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gif" ContentType="image/gif"/>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84"/>
  </p:notesMasterIdLst>
  <p:sldIdLst>
    <p:sldId id="256" r:id="rId3"/>
    <p:sldId id="273" r:id="rId4"/>
    <p:sldId id="670" r:id="rId5"/>
    <p:sldId id="671" r:id="rId6"/>
    <p:sldId id="672" r:id="rId7"/>
    <p:sldId id="673" r:id="rId8"/>
    <p:sldId id="674" r:id="rId9"/>
    <p:sldId id="675" r:id="rId10"/>
    <p:sldId id="676" r:id="rId11"/>
    <p:sldId id="677" r:id="rId12"/>
    <p:sldId id="678" r:id="rId13"/>
    <p:sldId id="594" r:id="rId14"/>
    <p:sldId id="595" r:id="rId15"/>
    <p:sldId id="592" r:id="rId16"/>
    <p:sldId id="593" r:id="rId17"/>
    <p:sldId id="640" r:id="rId18"/>
    <p:sldId id="740" r:id="rId19"/>
    <p:sldId id="732" r:id="rId20"/>
    <p:sldId id="733" r:id="rId21"/>
    <p:sldId id="734" r:id="rId22"/>
    <p:sldId id="735" r:id="rId23"/>
    <p:sldId id="736" r:id="rId24"/>
    <p:sldId id="737" r:id="rId25"/>
    <p:sldId id="738" r:id="rId26"/>
    <p:sldId id="739" r:id="rId27"/>
    <p:sldId id="654" r:id="rId28"/>
    <p:sldId id="656" r:id="rId29"/>
    <p:sldId id="741" r:id="rId30"/>
    <p:sldId id="742" r:id="rId31"/>
    <p:sldId id="657" r:id="rId32"/>
    <p:sldId id="658" r:id="rId33"/>
    <p:sldId id="659" r:id="rId34"/>
    <p:sldId id="660" r:id="rId35"/>
    <p:sldId id="661" r:id="rId36"/>
    <p:sldId id="662" r:id="rId37"/>
    <p:sldId id="681" r:id="rId38"/>
    <p:sldId id="679" r:id="rId39"/>
    <p:sldId id="682" r:id="rId40"/>
    <p:sldId id="683" r:id="rId41"/>
    <p:sldId id="684" r:id="rId42"/>
    <p:sldId id="685" r:id="rId43"/>
    <p:sldId id="686" r:id="rId44"/>
    <p:sldId id="687" r:id="rId45"/>
    <p:sldId id="688" r:id="rId46"/>
    <p:sldId id="689" r:id="rId47"/>
    <p:sldId id="690" r:id="rId48"/>
    <p:sldId id="691" r:id="rId49"/>
    <p:sldId id="692" r:id="rId50"/>
    <p:sldId id="693" r:id="rId51"/>
    <p:sldId id="694" r:id="rId52"/>
    <p:sldId id="695" r:id="rId53"/>
    <p:sldId id="696" r:id="rId54"/>
    <p:sldId id="697" r:id="rId55"/>
    <p:sldId id="698" r:id="rId56"/>
    <p:sldId id="699" r:id="rId57"/>
    <p:sldId id="700" r:id="rId58"/>
    <p:sldId id="701" r:id="rId59"/>
    <p:sldId id="702" r:id="rId60"/>
    <p:sldId id="703" r:id="rId61"/>
    <p:sldId id="704" r:id="rId62"/>
    <p:sldId id="705" r:id="rId63"/>
    <p:sldId id="706" r:id="rId64"/>
    <p:sldId id="707" r:id="rId65"/>
    <p:sldId id="708" r:id="rId66"/>
    <p:sldId id="709" r:id="rId67"/>
    <p:sldId id="710" r:id="rId68"/>
    <p:sldId id="711" r:id="rId69"/>
    <p:sldId id="712" r:id="rId70"/>
    <p:sldId id="713" r:id="rId71"/>
    <p:sldId id="714" r:id="rId72"/>
    <p:sldId id="715" r:id="rId73"/>
    <p:sldId id="716" r:id="rId74"/>
    <p:sldId id="717" r:id="rId75"/>
    <p:sldId id="718" r:id="rId76"/>
    <p:sldId id="719" r:id="rId77"/>
    <p:sldId id="720" r:id="rId78"/>
    <p:sldId id="721" r:id="rId79"/>
    <p:sldId id="722" r:id="rId80"/>
    <p:sldId id="723" r:id="rId81"/>
    <p:sldId id="502" r:id="rId82"/>
    <p:sldId id="333" r:id="rId8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6C0A"/>
    <a:srgbClr val="FFFFFF"/>
    <a:srgbClr val="1C1C1C"/>
    <a:srgbClr val="262626"/>
    <a:srgbClr val="B2360C"/>
    <a:srgbClr val="000000"/>
    <a:srgbClr val="139BB2"/>
    <a:srgbClr val="A8F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6866" autoAdjust="0"/>
  </p:normalViewPr>
  <p:slideViewPr>
    <p:cSldViewPr>
      <p:cViewPr varScale="1">
        <p:scale>
          <a:sx n="171" d="100"/>
          <a:sy n="171" d="100"/>
        </p:scale>
        <p:origin x="184" y="23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notesMaster" Target="notesMasters/notesMaster1.xml"/><Relationship Id="rId85" Type="http://schemas.openxmlformats.org/officeDocument/2006/relationships/presProps" Target="presProps.xml"/><Relationship Id="rId86" Type="http://schemas.openxmlformats.org/officeDocument/2006/relationships/viewProps" Target="viewProps.xml"/><Relationship Id="rId87" Type="http://schemas.openxmlformats.org/officeDocument/2006/relationships/theme" Target="theme/theme1.xml"/><Relationship Id="rId8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2027EF-6FBF-43C1-88B5-066003CBA9D5}" type="datetimeFigureOut">
              <a:rPr lang="en-US" smtClean="0"/>
              <a:pPr/>
              <a:t>9/28/17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934EAB8-0F02-4A98-AD95-E308CCD01BE9}" type="slidenum">
              <a:rPr lang="en-US" smtClean="0"/>
              <a:pPr/>
              <a:t>‹#›</a:t>
            </a:fld>
            <a:endParaRPr lang="en-US"/>
          </a:p>
        </p:txBody>
      </p:sp>
    </p:spTree>
    <p:extLst>
      <p:ext uri="{BB962C8B-B14F-4D97-AF65-F5344CB8AC3E}">
        <p14:creationId xmlns:p14="http://schemas.microsoft.com/office/powerpoint/2010/main" val="250490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934EAB8-0F02-4A98-AD95-E308CCD01BE9}" type="slidenum">
              <a:rPr lang="en-US" smtClean="0"/>
              <a:pPr/>
              <a:t>1</a:t>
            </a:fld>
            <a:endParaRPr lang="en-US"/>
          </a:p>
        </p:txBody>
      </p:sp>
    </p:spTree>
    <p:extLst>
      <p:ext uri="{BB962C8B-B14F-4D97-AF65-F5344CB8AC3E}">
        <p14:creationId xmlns:p14="http://schemas.microsoft.com/office/powerpoint/2010/main" val="32681153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4FE8D776-C5F5-462F-95C0-A051FFFD009E}" type="slidenum">
              <a:rPr lang="en-US" altLang="en-US" sz="1200"/>
              <a:pPr/>
              <a:t>10</a:t>
            </a:fld>
            <a:endParaRPr lang="en-US" altLang="en-US" sz="120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39192651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9F7B64F0-756A-47F9-BFB2-20A02FB52E81}" type="slidenum">
              <a:rPr lang="en-US" altLang="en-US" sz="1200"/>
              <a:pPr/>
              <a:t>11</a:t>
            </a:fld>
            <a:endParaRPr lang="en-US" altLang="en-US" sz="120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21185819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934EAB8-0F02-4A98-AD95-E308CCD01BE9}" type="slidenum">
              <a:rPr lang="en-US" smtClean="0"/>
              <a:pPr/>
              <a:t>12</a:t>
            </a:fld>
            <a:endParaRPr lang="en-US"/>
          </a:p>
        </p:txBody>
      </p:sp>
    </p:spTree>
    <p:extLst>
      <p:ext uri="{BB962C8B-B14F-4D97-AF65-F5344CB8AC3E}">
        <p14:creationId xmlns:p14="http://schemas.microsoft.com/office/powerpoint/2010/main" val="9684869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934EAB8-0F02-4A98-AD95-E308CCD01BE9}" type="slidenum">
              <a:rPr lang="en-US" smtClean="0"/>
              <a:pPr/>
              <a:t>13</a:t>
            </a:fld>
            <a:endParaRPr lang="en-US"/>
          </a:p>
        </p:txBody>
      </p:sp>
    </p:spTree>
    <p:extLst>
      <p:ext uri="{BB962C8B-B14F-4D97-AF65-F5344CB8AC3E}">
        <p14:creationId xmlns:p14="http://schemas.microsoft.com/office/powerpoint/2010/main" val="42337735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934EAB8-0F02-4A98-AD95-E308CCD01BE9}" type="slidenum">
              <a:rPr lang="en-US" smtClean="0"/>
              <a:pPr/>
              <a:t>14</a:t>
            </a:fld>
            <a:endParaRPr lang="en-US"/>
          </a:p>
        </p:txBody>
      </p:sp>
    </p:spTree>
    <p:extLst>
      <p:ext uri="{BB962C8B-B14F-4D97-AF65-F5344CB8AC3E}">
        <p14:creationId xmlns:p14="http://schemas.microsoft.com/office/powerpoint/2010/main" val="42392528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934EAB8-0F02-4A98-AD95-E308CCD01BE9}" type="slidenum">
              <a:rPr lang="en-US" smtClean="0"/>
              <a:pPr/>
              <a:t>15</a:t>
            </a:fld>
            <a:endParaRPr lang="en-US"/>
          </a:p>
        </p:txBody>
      </p:sp>
    </p:spTree>
    <p:extLst>
      <p:ext uri="{BB962C8B-B14F-4D97-AF65-F5344CB8AC3E}">
        <p14:creationId xmlns:p14="http://schemas.microsoft.com/office/powerpoint/2010/main" val="17623038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934EAB8-0F02-4A98-AD95-E308CCD01BE9}" type="slidenum">
              <a:rPr lang="en-US" smtClean="0"/>
              <a:pPr/>
              <a:t>16</a:t>
            </a:fld>
            <a:endParaRPr lang="en-US"/>
          </a:p>
        </p:txBody>
      </p:sp>
    </p:spTree>
    <p:extLst>
      <p:ext uri="{BB962C8B-B14F-4D97-AF65-F5344CB8AC3E}">
        <p14:creationId xmlns:p14="http://schemas.microsoft.com/office/powerpoint/2010/main" val="23341226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934EAB8-0F02-4A98-AD95-E308CCD01BE9}" type="slidenum">
              <a:rPr lang="en-US" smtClean="0"/>
              <a:pPr/>
              <a:t>17</a:t>
            </a:fld>
            <a:endParaRPr lang="en-US"/>
          </a:p>
        </p:txBody>
      </p:sp>
    </p:spTree>
    <p:extLst>
      <p:ext uri="{BB962C8B-B14F-4D97-AF65-F5344CB8AC3E}">
        <p14:creationId xmlns:p14="http://schemas.microsoft.com/office/powerpoint/2010/main" val="72044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934EAB8-0F02-4A98-AD95-E308CCD01BE9}" type="slidenum">
              <a:rPr lang="en-US" smtClean="0"/>
              <a:pPr/>
              <a:t>19</a:t>
            </a:fld>
            <a:endParaRPr lang="en-US"/>
          </a:p>
        </p:txBody>
      </p:sp>
    </p:spTree>
    <p:extLst>
      <p:ext uri="{BB962C8B-B14F-4D97-AF65-F5344CB8AC3E}">
        <p14:creationId xmlns:p14="http://schemas.microsoft.com/office/powerpoint/2010/main" val="13071451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D713744-3CBF-4F16-B944-DA9A669EE18C}" type="slidenum">
              <a:rPr lang="cs-CZ" altLang="en-US" smtClean="0"/>
              <a:pPr>
                <a:defRPr/>
              </a:pPr>
              <a:t>20</a:t>
            </a:fld>
            <a:endParaRPr lang="cs-CZ" altLang="en-US"/>
          </a:p>
        </p:txBody>
      </p:sp>
    </p:spTree>
    <p:extLst>
      <p:ext uri="{BB962C8B-B14F-4D97-AF65-F5344CB8AC3E}">
        <p14:creationId xmlns:p14="http://schemas.microsoft.com/office/powerpoint/2010/main" val="275833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934EAB8-0F02-4A98-AD95-E308CCD01BE9}" type="slidenum">
              <a:rPr lang="en-US" smtClean="0"/>
              <a:pPr/>
              <a:t>2</a:t>
            </a:fld>
            <a:endParaRPr lang="en-US"/>
          </a:p>
        </p:txBody>
      </p:sp>
    </p:spTree>
    <p:extLst>
      <p:ext uri="{BB962C8B-B14F-4D97-AF65-F5344CB8AC3E}">
        <p14:creationId xmlns:p14="http://schemas.microsoft.com/office/powerpoint/2010/main" val="7399810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D713744-3CBF-4F16-B944-DA9A669EE18C}" type="slidenum">
              <a:rPr lang="cs-CZ" altLang="en-US" smtClean="0"/>
              <a:pPr>
                <a:defRPr/>
              </a:pPr>
              <a:t>21</a:t>
            </a:fld>
            <a:endParaRPr lang="cs-CZ" altLang="en-US"/>
          </a:p>
        </p:txBody>
      </p:sp>
    </p:spTree>
    <p:extLst>
      <p:ext uri="{BB962C8B-B14F-4D97-AF65-F5344CB8AC3E}">
        <p14:creationId xmlns:p14="http://schemas.microsoft.com/office/powerpoint/2010/main" val="1655671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D713744-3CBF-4F16-B944-DA9A669EE18C}" type="slidenum">
              <a:rPr lang="cs-CZ" altLang="en-US" smtClean="0"/>
              <a:pPr>
                <a:defRPr/>
              </a:pPr>
              <a:t>22</a:t>
            </a:fld>
            <a:endParaRPr lang="cs-CZ" altLang="en-US"/>
          </a:p>
        </p:txBody>
      </p:sp>
    </p:spTree>
    <p:extLst>
      <p:ext uri="{BB962C8B-B14F-4D97-AF65-F5344CB8AC3E}">
        <p14:creationId xmlns:p14="http://schemas.microsoft.com/office/powerpoint/2010/main" val="13879218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D713744-3CBF-4F16-B944-DA9A669EE18C}" type="slidenum">
              <a:rPr lang="cs-CZ" altLang="en-US" smtClean="0"/>
              <a:pPr>
                <a:defRPr/>
              </a:pPr>
              <a:t>23</a:t>
            </a:fld>
            <a:endParaRPr lang="cs-CZ" altLang="en-US"/>
          </a:p>
        </p:txBody>
      </p:sp>
    </p:spTree>
    <p:extLst>
      <p:ext uri="{BB962C8B-B14F-4D97-AF65-F5344CB8AC3E}">
        <p14:creationId xmlns:p14="http://schemas.microsoft.com/office/powerpoint/2010/main" val="20383774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D713744-3CBF-4F16-B944-DA9A669EE18C}" type="slidenum">
              <a:rPr lang="cs-CZ" altLang="en-US" smtClean="0"/>
              <a:pPr>
                <a:defRPr/>
              </a:pPr>
              <a:t>24</a:t>
            </a:fld>
            <a:endParaRPr lang="cs-CZ" altLang="en-US"/>
          </a:p>
        </p:txBody>
      </p:sp>
    </p:spTree>
    <p:extLst>
      <p:ext uri="{BB962C8B-B14F-4D97-AF65-F5344CB8AC3E}">
        <p14:creationId xmlns:p14="http://schemas.microsoft.com/office/powerpoint/2010/main" val="331495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934EAB8-0F02-4A98-AD95-E308CCD01BE9}" type="slidenum">
              <a:rPr lang="en-US" smtClean="0"/>
              <a:pPr/>
              <a:t>25</a:t>
            </a:fld>
            <a:endParaRPr lang="en-US"/>
          </a:p>
        </p:txBody>
      </p:sp>
    </p:spTree>
    <p:extLst>
      <p:ext uri="{BB962C8B-B14F-4D97-AF65-F5344CB8AC3E}">
        <p14:creationId xmlns:p14="http://schemas.microsoft.com/office/powerpoint/2010/main" val="16608337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934EAB8-0F02-4A98-AD95-E308CCD01BE9}" type="slidenum">
              <a:rPr lang="en-US" smtClean="0"/>
              <a:pPr/>
              <a:t>26</a:t>
            </a:fld>
            <a:endParaRPr lang="en-US"/>
          </a:p>
        </p:txBody>
      </p:sp>
    </p:spTree>
    <p:extLst>
      <p:ext uri="{BB962C8B-B14F-4D97-AF65-F5344CB8AC3E}">
        <p14:creationId xmlns:p14="http://schemas.microsoft.com/office/powerpoint/2010/main" val="29098654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934EAB8-0F02-4A98-AD95-E308CCD01BE9}" type="slidenum">
              <a:rPr lang="en-US" smtClean="0"/>
              <a:pPr/>
              <a:t>27</a:t>
            </a:fld>
            <a:endParaRPr lang="en-US"/>
          </a:p>
        </p:txBody>
      </p:sp>
    </p:spTree>
    <p:extLst>
      <p:ext uri="{BB962C8B-B14F-4D97-AF65-F5344CB8AC3E}">
        <p14:creationId xmlns:p14="http://schemas.microsoft.com/office/powerpoint/2010/main" val="15143866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934EAB8-0F02-4A98-AD95-E308CCD01BE9}" type="slidenum">
              <a:rPr lang="en-US" smtClean="0"/>
              <a:pPr/>
              <a:t>28</a:t>
            </a:fld>
            <a:endParaRPr lang="en-US"/>
          </a:p>
        </p:txBody>
      </p:sp>
    </p:spTree>
    <p:extLst>
      <p:ext uri="{BB962C8B-B14F-4D97-AF65-F5344CB8AC3E}">
        <p14:creationId xmlns:p14="http://schemas.microsoft.com/office/powerpoint/2010/main" val="15196769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934EAB8-0F02-4A98-AD95-E308CCD01BE9}" type="slidenum">
              <a:rPr lang="en-US" smtClean="0"/>
              <a:pPr/>
              <a:t>29</a:t>
            </a:fld>
            <a:endParaRPr lang="en-US"/>
          </a:p>
        </p:txBody>
      </p:sp>
    </p:spTree>
    <p:extLst>
      <p:ext uri="{BB962C8B-B14F-4D97-AF65-F5344CB8AC3E}">
        <p14:creationId xmlns:p14="http://schemas.microsoft.com/office/powerpoint/2010/main" val="3175658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934EAB8-0F02-4A98-AD95-E308CCD01BE9}" type="slidenum">
              <a:rPr lang="en-US" smtClean="0"/>
              <a:pPr/>
              <a:t>30</a:t>
            </a:fld>
            <a:endParaRPr lang="en-US"/>
          </a:p>
        </p:txBody>
      </p:sp>
    </p:spTree>
    <p:extLst>
      <p:ext uri="{BB962C8B-B14F-4D97-AF65-F5344CB8AC3E}">
        <p14:creationId xmlns:p14="http://schemas.microsoft.com/office/powerpoint/2010/main" val="4154111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691F4C9B-DDD6-474C-9766-948CEA407BC4}" type="slidenum">
              <a:rPr lang="en-US" altLang="en-US" sz="1200"/>
              <a:pPr/>
              <a:t>3</a:t>
            </a:fld>
            <a:endParaRPr lang="en-US" altLang="en-US" sz="1200"/>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16467946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934EAB8-0F02-4A98-AD95-E308CCD01BE9}" type="slidenum">
              <a:rPr lang="en-US" smtClean="0"/>
              <a:pPr/>
              <a:t>31</a:t>
            </a:fld>
            <a:endParaRPr lang="en-US"/>
          </a:p>
        </p:txBody>
      </p:sp>
    </p:spTree>
    <p:extLst>
      <p:ext uri="{BB962C8B-B14F-4D97-AF65-F5344CB8AC3E}">
        <p14:creationId xmlns:p14="http://schemas.microsoft.com/office/powerpoint/2010/main" val="16188086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934EAB8-0F02-4A98-AD95-E308CCD01BE9}" type="slidenum">
              <a:rPr lang="en-US" smtClean="0"/>
              <a:pPr/>
              <a:t>32</a:t>
            </a:fld>
            <a:endParaRPr lang="en-US"/>
          </a:p>
        </p:txBody>
      </p:sp>
    </p:spTree>
    <p:extLst>
      <p:ext uri="{BB962C8B-B14F-4D97-AF65-F5344CB8AC3E}">
        <p14:creationId xmlns:p14="http://schemas.microsoft.com/office/powerpoint/2010/main" val="906379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934EAB8-0F02-4A98-AD95-E308CCD01BE9}" type="slidenum">
              <a:rPr lang="en-US" smtClean="0"/>
              <a:pPr/>
              <a:t>33</a:t>
            </a:fld>
            <a:endParaRPr lang="en-US"/>
          </a:p>
        </p:txBody>
      </p:sp>
    </p:spTree>
    <p:extLst>
      <p:ext uri="{BB962C8B-B14F-4D97-AF65-F5344CB8AC3E}">
        <p14:creationId xmlns:p14="http://schemas.microsoft.com/office/powerpoint/2010/main" val="10425708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934EAB8-0F02-4A98-AD95-E308CCD01BE9}" type="slidenum">
              <a:rPr lang="en-US" smtClean="0"/>
              <a:pPr/>
              <a:t>34</a:t>
            </a:fld>
            <a:endParaRPr lang="en-US"/>
          </a:p>
        </p:txBody>
      </p:sp>
    </p:spTree>
    <p:extLst>
      <p:ext uri="{BB962C8B-B14F-4D97-AF65-F5344CB8AC3E}">
        <p14:creationId xmlns:p14="http://schemas.microsoft.com/office/powerpoint/2010/main" val="6576698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934EAB8-0F02-4A98-AD95-E308CCD01BE9}" type="slidenum">
              <a:rPr lang="en-US" smtClean="0"/>
              <a:pPr/>
              <a:t>35</a:t>
            </a:fld>
            <a:endParaRPr lang="en-US"/>
          </a:p>
        </p:txBody>
      </p:sp>
    </p:spTree>
    <p:extLst>
      <p:ext uri="{BB962C8B-B14F-4D97-AF65-F5344CB8AC3E}">
        <p14:creationId xmlns:p14="http://schemas.microsoft.com/office/powerpoint/2010/main" val="2186841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934EAB8-0F02-4A98-AD95-E308CCD01BE9}" type="slidenum">
              <a:rPr lang="en-US" smtClean="0"/>
              <a:pPr/>
              <a:t>36</a:t>
            </a:fld>
            <a:endParaRPr lang="en-US"/>
          </a:p>
        </p:txBody>
      </p:sp>
    </p:spTree>
    <p:extLst>
      <p:ext uri="{BB962C8B-B14F-4D97-AF65-F5344CB8AC3E}">
        <p14:creationId xmlns:p14="http://schemas.microsoft.com/office/powerpoint/2010/main" val="37430871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934EAB8-0F02-4A98-AD95-E308CCD01BE9}" type="slidenum">
              <a:rPr lang="en-US" smtClean="0"/>
              <a:pPr/>
              <a:t>37</a:t>
            </a:fld>
            <a:endParaRPr lang="en-US"/>
          </a:p>
        </p:txBody>
      </p:sp>
    </p:spTree>
    <p:extLst>
      <p:ext uri="{BB962C8B-B14F-4D97-AF65-F5344CB8AC3E}">
        <p14:creationId xmlns:p14="http://schemas.microsoft.com/office/powerpoint/2010/main" val="29589776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p:spPr>
        <p:txBody>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fld id="{FF0F6A30-E70A-4C6B-AE6B-292AB5796F11}" type="slidenum">
              <a:rPr lang="en-US" altLang="en-US" b="0">
                <a:solidFill>
                  <a:srgbClr val="000000"/>
                </a:solidFill>
              </a:rPr>
              <a:pPr/>
              <a:t>38</a:t>
            </a:fld>
            <a:endParaRPr lang="en-US" altLang="en-US" b="0">
              <a:solidFill>
                <a:srgbClr val="000000"/>
              </a:solidFill>
            </a:endParaRPr>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6208283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fld id="{CB1C3D31-E4EF-49FD-A5AD-3FCA779B1417}" type="slidenum">
              <a:rPr lang="en-US" altLang="en-US" b="0">
                <a:solidFill>
                  <a:srgbClr val="000000"/>
                </a:solidFill>
              </a:rPr>
              <a:pPr/>
              <a:t>39</a:t>
            </a:fld>
            <a:endParaRPr lang="en-US" altLang="en-US" b="0">
              <a:solidFill>
                <a:srgbClr val="000000"/>
              </a:solidFill>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p:spPr>
        <p:txBody>
          <a:bodyPr/>
          <a:lstStyle/>
          <a:p>
            <a:pPr eaLnBrk="1" hangingPunct="1"/>
            <a:r>
              <a:rPr lang="en-GB" altLang="en-US">
                <a:latin typeface="Times New Roman" panose="02020603050405020304" pitchFamily="18" charset="0"/>
              </a:rPr>
              <a:t>Explain that there are many management challenges relating to the use of IT.  The slide identifies some examples (the same as in the C</a:t>
            </a:r>
            <a:r>
              <a:rPr lang="en-GB" altLang="en-US" sz="1000">
                <a:latin typeface="Times New Roman" panose="02020603050405020304" pitchFamily="18" charset="0"/>
              </a:rPr>
              <a:t>OBI</a:t>
            </a:r>
            <a:r>
              <a:rPr lang="en-GB" altLang="en-US">
                <a:latin typeface="Times New Roman" panose="02020603050405020304" pitchFamily="18" charset="0"/>
              </a:rPr>
              <a:t>T</a:t>
            </a:r>
            <a:r>
              <a:rPr lang="en-US" altLang="en-US" baseline="30000">
                <a:latin typeface="Times New Roman" panose="02020603050405020304" pitchFamily="18" charset="0"/>
                <a:cs typeface="Times New Roman" panose="02020603050405020304" pitchFamily="18" charset="0"/>
              </a:rPr>
              <a:t>®</a:t>
            </a:r>
            <a:r>
              <a:rPr lang="en-GB" altLang="en-US">
                <a:latin typeface="Times New Roman" panose="02020603050405020304" pitchFamily="18" charset="0"/>
              </a:rPr>
              <a:t> Foundation Course). To manage this range of issues, a sound management approach is needed. The goals include agreed and aligned objectives for IT, effective controls, and effective tracking of performance. These are the main drivers for IT governance.</a:t>
            </a:r>
          </a:p>
        </p:txBody>
      </p:sp>
    </p:spTree>
    <p:extLst>
      <p:ext uri="{BB962C8B-B14F-4D97-AF65-F5344CB8AC3E}">
        <p14:creationId xmlns:p14="http://schemas.microsoft.com/office/powerpoint/2010/main" val="31811137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fld id="{E7F4420B-8FDC-49BC-93AF-2953AE83BB1F}" type="slidenum">
              <a:rPr lang="en-US" altLang="en-US" b="0">
                <a:solidFill>
                  <a:srgbClr val="000000"/>
                </a:solidFill>
              </a:rPr>
              <a:pPr/>
              <a:t>40</a:t>
            </a:fld>
            <a:endParaRPr lang="en-US" altLang="en-US" b="0">
              <a:solidFill>
                <a:srgbClr val="000000"/>
              </a:solidFill>
            </a:endParaRPr>
          </a:p>
        </p:txBody>
      </p:sp>
      <p:sp>
        <p:nvSpPr>
          <p:cNvPr id="9219" name="Rectangle 2"/>
          <p:cNvSpPr>
            <a:spLocks noGrp="1" noRot="1" noChangeAspect="1" noChangeArrowheads="1" noTextEdit="1"/>
          </p:cNvSpPr>
          <p:nvPr>
            <p:ph type="sldImg"/>
          </p:nvPr>
        </p:nvSpPr>
        <p:spPr>
          <a:xfrm>
            <a:off x="180975" y="731838"/>
            <a:ext cx="6497638" cy="3656012"/>
          </a:xfrm>
          <a:ln/>
        </p:spPr>
      </p:sp>
      <p:sp>
        <p:nvSpPr>
          <p:cNvPr id="9220" name="Rectangle 3"/>
          <p:cNvSpPr>
            <a:spLocks noGrp="1" noChangeArrowheads="1"/>
          </p:cNvSpPr>
          <p:nvPr>
            <p:ph type="body" idx="1"/>
          </p:nvPr>
        </p:nvSpPr>
        <p:spPr>
          <a:xfrm>
            <a:off x="914400" y="4630738"/>
            <a:ext cx="5026025" cy="4387850"/>
          </a:xfrm>
          <a:noFill/>
        </p:spPr>
        <p:txBody>
          <a:bodyPr lIns="91432" tIns="45716" rIns="91432" bIns="45716"/>
          <a:lstStyle/>
          <a:p>
            <a:pPr eaLnBrk="1" hangingPunct="1"/>
            <a:r>
              <a:rPr lang="en-GB" altLang="en-US">
                <a:latin typeface="Times New Roman" panose="02020603050405020304" pitchFamily="18" charset="0"/>
              </a:rPr>
              <a:t>This and the next slide provide definitions (as provided by ITGI) of ‘enterprise governance’ and ‘IT governance’. The diagram introduces the five focus areas of IT governance, which we will describe in more detail in a moment. </a:t>
            </a:r>
          </a:p>
          <a:p>
            <a:pPr eaLnBrk="1" hangingPunct="1"/>
            <a:endParaRPr lang="en-GB" altLang="en-US">
              <a:latin typeface="Times New Roman" panose="02020603050405020304" pitchFamily="18" charset="0"/>
            </a:endParaRPr>
          </a:p>
          <a:p>
            <a:pPr eaLnBrk="1" hangingPunct="1"/>
            <a:r>
              <a:rPr lang="en-GB" altLang="en-US">
                <a:latin typeface="Times New Roman" panose="02020603050405020304" pitchFamily="18" charset="0"/>
              </a:rPr>
              <a:t>Emphasise the key aspects of enterprise governance and that they apply to IT and should include IT.</a:t>
            </a:r>
          </a:p>
        </p:txBody>
      </p:sp>
    </p:spTree>
    <p:extLst>
      <p:ext uri="{BB962C8B-B14F-4D97-AF65-F5344CB8AC3E}">
        <p14:creationId xmlns:p14="http://schemas.microsoft.com/office/powerpoint/2010/main" val="854044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A5496665-9FC8-490F-823E-151BFFB5BDD5}" type="slidenum">
              <a:rPr lang="en-US" altLang="en-US" sz="1200"/>
              <a:pPr/>
              <a:t>4</a:t>
            </a:fld>
            <a:endParaRPr lang="en-US" altLang="en-US" sz="120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21747674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p:spPr>
        <p:txBody>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fld id="{BECFFD51-2A80-4838-B9F0-A2FA39FF5D98}" type="slidenum">
              <a:rPr lang="en-US" altLang="en-US" b="0">
                <a:solidFill>
                  <a:srgbClr val="000000"/>
                </a:solidFill>
              </a:rPr>
              <a:pPr/>
              <a:t>41</a:t>
            </a:fld>
            <a:endParaRPr lang="en-US" altLang="en-US" b="0">
              <a:solidFill>
                <a:srgbClr val="000000"/>
              </a:solidFill>
            </a:endParaRPr>
          </a:p>
        </p:txBody>
      </p:sp>
      <p:sp>
        <p:nvSpPr>
          <p:cNvPr id="11267" name="Rectangle 2"/>
          <p:cNvSpPr>
            <a:spLocks noGrp="1" noRot="1" noChangeAspect="1" noChangeArrowheads="1" noTextEdit="1"/>
          </p:cNvSpPr>
          <p:nvPr>
            <p:ph type="sldImg"/>
          </p:nvPr>
        </p:nvSpPr>
        <p:spPr>
          <a:xfrm>
            <a:off x="180975" y="731838"/>
            <a:ext cx="6497638" cy="3656012"/>
          </a:xfrm>
          <a:ln/>
        </p:spPr>
      </p:sp>
      <p:sp>
        <p:nvSpPr>
          <p:cNvPr id="11268" name="Rectangle 3"/>
          <p:cNvSpPr>
            <a:spLocks noGrp="1" noChangeArrowheads="1"/>
          </p:cNvSpPr>
          <p:nvPr>
            <p:ph type="body" idx="1"/>
          </p:nvPr>
        </p:nvSpPr>
        <p:spPr>
          <a:xfrm>
            <a:off x="914400" y="4630738"/>
            <a:ext cx="5026025" cy="4387850"/>
          </a:xfrm>
          <a:noFill/>
        </p:spPr>
        <p:txBody>
          <a:bodyPr lIns="91432" tIns="45716" rIns="91432" bIns="45716"/>
          <a:lstStyle/>
          <a:p>
            <a:pPr eaLnBrk="1" hangingPunct="1"/>
            <a:r>
              <a:rPr lang="en-GB" altLang="en-US">
                <a:latin typeface="Times New Roman" panose="02020603050405020304" pitchFamily="18" charset="0"/>
              </a:rPr>
              <a:t>IT governance is really expressing enterprise governance in the context of IT, and it is a part of enterprise governance. </a:t>
            </a:r>
          </a:p>
          <a:p>
            <a:pPr eaLnBrk="1" hangingPunct="1"/>
            <a:endParaRPr lang="en-GB" altLang="en-US">
              <a:latin typeface="Times New Roman" panose="02020603050405020304" pitchFamily="18" charset="0"/>
            </a:endParaRPr>
          </a:p>
          <a:p>
            <a:pPr eaLnBrk="1" hangingPunct="1"/>
            <a:r>
              <a:rPr lang="en-GB" altLang="en-US">
                <a:latin typeface="Times New Roman" panose="02020603050405020304" pitchFamily="18" charset="0"/>
              </a:rPr>
              <a:t>Emphasise that it needs the board and top management to be responsible for it to be effective.</a:t>
            </a:r>
          </a:p>
        </p:txBody>
      </p:sp>
    </p:spTree>
    <p:extLst>
      <p:ext uri="{BB962C8B-B14F-4D97-AF65-F5344CB8AC3E}">
        <p14:creationId xmlns:p14="http://schemas.microsoft.com/office/powerpoint/2010/main" val="32784962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p:spPr>
        <p:txBody>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fld id="{4F36B45F-713D-47BE-9D51-CE3FF27236B6}" type="slidenum">
              <a:rPr lang="en-US" altLang="en-US" b="0">
                <a:solidFill>
                  <a:srgbClr val="000000"/>
                </a:solidFill>
              </a:rPr>
              <a:pPr/>
              <a:t>42</a:t>
            </a:fld>
            <a:endParaRPr lang="en-US" altLang="en-US" b="0">
              <a:solidFill>
                <a:srgbClr val="000000"/>
              </a:solidFill>
            </a:endParaRPr>
          </a:p>
        </p:txBody>
      </p:sp>
      <p:sp>
        <p:nvSpPr>
          <p:cNvPr id="13315" name="Rectangle 2"/>
          <p:cNvSpPr>
            <a:spLocks noGrp="1" noRot="1" noChangeAspect="1" noChangeArrowheads="1" noTextEdit="1"/>
          </p:cNvSpPr>
          <p:nvPr>
            <p:ph type="sldImg"/>
          </p:nvPr>
        </p:nvSpPr>
        <p:spPr>
          <a:ln/>
        </p:spPr>
      </p:sp>
      <p:sp>
        <p:nvSpPr>
          <p:cNvPr id="13316" name="Rectangle 3"/>
          <p:cNvSpPr>
            <a:spLocks noGrp="1" noChangeArrowheads="1"/>
          </p:cNvSpPr>
          <p:nvPr>
            <p:ph type="body" idx="1"/>
          </p:nvPr>
        </p:nvSpPr>
        <p:spPr>
          <a:xfrm>
            <a:off x="914400" y="4630738"/>
            <a:ext cx="5026025" cy="4387850"/>
          </a:xfrm>
          <a:noFill/>
        </p:spPr>
        <p:txBody>
          <a:bodyPr/>
          <a:lstStyle/>
          <a:p>
            <a:pPr eaLnBrk="1" hangingPunct="1"/>
            <a:r>
              <a:rPr lang="en-GB" altLang="en-US">
                <a:latin typeface="Times New Roman" panose="02020603050405020304" pitchFamily="18" charset="0"/>
              </a:rPr>
              <a:t>Governance is about meeting strategic objectives (performance) while meeting legal and regulatory, contractual and other obligatory requirements often supported by policies (conformance). The goal is to achieve both in a balanced way.</a:t>
            </a:r>
          </a:p>
        </p:txBody>
      </p:sp>
    </p:spTree>
    <p:extLst>
      <p:ext uri="{BB962C8B-B14F-4D97-AF65-F5344CB8AC3E}">
        <p14:creationId xmlns:p14="http://schemas.microsoft.com/office/powerpoint/2010/main" val="9404185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fld id="{6109CBDC-0331-4BDA-9D29-0501C983C40D}" type="slidenum">
              <a:rPr lang="en-US" altLang="en-US" b="0">
                <a:solidFill>
                  <a:srgbClr val="000000"/>
                </a:solidFill>
              </a:rPr>
              <a:pPr/>
              <a:t>43</a:t>
            </a:fld>
            <a:endParaRPr lang="en-US" altLang="en-US" b="0">
              <a:solidFill>
                <a:srgbClr val="000000"/>
              </a:solidFill>
            </a:endParaRPr>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xfrm>
            <a:off x="914400" y="4630738"/>
            <a:ext cx="5026025" cy="4387850"/>
          </a:xfrm>
          <a:noFill/>
        </p:spPr>
        <p:txBody>
          <a:bodyPr/>
          <a:lstStyle/>
          <a:p>
            <a:pPr eaLnBrk="1" hangingPunct="1"/>
            <a:r>
              <a:rPr lang="en-GB" altLang="en-US">
                <a:latin typeface="Times New Roman" panose="02020603050405020304" pitchFamily="18" charset="0"/>
              </a:rPr>
              <a:t>This slide highlights the five focus areas of IT governance as defined by ITGI.</a:t>
            </a:r>
          </a:p>
        </p:txBody>
      </p:sp>
    </p:spTree>
    <p:extLst>
      <p:ext uri="{BB962C8B-B14F-4D97-AF65-F5344CB8AC3E}">
        <p14:creationId xmlns:p14="http://schemas.microsoft.com/office/powerpoint/2010/main" val="4771845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fld id="{DB36E0CF-6B23-4AA5-B874-8B14F22073E5}" type="slidenum">
              <a:rPr lang="en-US" altLang="en-US" b="0">
                <a:solidFill>
                  <a:srgbClr val="000000"/>
                </a:solidFill>
              </a:rPr>
              <a:pPr/>
              <a:t>44</a:t>
            </a:fld>
            <a:endParaRPr lang="en-US" altLang="en-US" b="0">
              <a:solidFill>
                <a:srgbClr val="000000"/>
              </a:solidFill>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xfrm>
            <a:off x="914400" y="4630738"/>
            <a:ext cx="5026025" cy="4387850"/>
          </a:xfrm>
          <a:noFill/>
        </p:spPr>
        <p:txBody>
          <a:bodyPr/>
          <a:lstStyle/>
          <a:p>
            <a:pPr eaLnBrk="1" hangingPunct="1"/>
            <a:r>
              <a:rPr lang="en-GB" altLang="en-US">
                <a:latin typeface="Times New Roman" panose="02020603050405020304" pitchFamily="18" charset="0"/>
              </a:rPr>
              <a:t>The implementation of IT governance practices requires a practical and pragmatic approach. IT departments and service providers have a challenging function to provide services in complex environments and within demanding timescales. IT governance must help, not hinder, the services IT provides within these real-life constraints and be an enabler for better performance—not a blocker or administrative burden. Getting the business side and management involved is a critical success factor.</a:t>
            </a:r>
          </a:p>
        </p:txBody>
      </p:sp>
    </p:spTree>
    <p:extLst>
      <p:ext uri="{BB962C8B-B14F-4D97-AF65-F5344CB8AC3E}">
        <p14:creationId xmlns:p14="http://schemas.microsoft.com/office/powerpoint/2010/main" val="34882534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fld id="{12960123-6CDF-4D01-AFCF-BF0A8665FCC6}" type="slidenum">
              <a:rPr lang="en-US" altLang="en-US" b="0">
                <a:solidFill>
                  <a:srgbClr val="000000"/>
                </a:solidFill>
              </a:rPr>
              <a:pPr/>
              <a:t>45</a:t>
            </a:fld>
            <a:endParaRPr lang="en-US" altLang="en-US" b="0">
              <a:solidFill>
                <a:srgbClr val="000000"/>
              </a:solidFill>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xfrm>
            <a:off x="914400" y="4630738"/>
            <a:ext cx="5026025" cy="4387850"/>
          </a:xfrm>
          <a:noFill/>
        </p:spPr>
        <p:txBody>
          <a:bodyPr/>
          <a:lstStyle/>
          <a:p>
            <a:pPr eaLnBrk="1" hangingPunct="1"/>
            <a:r>
              <a:rPr lang="en-GB" altLang="en-US">
                <a:latin typeface="Times New Roman" panose="02020603050405020304" pitchFamily="18" charset="0"/>
              </a:rPr>
              <a:t>There are different groups of stakeholders who have (or should have) an interest in IT governance. These groups will be referred to throughout the course, with explanations of the roles they can play. Getting these groups involved at an early stage can make all the difference between a successful initiative and one that struggles to get significant attention.</a:t>
            </a:r>
          </a:p>
          <a:p>
            <a:pPr eaLnBrk="1" hangingPunct="1"/>
            <a:endParaRPr lang="en-GB" altLang="en-US">
              <a:latin typeface="Times New Roman" panose="02020603050405020304" pitchFamily="18" charset="0"/>
            </a:endParaRPr>
          </a:p>
          <a:p>
            <a:pPr eaLnBrk="1" hangingPunct="1"/>
            <a:r>
              <a:rPr lang="en-GB" altLang="en-US">
                <a:latin typeface="Times New Roman" panose="02020603050405020304" pitchFamily="18" charset="0"/>
              </a:rPr>
              <a:t>Driving initiatives like this top-down vs. bottom-up is key—like the analogy of coming down a hill rather than climbing up against obstacles. However, in practice, it is not unusual for some IT functions to develop their IT governance ideas and techniques before exposing the concept to wider stakeholders. </a:t>
            </a:r>
          </a:p>
        </p:txBody>
      </p:sp>
    </p:spTree>
    <p:extLst>
      <p:ext uri="{BB962C8B-B14F-4D97-AF65-F5344CB8AC3E}">
        <p14:creationId xmlns:p14="http://schemas.microsoft.com/office/powerpoint/2010/main" val="6644067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fld id="{5AD4B781-7D44-4C60-8A69-416B87494CE2}" type="slidenum">
              <a:rPr lang="en-US" altLang="en-US" b="0">
                <a:solidFill>
                  <a:srgbClr val="000000"/>
                </a:solidFill>
              </a:rPr>
              <a:pPr/>
              <a:t>46</a:t>
            </a:fld>
            <a:endParaRPr lang="en-US" altLang="en-US" b="0">
              <a:solidFill>
                <a:srgbClr val="000000"/>
              </a:solidFill>
            </a:endParaRPr>
          </a:p>
        </p:txBody>
      </p:sp>
      <p:sp>
        <p:nvSpPr>
          <p:cNvPr id="21507" name="Rectangle 2"/>
          <p:cNvSpPr>
            <a:spLocks noGrp="1" noRot="1" noChangeAspect="1" noChangeArrowheads="1" noTextEdit="1"/>
          </p:cNvSpPr>
          <p:nvPr>
            <p:ph type="sldImg"/>
          </p:nvPr>
        </p:nvSpPr>
        <p:spPr>
          <a:xfrm>
            <a:off x="180975" y="731838"/>
            <a:ext cx="6494463" cy="3654425"/>
          </a:xfrm>
          <a:ln/>
        </p:spPr>
      </p:sp>
      <p:sp>
        <p:nvSpPr>
          <p:cNvPr id="21508" name="Rectangle 3"/>
          <p:cNvSpPr>
            <a:spLocks noGrp="1" noChangeArrowheads="1"/>
          </p:cNvSpPr>
          <p:nvPr>
            <p:ph type="body" idx="1"/>
          </p:nvPr>
        </p:nvSpPr>
        <p:spPr>
          <a:noFill/>
        </p:spPr>
        <p:txBody>
          <a:bodyPr/>
          <a:lstStyle/>
          <a:p>
            <a:pPr eaLnBrk="1" hangingPunct="1"/>
            <a:r>
              <a:rPr lang="en-GB" altLang="en-US">
                <a:latin typeface="Times New Roman" panose="02020603050405020304" pitchFamily="18" charset="0"/>
              </a:rPr>
              <a:t>This slide summarises the main attributes of the C</a:t>
            </a:r>
            <a:r>
              <a:rPr lang="en-GB" altLang="en-US" sz="1000">
                <a:latin typeface="Times New Roman" panose="02020603050405020304" pitchFamily="18" charset="0"/>
              </a:rPr>
              <a:t>OBI</a:t>
            </a:r>
            <a:r>
              <a:rPr lang="en-GB" altLang="en-US">
                <a:latin typeface="Times New Roman" panose="02020603050405020304" pitchFamily="18" charset="0"/>
              </a:rPr>
              <a:t>T framework.</a:t>
            </a:r>
          </a:p>
        </p:txBody>
      </p:sp>
    </p:spTree>
    <p:extLst>
      <p:ext uri="{BB962C8B-B14F-4D97-AF65-F5344CB8AC3E}">
        <p14:creationId xmlns:p14="http://schemas.microsoft.com/office/powerpoint/2010/main" val="33781307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fld id="{B668987E-8D6D-47CE-838C-22B6B599415E}" type="slidenum">
              <a:rPr lang="en-US" altLang="en-US" b="0">
                <a:solidFill>
                  <a:srgbClr val="000000"/>
                </a:solidFill>
              </a:rPr>
              <a:pPr/>
              <a:t>47</a:t>
            </a:fld>
            <a:endParaRPr lang="en-US" altLang="en-US" b="0">
              <a:solidFill>
                <a:srgbClr val="000000"/>
              </a:solidFill>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xfrm>
            <a:off x="979488" y="4587875"/>
            <a:ext cx="5026025" cy="4387850"/>
          </a:xfrm>
          <a:noFill/>
        </p:spPr>
        <p:txBody>
          <a:bodyPr/>
          <a:lstStyle/>
          <a:p>
            <a:pPr eaLnBrk="1" hangingPunct="1"/>
            <a:r>
              <a:rPr lang="en-GB" altLang="en-US">
                <a:latin typeface="Times New Roman" panose="02020603050405020304" pitchFamily="18" charset="0"/>
              </a:rPr>
              <a:t>These are the main benefits gained by using C</a:t>
            </a:r>
            <a:r>
              <a:rPr lang="en-GB" altLang="en-US" sz="1000">
                <a:latin typeface="Times New Roman" panose="02020603050405020304" pitchFamily="18" charset="0"/>
              </a:rPr>
              <a:t>OBI</a:t>
            </a:r>
            <a:r>
              <a:rPr lang="en-GB" altLang="en-US">
                <a:latin typeface="Times New Roman" panose="02020603050405020304" pitchFamily="18" charset="0"/>
              </a:rPr>
              <a:t>T to implement IT governance. </a:t>
            </a:r>
          </a:p>
          <a:p>
            <a:pPr eaLnBrk="1" hangingPunct="1"/>
            <a:endParaRPr lang="en-GB" altLang="en-US">
              <a:latin typeface="Times New Roman" panose="02020603050405020304" pitchFamily="18" charset="0"/>
            </a:endParaRPr>
          </a:p>
          <a:p>
            <a:pPr eaLnBrk="1" hangingPunct="1"/>
            <a:r>
              <a:rPr lang="en-GB" altLang="en-US">
                <a:latin typeface="Times New Roman" panose="02020603050405020304" pitchFamily="18" charset="0"/>
              </a:rPr>
              <a:t>You could ask the class for their opinions and experiences.</a:t>
            </a:r>
          </a:p>
        </p:txBody>
      </p:sp>
    </p:spTree>
    <p:extLst>
      <p:ext uri="{BB962C8B-B14F-4D97-AF65-F5344CB8AC3E}">
        <p14:creationId xmlns:p14="http://schemas.microsoft.com/office/powerpoint/2010/main" val="22068449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fld id="{069D48E6-DE7D-48D2-B688-C35D7209E810}" type="slidenum">
              <a:rPr lang="en-US" altLang="en-US" b="0">
                <a:solidFill>
                  <a:srgbClr val="000000"/>
                </a:solidFill>
              </a:rPr>
              <a:pPr/>
              <a:t>48</a:t>
            </a:fld>
            <a:endParaRPr lang="en-US" altLang="en-US" b="0">
              <a:solidFill>
                <a:srgbClr val="000000"/>
              </a:solidFill>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xfrm>
            <a:off x="914400" y="4630738"/>
            <a:ext cx="5026025" cy="4387850"/>
          </a:xfrm>
          <a:noFill/>
        </p:spPr>
        <p:txBody>
          <a:bodyPr/>
          <a:lstStyle/>
          <a:p>
            <a:pPr eaLnBrk="1" hangingPunct="1"/>
            <a:r>
              <a:rPr lang="en-US" altLang="en-US">
                <a:latin typeface="Times New Roman" panose="02020603050405020304" pitchFamily="18" charset="0"/>
              </a:rPr>
              <a:t>It is normal for </a:t>
            </a:r>
            <a:r>
              <a:rPr lang="en-GB" altLang="en-US">
                <a:latin typeface="Times New Roman" panose="02020603050405020304" pitchFamily="18" charset="0"/>
              </a:rPr>
              <a:t>C</a:t>
            </a:r>
            <a:r>
              <a:rPr lang="en-GB" altLang="en-US" sz="1000">
                <a:latin typeface="Times New Roman" panose="02020603050405020304" pitchFamily="18" charset="0"/>
              </a:rPr>
              <a:t>OBI</a:t>
            </a:r>
            <a:r>
              <a:rPr lang="en-GB" altLang="en-US">
                <a:latin typeface="Times New Roman" panose="02020603050405020304" pitchFamily="18" charset="0"/>
              </a:rPr>
              <a:t>T </a:t>
            </a:r>
            <a:r>
              <a:rPr lang="en-US" altLang="en-US">
                <a:latin typeface="Times New Roman" panose="02020603050405020304" pitchFamily="18" charset="0"/>
              </a:rPr>
              <a:t>to be used in conjunction with other good practices, standards and in-house developed guidance. </a:t>
            </a:r>
            <a:r>
              <a:rPr lang="en-GB" altLang="en-US">
                <a:latin typeface="Times New Roman" panose="02020603050405020304" pitchFamily="18" charset="0"/>
              </a:rPr>
              <a:t>C</a:t>
            </a:r>
            <a:r>
              <a:rPr lang="en-GB" altLang="en-US" sz="1000">
                <a:latin typeface="Times New Roman" panose="02020603050405020304" pitchFamily="18" charset="0"/>
              </a:rPr>
              <a:t>OBI</a:t>
            </a:r>
            <a:r>
              <a:rPr lang="en-GB" altLang="en-US">
                <a:latin typeface="Times New Roman" panose="02020603050405020304" pitchFamily="18" charset="0"/>
              </a:rPr>
              <a:t>T </a:t>
            </a:r>
            <a:r>
              <a:rPr lang="en-US" altLang="en-US">
                <a:latin typeface="Times New Roman" panose="02020603050405020304" pitchFamily="18" charset="0"/>
              </a:rPr>
              <a:t>can act like an umbrella providing the framework for everything else.</a:t>
            </a:r>
          </a:p>
          <a:p>
            <a:pPr eaLnBrk="1" hangingPunct="1"/>
            <a:endParaRPr lang="en-GB" altLang="en-US">
              <a:latin typeface="Times New Roman" panose="02020603050405020304" pitchFamily="18" charset="0"/>
            </a:endParaRPr>
          </a:p>
        </p:txBody>
      </p:sp>
    </p:spTree>
    <p:extLst>
      <p:ext uri="{BB962C8B-B14F-4D97-AF65-F5344CB8AC3E}">
        <p14:creationId xmlns:p14="http://schemas.microsoft.com/office/powerpoint/2010/main" val="4817820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fld id="{5A0532B7-44E2-4B97-A6F2-1A738A664ECE}" type="slidenum">
              <a:rPr lang="en-US" altLang="en-US" b="0">
                <a:solidFill>
                  <a:srgbClr val="000000"/>
                </a:solidFill>
              </a:rPr>
              <a:pPr/>
              <a:t>49</a:t>
            </a:fld>
            <a:endParaRPr lang="en-US" altLang="en-US" b="0">
              <a:solidFill>
                <a:srgbClr val="000000"/>
              </a:solidFill>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p:spPr>
        <p:txBody>
          <a:bodyPr/>
          <a:lstStyle/>
          <a:p>
            <a:pPr eaLnBrk="1" hangingPunct="1"/>
            <a:r>
              <a:rPr lang="en-GB" altLang="en-US">
                <a:latin typeface="Times New Roman" panose="02020603050405020304" pitchFamily="18" charset="0"/>
              </a:rPr>
              <a:t>This slide shows how C</a:t>
            </a:r>
            <a:r>
              <a:rPr lang="en-GB" altLang="en-US" sz="1000">
                <a:latin typeface="Times New Roman" panose="02020603050405020304" pitchFamily="18" charset="0"/>
              </a:rPr>
              <a:t>OBI</a:t>
            </a:r>
            <a:r>
              <a:rPr lang="en-GB" altLang="en-US">
                <a:latin typeface="Times New Roman" panose="02020603050405020304" pitchFamily="18" charset="0"/>
              </a:rPr>
              <a:t>T fits into the hierarchy—from business drivers at the top, down to specific governance processes and procedures. C</a:t>
            </a:r>
            <a:r>
              <a:rPr lang="en-GB" altLang="en-US" sz="1000">
                <a:latin typeface="Times New Roman" panose="02020603050405020304" pitchFamily="18" charset="0"/>
              </a:rPr>
              <a:t>OBI</a:t>
            </a:r>
            <a:r>
              <a:rPr lang="en-GB" altLang="en-US">
                <a:latin typeface="Times New Roman" panose="02020603050405020304" pitchFamily="18" charset="0"/>
              </a:rPr>
              <a:t>T is the bridge between business and enterprise governance requirements and specific IT governance practices.</a:t>
            </a:r>
          </a:p>
        </p:txBody>
      </p:sp>
    </p:spTree>
    <p:extLst>
      <p:ext uri="{BB962C8B-B14F-4D97-AF65-F5344CB8AC3E}">
        <p14:creationId xmlns:p14="http://schemas.microsoft.com/office/powerpoint/2010/main" val="7582838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fld id="{1E0857D1-78E0-45AA-86BE-E90CEA003838}" type="slidenum">
              <a:rPr lang="en-US" altLang="en-US" b="0">
                <a:solidFill>
                  <a:srgbClr val="000000"/>
                </a:solidFill>
              </a:rPr>
              <a:pPr/>
              <a:t>50</a:t>
            </a:fld>
            <a:endParaRPr lang="en-US" altLang="en-US" b="0">
              <a:solidFill>
                <a:srgbClr val="000000"/>
              </a:solidFill>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3764837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7F9CA9BF-ED4B-4D4A-9336-CC411FD4D0EC}" type="slidenum">
              <a:rPr lang="en-US" altLang="en-US" sz="1200"/>
              <a:pPr/>
              <a:t>5</a:t>
            </a:fld>
            <a:endParaRPr lang="en-US" altLang="en-US" sz="120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22043722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fld id="{294229A1-789D-4553-9FFD-C14F25C4F603}" type="slidenum">
              <a:rPr lang="en-US" altLang="en-US" b="0">
                <a:solidFill>
                  <a:srgbClr val="000000"/>
                </a:solidFill>
              </a:rPr>
              <a:pPr/>
              <a:t>51</a:t>
            </a:fld>
            <a:endParaRPr lang="en-US" altLang="en-US" b="0">
              <a:solidFill>
                <a:srgbClr val="000000"/>
              </a:solidFill>
            </a:endParaRPr>
          </a:p>
        </p:txBody>
      </p:sp>
      <p:sp>
        <p:nvSpPr>
          <p:cNvPr id="31747" name="Rectangle 2"/>
          <p:cNvSpPr>
            <a:spLocks noGrp="1" noRot="1" noChangeAspect="1" noChangeArrowheads="1" noTextEdit="1"/>
          </p:cNvSpPr>
          <p:nvPr>
            <p:ph type="sldImg"/>
          </p:nvPr>
        </p:nvSpPr>
        <p:spPr>
          <a:xfrm>
            <a:off x="179388" y="762000"/>
            <a:ext cx="6502400" cy="3657600"/>
          </a:xfrm>
          <a:ln/>
        </p:spPr>
      </p:sp>
      <p:sp>
        <p:nvSpPr>
          <p:cNvPr id="31748" name="Rectangle 3"/>
          <p:cNvSpPr>
            <a:spLocks noGrp="1" noChangeArrowheads="1"/>
          </p:cNvSpPr>
          <p:nvPr>
            <p:ph type="body" idx="1"/>
          </p:nvPr>
        </p:nvSpPr>
        <p:spPr>
          <a:xfrm>
            <a:off x="914400" y="4648200"/>
            <a:ext cx="5029200" cy="4343400"/>
          </a:xfrm>
          <a:noFill/>
        </p:spPr>
        <p:txBody>
          <a:bodyPr/>
          <a:lstStyle/>
          <a:p>
            <a:pPr eaLnBrk="1" hangingPunct="1"/>
            <a:endParaRPr lang="en-GB" altLang="en-US"/>
          </a:p>
        </p:txBody>
      </p:sp>
    </p:spTree>
    <p:extLst>
      <p:ext uri="{BB962C8B-B14F-4D97-AF65-F5344CB8AC3E}">
        <p14:creationId xmlns:p14="http://schemas.microsoft.com/office/powerpoint/2010/main" val="19006817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fld id="{8F8B363A-2FDE-458C-A5B2-FD69CE98A794}" type="slidenum">
              <a:rPr lang="en-US" altLang="en-US" b="0">
                <a:solidFill>
                  <a:srgbClr val="000000"/>
                </a:solidFill>
              </a:rPr>
              <a:pPr/>
              <a:t>52</a:t>
            </a:fld>
            <a:endParaRPr lang="en-US" altLang="en-US" b="0">
              <a:solidFill>
                <a:srgbClr val="000000"/>
              </a:solidFill>
            </a:endParaRPr>
          </a:p>
        </p:txBody>
      </p:sp>
      <p:sp>
        <p:nvSpPr>
          <p:cNvPr id="33795" name="Rectangle 2"/>
          <p:cNvSpPr>
            <a:spLocks noGrp="1" noRot="1" noChangeAspect="1" noChangeArrowheads="1" noTextEdit="1"/>
          </p:cNvSpPr>
          <p:nvPr>
            <p:ph type="sldImg"/>
          </p:nvPr>
        </p:nvSpPr>
        <p:spPr>
          <a:xfrm>
            <a:off x="439738" y="842963"/>
            <a:ext cx="6051550" cy="3405187"/>
          </a:xfrm>
          <a:ln/>
        </p:spPr>
      </p:sp>
      <p:sp>
        <p:nvSpPr>
          <p:cNvPr id="33796" name="Rectangle 3"/>
          <p:cNvSpPr>
            <a:spLocks noGrp="1" noChangeArrowheads="1"/>
          </p:cNvSpPr>
          <p:nvPr>
            <p:ph type="body" idx="1"/>
          </p:nvPr>
        </p:nvSpPr>
        <p:spPr>
          <a:xfrm>
            <a:off x="919163" y="4630738"/>
            <a:ext cx="5016500" cy="4378325"/>
          </a:xfrm>
          <a:noFill/>
        </p:spPr>
        <p:txBody>
          <a:bodyPr/>
          <a:lstStyle/>
          <a:p>
            <a:pPr eaLnBrk="1" hangingPunct="1"/>
            <a:endParaRPr lang="en-GB" altLang="en-US"/>
          </a:p>
        </p:txBody>
      </p:sp>
    </p:spTree>
    <p:extLst>
      <p:ext uri="{BB962C8B-B14F-4D97-AF65-F5344CB8AC3E}">
        <p14:creationId xmlns:p14="http://schemas.microsoft.com/office/powerpoint/2010/main" val="10228430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fld id="{0F626CBF-5117-4C40-AABA-10C26CE48E8D}" type="slidenum">
              <a:rPr lang="en-US" altLang="en-US" b="0">
                <a:solidFill>
                  <a:srgbClr val="000000"/>
                </a:solidFill>
              </a:rPr>
              <a:pPr/>
              <a:t>53</a:t>
            </a:fld>
            <a:endParaRPr lang="en-US" altLang="en-US" b="0">
              <a:solidFill>
                <a:srgbClr val="000000"/>
              </a:solidFill>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25519913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fld id="{9B6182B4-B311-4E44-9129-792B0CA23823}" type="slidenum">
              <a:rPr lang="en-US" altLang="en-US" b="0">
                <a:solidFill>
                  <a:srgbClr val="000000"/>
                </a:solidFill>
              </a:rPr>
              <a:pPr/>
              <a:t>54</a:t>
            </a:fld>
            <a:endParaRPr lang="en-US" altLang="en-US" b="0">
              <a:solidFill>
                <a:srgbClr val="000000"/>
              </a:solidFill>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15135013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fld id="{409E9FCC-A3DC-47EF-8EE7-9D3D3E448EFF}" type="slidenum">
              <a:rPr lang="en-US" altLang="en-US" b="0">
                <a:solidFill>
                  <a:srgbClr val="000000"/>
                </a:solidFill>
              </a:rPr>
              <a:pPr/>
              <a:t>55</a:t>
            </a:fld>
            <a:endParaRPr lang="en-US" altLang="en-US" b="0">
              <a:solidFill>
                <a:srgbClr val="000000"/>
              </a:solidFill>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20599117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fld id="{AA9F8C2C-F0B1-4261-AC92-C2FE1D4DC616}" type="slidenum">
              <a:rPr lang="en-US" altLang="en-US" b="0">
                <a:solidFill>
                  <a:srgbClr val="000000"/>
                </a:solidFill>
              </a:rPr>
              <a:pPr/>
              <a:t>56</a:t>
            </a:fld>
            <a:endParaRPr lang="en-US" altLang="en-US" b="0">
              <a:solidFill>
                <a:srgbClr val="000000"/>
              </a:solidFill>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5272098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fld id="{00C69B3D-16B2-4598-A06B-CF4451D1E955}" type="slidenum">
              <a:rPr lang="en-US" altLang="en-US" b="0">
                <a:solidFill>
                  <a:srgbClr val="000000"/>
                </a:solidFill>
              </a:rPr>
              <a:pPr/>
              <a:t>57</a:t>
            </a:fld>
            <a:endParaRPr lang="en-US" altLang="en-US" b="0">
              <a:solidFill>
                <a:srgbClr val="000000"/>
              </a:solidFill>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13632630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fld id="{25ED266C-4C4B-4931-9C68-8E1CE1AA799F}" type="slidenum">
              <a:rPr lang="en-US" altLang="en-US" b="0">
                <a:solidFill>
                  <a:srgbClr val="000000"/>
                </a:solidFill>
              </a:rPr>
              <a:pPr/>
              <a:t>58</a:t>
            </a:fld>
            <a:endParaRPr lang="en-US" altLang="en-US" b="0">
              <a:solidFill>
                <a:srgbClr val="000000"/>
              </a:solidFill>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35179618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fld id="{A7DE3135-0EBF-4D17-9BF9-B85C38FC3DE0}" type="slidenum">
              <a:rPr lang="en-US" altLang="en-US" b="0">
                <a:solidFill>
                  <a:srgbClr val="000000"/>
                </a:solidFill>
              </a:rPr>
              <a:pPr/>
              <a:t>59</a:t>
            </a:fld>
            <a:endParaRPr lang="en-US" altLang="en-US" b="0">
              <a:solidFill>
                <a:srgbClr val="000000"/>
              </a:solidFill>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35987780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fld id="{41116DA4-FB5A-42E8-8485-D246201E3A9F}" type="slidenum">
              <a:rPr lang="en-US" altLang="en-US" b="0">
                <a:solidFill>
                  <a:srgbClr val="000000"/>
                </a:solidFill>
              </a:rPr>
              <a:pPr/>
              <a:t>60</a:t>
            </a:fld>
            <a:endParaRPr lang="en-US" altLang="en-US" b="0">
              <a:solidFill>
                <a:srgbClr val="000000"/>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2962903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9FEDAD08-8FEF-47AF-8F19-910958E3E91D}" type="slidenum">
              <a:rPr lang="en-US" altLang="en-US" sz="1200"/>
              <a:pPr/>
              <a:t>6</a:t>
            </a:fld>
            <a:endParaRPr lang="en-US" altLang="en-US" sz="120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35976408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fld id="{7DB0FD78-6457-43D6-A994-8CE25BCDF99A}" type="slidenum">
              <a:rPr lang="en-US" altLang="en-US" b="0">
                <a:solidFill>
                  <a:srgbClr val="000000"/>
                </a:solidFill>
              </a:rPr>
              <a:pPr/>
              <a:t>61</a:t>
            </a:fld>
            <a:endParaRPr lang="en-US" altLang="en-US" b="0">
              <a:solidFill>
                <a:srgbClr val="000000"/>
              </a:solidFill>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37556353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fld id="{6680B120-E1EA-4645-9BCA-F5CB0703EEEA}" type="slidenum">
              <a:rPr lang="en-US" altLang="en-US" b="0">
                <a:solidFill>
                  <a:srgbClr val="000000"/>
                </a:solidFill>
              </a:rPr>
              <a:pPr/>
              <a:t>62</a:t>
            </a:fld>
            <a:endParaRPr lang="en-US" altLang="en-US" b="0">
              <a:solidFill>
                <a:srgbClr val="000000"/>
              </a:solidFill>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25380407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fld id="{1FD3214B-DA62-48C8-A64E-A4F45D3C2E6A}" type="slidenum">
              <a:rPr lang="en-US" altLang="en-US" b="0">
                <a:solidFill>
                  <a:srgbClr val="000000"/>
                </a:solidFill>
              </a:rPr>
              <a:pPr/>
              <a:t>63</a:t>
            </a:fld>
            <a:endParaRPr lang="en-US" altLang="en-US" b="0">
              <a:solidFill>
                <a:srgbClr val="000000"/>
              </a:solidFill>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715115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fld id="{EAD5AB5A-48D0-4770-A6E7-EC0BFC725118}" type="slidenum">
              <a:rPr lang="en-US" altLang="en-US" b="0">
                <a:solidFill>
                  <a:srgbClr val="000000"/>
                </a:solidFill>
              </a:rPr>
              <a:pPr/>
              <a:t>64</a:t>
            </a:fld>
            <a:endParaRPr lang="en-US" altLang="en-US" b="0">
              <a:solidFill>
                <a:srgbClr val="000000"/>
              </a:solidFill>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19102235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fld id="{AFC54548-E8B9-42C2-9DD0-D5B440B4430E}" type="slidenum">
              <a:rPr lang="en-US" altLang="en-US" b="0">
                <a:solidFill>
                  <a:srgbClr val="000000"/>
                </a:solidFill>
              </a:rPr>
              <a:pPr/>
              <a:t>65</a:t>
            </a:fld>
            <a:endParaRPr lang="en-US" altLang="en-US" b="0">
              <a:solidFill>
                <a:srgbClr val="000000"/>
              </a:solidFill>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29774502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fld id="{5B2311A7-C674-4D7B-849B-01F22B2F202C}" type="slidenum">
              <a:rPr lang="en-US" altLang="en-US" b="0">
                <a:solidFill>
                  <a:srgbClr val="000000"/>
                </a:solidFill>
              </a:rPr>
              <a:pPr/>
              <a:t>66</a:t>
            </a:fld>
            <a:endParaRPr lang="en-US" altLang="en-US" b="0">
              <a:solidFill>
                <a:srgbClr val="000000"/>
              </a:solidFill>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12020181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fld id="{B13E18EB-3DB8-4D5D-AED1-37D9673A1321}" type="slidenum">
              <a:rPr lang="en-US" altLang="en-US" b="0">
                <a:solidFill>
                  <a:srgbClr val="000000"/>
                </a:solidFill>
              </a:rPr>
              <a:pPr/>
              <a:t>67</a:t>
            </a:fld>
            <a:endParaRPr lang="en-US" altLang="en-US" b="0">
              <a:solidFill>
                <a:srgbClr val="000000"/>
              </a:solidFill>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20123655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fld id="{F03AE4A9-F8F5-4A8D-9894-18186120BFE1}" type="slidenum">
              <a:rPr lang="en-US" altLang="en-US" b="0">
                <a:solidFill>
                  <a:srgbClr val="000000"/>
                </a:solidFill>
              </a:rPr>
              <a:pPr/>
              <a:t>68</a:t>
            </a:fld>
            <a:endParaRPr lang="en-US" altLang="en-US" b="0">
              <a:solidFill>
                <a:srgbClr val="000000"/>
              </a:solidFill>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10738961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fld id="{FDDDD232-A296-4B5F-B0C0-F18810617FEC}" type="slidenum">
              <a:rPr lang="en-US" altLang="en-US" b="0">
                <a:solidFill>
                  <a:srgbClr val="000000"/>
                </a:solidFill>
              </a:rPr>
              <a:pPr/>
              <a:t>69</a:t>
            </a:fld>
            <a:endParaRPr lang="en-US" altLang="en-US" b="0">
              <a:solidFill>
                <a:srgbClr val="000000"/>
              </a:solidFill>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87536089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fld id="{1AFA2CD3-307C-4C35-BD80-266B3D5A02AC}" type="slidenum">
              <a:rPr lang="en-US" altLang="en-US" b="0">
                <a:solidFill>
                  <a:srgbClr val="000000"/>
                </a:solidFill>
              </a:rPr>
              <a:pPr/>
              <a:t>70</a:t>
            </a:fld>
            <a:endParaRPr lang="en-US" altLang="en-US" b="0">
              <a:solidFill>
                <a:srgbClr val="000000"/>
              </a:solidFill>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2918697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B690CED3-0BCC-4C9B-B120-131C7F2DEDC4}" type="slidenum">
              <a:rPr lang="en-US" altLang="en-US" sz="1200"/>
              <a:pPr/>
              <a:t>7</a:t>
            </a:fld>
            <a:endParaRPr lang="en-US" altLang="en-US" sz="1200"/>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6107132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fld id="{B231FF50-D5B1-4FBE-92B6-A909B1D53E10}" type="slidenum">
              <a:rPr lang="en-US" altLang="en-US" b="0">
                <a:solidFill>
                  <a:srgbClr val="000000"/>
                </a:solidFill>
              </a:rPr>
              <a:pPr/>
              <a:t>71</a:t>
            </a:fld>
            <a:endParaRPr lang="en-US" altLang="en-US" b="0">
              <a:solidFill>
                <a:srgbClr val="000000"/>
              </a:solidFill>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28258014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fld id="{73A2F8BA-7AB6-42BA-A99B-A9AB01CDA3BC}" type="slidenum">
              <a:rPr lang="en-US" altLang="en-US" b="0">
                <a:solidFill>
                  <a:srgbClr val="000000"/>
                </a:solidFill>
              </a:rPr>
              <a:pPr/>
              <a:t>72</a:t>
            </a:fld>
            <a:endParaRPr lang="en-US" altLang="en-US" b="0">
              <a:solidFill>
                <a:srgbClr val="000000"/>
              </a:solidFill>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114955300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fld id="{F8CDB3AF-14A8-4979-A578-292A94BF3A71}" type="slidenum">
              <a:rPr lang="en-US" altLang="en-US" b="0">
                <a:solidFill>
                  <a:srgbClr val="000000"/>
                </a:solidFill>
              </a:rPr>
              <a:pPr/>
              <a:t>73</a:t>
            </a:fld>
            <a:endParaRPr lang="en-US" altLang="en-US" b="0">
              <a:solidFill>
                <a:srgbClr val="000000"/>
              </a:solidFill>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185187548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fld id="{801C7AE0-1DBC-4945-8836-12B5F5E4153B}" type="slidenum">
              <a:rPr lang="en-US" altLang="en-US" b="0">
                <a:solidFill>
                  <a:srgbClr val="000000"/>
                </a:solidFill>
              </a:rPr>
              <a:pPr/>
              <a:t>74</a:t>
            </a:fld>
            <a:endParaRPr lang="en-US" altLang="en-US" b="0">
              <a:solidFill>
                <a:srgbClr val="000000"/>
              </a:solidFill>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3907912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fld id="{DEF2E3C6-883D-470D-B160-A2A07B4D219D}" type="slidenum">
              <a:rPr lang="en-US" altLang="en-US" b="0">
                <a:solidFill>
                  <a:srgbClr val="000000"/>
                </a:solidFill>
              </a:rPr>
              <a:pPr/>
              <a:t>75</a:t>
            </a:fld>
            <a:endParaRPr lang="en-US" altLang="en-US" b="0">
              <a:solidFill>
                <a:srgbClr val="000000"/>
              </a:solidFill>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26594019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fld id="{E4971069-77D8-4F93-907F-11E753A33C8D}" type="slidenum">
              <a:rPr lang="en-US" altLang="en-US" b="0">
                <a:solidFill>
                  <a:srgbClr val="000000"/>
                </a:solidFill>
              </a:rPr>
              <a:pPr/>
              <a:t>76</a:t>
            </a:fld>
            <a:endParaRPr lang="en-US" altLang="en-US" b="0">
              <a:solidFill>
                <a:srgbClr val="000000"/>
              </a:solidFill>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379322403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fld id="{5A3BE8E9-5D54-4B47-ABFA-60D72FD2115B}" type="slidenum">
              <a:rPr lang="en-US" altLang="en-US" b="0">
                <a:solidFill>
                  <a:srgbClr val="000000"/>
                </a:solidFill>
              </a:rPr>
              <a:pPr/>
              <a:t>77</a:t>
            </a:fld>
            <a:endParaRPr lang="en-US" altLang="en-US" b="0">
              <a:solidFill>
                <a:srgbClr val="000000"/>
              </a:solidFill>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15967931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fld id="{A76C4D54-468E-4955-98D5-9292BC7E4A8D}" type="slidenum">
              <a:rPr lang="en-US" altLang="en-US" b="0">
                <a:solidFill>
                  <a:srgbClr val="000000"/>
                </a:solidFill>
              </a:rPr>
              <a:pPr/>
              <a:t>78</a:t>
            </a:fld>
            <a:endParaRPr lang="en-US" altLang="en-US" b="0">
              <a:solidFill>
                <a:srgbClr val="000000"/>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xfrm>
            <a:off x="914400" y="4630738"/>
            <a:ext cx="5026025" cy="4387850"/>
          </a:xfrm>
          <a:noFill/>
        </p:spPr>
        <p:txBody>
          <a:bodyPr/>
          <a:lstStyle/>
          <a:p>
            <a:pPr eaLnBrk="1" hangingPunct="1"/>
            <a:r>
              <a:rPr lang="en-GB" altLang="en-US">
                <a:latin typeface="Times New Roman" panose="02020603050405020304" pitchFamily="18" charset="0"/>
              </a:rPr>
              <a:t>This shows the framework from a different perspective using the cube.</a:t>
            </a:r>
          </a:p>
        </p:txBody>
      </p:sp>
    </p:spTree>
    <p:extLst>
      <p:ext uri="{BB962C8B-B14F-4D97-AF65-F5344CB8AC3E}">
        <p14:creationId xmlns:p14="http://schemas.microsoft.com/office/powerpoint/2010/main" val="97549068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fld id="{82D070D6-A972-449F-B658-B118EE5773D4}" type="slidenum">
              <a:rPr lang="en-US" altLang="en-US" b="0">
                <a:solidFill>
                  <a:srgbClr val="000000"/>
                </a:solidFill>
              </a:rPr>
              <a:pPr/>
              <a:t>79</a:t>
            </a:fld>
            <a:endParaRPr lang="en-US" altLang="en-US" b="0">
              <a:solidFill>
                <a:srgbClr val="000000"/>
              </a:solidFill>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xfrm>
            <a:off x="914400" y="4630738"/>
            <a:ext cx="5026025" cy="4387850"/>
          </a:xfrm>
          <a:noFill/>
        </p:spPr>
        <p:txBody>
          <a:bodyPr/>
          <a:lstStyle/>
          <a:p>
            <a:pPr eaLnBrk="1" hangingPunct="1"/>
            <a:r>
              <a:rPr lang="en-GB" altLang="en-US">
                <a:latin typeface="Times New Roman" panose="02020603050405020304" pitchFamily="18" charset="0"/>
              </a:rPr>
              <a:t>This shows all the components of C</a:t>
            </a:r>
            <a:r>
              <a:rPr lang="en-GB" altLang="en-US" sz="1000">
                <a:latin typeface="Times New Roman" panose="02020603050405020304" pitchFamily="18" charset="0"/>
              </a:rPr>
              <a:t>OBI</a:t>
            </a:r>
            <a:r>
              <a:rPr lang="en-GB" altLang="en-US">
                <a:latin typeface="Times New Roman" panose="02020603050405020304" pitchFamily="18" charset="0"/>
              </a:rPr>
              <a:t>T and how they relate to each other. </a:t>
            </a:r>
          </a:p>
          <a:p>
            <a:pPr eaLnBrk="1" hangingPunct="1"/>
            <a:endParaRPr lang="en-GB" altLang="en-US">
              <a:latin typeface="Times New Roman" panose="02020603050405020304" pitchFamily="18" charset="0"/>
            </a:endParaRPr>
          </a:p>
          <a:p>
            <a:pPr eaLnBrk="1" hangingPunct="1"/>
            <a:r>
              <a:rPr lang="en-GB" altLang="en-US">
                <a:latin typeface="Times New Roman" panose="02020603050405020304" pitchFamily="18" charset="0"/>
              </a:rPr>
              <a:t>Walk everyone through the diagram.</a:t>
            </a:r>
          </a:p>
        </p:txBody>
      </p:sp>
    </p:spTree>
    <p:extLst>
      <p:ext uri="{BB962C8B-B14F-4D97-AF65-F5344CB8AC3E}">
        <p14:creationId xmlns:p14="http://schemas.microsoft.com/office/powerpoint/2010/main" val="2818317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934EAB8-0F02-4A98-AD95-E308CCD01BE9}" type="slidenum">
              <a:rPr lang="en-US" smtClean="0"/>
              <a:pPr/>
              <a:t>80</a:t>
            </a:fld>
            <a:endParaRPr lang="en-US"/>
          </a:p>
        </p:txBody>
      </p:sp>
    </p:spTree>
    <p:extLst>
      <p:ext uri="{BB962C8B-B14F-4D97-AF65-F5344CB8AC3E}">
        <p14:creationId xmlns:p14="http://schemas.microsoft.com/office/powerpoint/2010/main" val="132447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A0004703-E982-43B4-AFEC-39EFA521E38D}" type="slidenum">
              <a:rPr lang="en-US" altLang="en-US" sz="1200"/>
              <a:pPr/>
              <a:t>8</a:t>
            </a:fld>
            <a:endParaRPr lang="en-US" altLang="en-US" sz="1200"/>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324170747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E340885-59E2-4146-AD45-C78AE7B4DBCA}" type="slidenum">
              <a:rPr lang="en-US" smtClean="0"/>
              <a:pPr/>
              <a:t>81</a:t>
            </a:fld>
            <a:endParaRPr lang="en-US"/>
          </a:p>
        </p:txBody>
      </p:sp>
    </p:spTree>
    <p:extLst>
      <p:ext uri="{BB962C8B-B14F-4D97-AF65-F5344CB8AC3E}">
        <p14:creationId xmlns:p14="http://schemas.microsoft.com/office/powerpoint/2010/main" val="18368274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fld id="{AF0E9DEB-1D56-4354-94D0-025222B1ECC3}" type="slidenum">
              <a:rPr lang="en-US" altLang="en-US" sz="1200"/>
              <a:pPr/>
              <a:t>9</a:t>
            </a:fld>
            <a:endParaRPr lang="en-US" altLang="en-US" sz="120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1998148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34155493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369219"/>
            <a:ext cx="78867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91220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a:prstGeom prst="rect">
            <a:avLst/>
          </a:prstGeo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a:t>Click to edit Master text styles</a:t>
            </a:r>
          </a:p>
        </p:txBody>
      </p:sp>
    </p:spTree>
    <p:extLst>
      <p:ext uri="{BB962C8B-B14F-4D97-AF65-F5344CB8AC3E}">
        <p14:creationId xmlns:p14="http://schemas.microsoft.com/office/powerpoint/2010/main" val="27626660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28650" y="1369219"/>
            <a:ext cx="386715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69219"/>
            <a:ext cx="386715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48032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3844"/>
            <a:ext cx="7886700" cy="994172"/>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630239" y="1260872"/>
            <a:ext cx="3868737"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30239" y="1878806"/>
            <a:ext cx="3868737" cy="276344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788"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788" cy="276344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81725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6833247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58128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a:prstGeom prst="rect">
            <a:avLst/>
          </a:prstGeo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788"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9" y="1543050"/>
            <a:ext cx="2949575"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1421762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a:prstGeom prst="rect">
            <a:avLst/>
          </a:prstGeo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788" y="740569"/>
            <a:ext cx="4629150" cy="3655219"/>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630239" y="1543050"/>
            <a:ext cx="2949575"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11792386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28650" y="1369219"/>
            <a:ext cx="7886700" cy="326350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52096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4"/>
            <a:ext cx="1971675" cy="4358879"/>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1" y="273844"/>
            <a:ext cx="5762625" cy="4358879"/>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18492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28650" y="273844"/>
            <a:ext cx="7886700" cy="435887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09779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628650" y="1369219"/>
            <a:ext cx="386715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69219"/>
            <a:ext cx="386715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9597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7"/>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8"/>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theme" Target="../theme/theme2.xml"/><Relationship Id="rId15" Type="http://schemas.openxmlformats.org/officeDocument/2006/relationships/image" Target="../media/image1.png"/><Relationship Id="rId16" Type="http://schemas.openxmlformats.org/officeDocument/2006/relationships/image" Target="../media/image2.wmf"/><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9/28/17</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3" descr="header0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ext Box 9"/>
          <p:cNvSpPr txBox="1">
            <a:spLocks noChangeArrowheads="1"/>
          </p:cNvSpPr>
          <p:nvPr/>
        </p:nvSpPr>
        <p:spPr bwMode="auto">
          <a:xfrm>
            <a:off x="0" y="4994672"/>
            <a:ext cx="1595309" cy="173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525" b="0">
                <a:solidFill>
                  <a:srgbClr val="FFCCFF"/>
                </a:solidFill>
                <a:latin typeface="Times New Roman" panose="02020603050405020304" pitchFamily="18" charset="0"/>
                <a:cs typeface="Times New Roman" panose="02020603050405020304" pitchFamily="18" charset="0"/>
              </a:rPr>
              <a:t>©</a:t>
            </a:r>
            <a:r>
              <a:rPr lang="en-US" altLang="en-US" sz="525" b="0">
                <a:solidFill>
                  <a:srgbClr val="FFCCFF"/>
                </a:solidFill>
                <a:latin typeface="Times New Roman" panose="02020603050405020304" pitchFamily="18" charset="0"/>
              </a:rPr>
              <a:t>2007 IT Governance Institute. All rights reserved.</a:t>
            </a:r>
          </a:p>
        </p:txBody>
      </p:sp>
      <p:sp>
        <p:nvSpPr>
          <p:cNvPr id="1028" name="Text Box 10"/>
          <p:cNvSpPr txBox="1">
            <a:spLocks noChangeArrowheads="1"/>
          </p:cNvSpPr>
          <p:nvPr userDrawn="1"/>
        </p:nvSpPr>
        <p:spPr bwMode="auto">
          <a:xfrm>
            <a:off x="8748713" y="4948238"/>
            <a:ext cx="1079500"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fld id="{6188E50E-5722-4535-BCD4-C34363DB53EA}" type="slidenum">
              <a:rPr lang="en-GB" altLang="en-US" sz="900" b="0" smtClean="0">
                <a:solidFill>
                  <a:srgbClr val="FFFFFF"/>
                </a:solidFill>
                <a:latin typeface="Times New Roman" panose="02020603050405020304" pitchFamily="18" charset="0"/>
              </a:rPr>
              <a:pPr fontAlgn="base">
                <a:spcBef>
                  <a:spcPct val="50000"/>
                </a:spcBef>
                <a:spcAft>
                  <a:spcPct val="0"/>
                </a:spcAft>
              </a:pPr>
              <a:t>‹#›</a:t>
            </a:fld>
            <a:endParaRPr lang="en-US" altLang="en-US" sz="900" b="0">
              <a:solidFill>
                <a:srgbClr val="FFFFFF"/>
              </a:solidFill>
              <a:latin typeface="Times New Roman" panose="02020603050405020304" pitchFamily="18" charset="0"/>
            </a:endParaRPr>
          </a:p>
        </p:txBody>
      </p:sp>
      <p:pic>
        <p:nvPicPr>
          <p:cNvPr id="1029" name="Picture 11"/>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8101013" y="86916"/>
            <a:ext cx="900112" cy="550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601499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xStyles>
    <p:titleStyle>
      <a:lvl1pPr algn="ctr" rtl="0" eaLnBrk="0" fontAlgn="base" hangingPunct="0">
        <a:spcBef>
          <a:spcPct val="0"/>
        </a:spcBef>
        <a:spcAft>
          <a:spcPct val="0"/>
        </a:spcAft>
        <a:defRPr sz="3300" kern="1200">
          <a:solidFill>
            <a:schemeClr val="tx2"/>
          </a:solidFill>
          <a:latin typeface="+mj-lt"/>
          <a:ea typeface="+mj-ea"/>
          <a:cs typeface="+mj-cs"/>
        </a:defRPr>
      </a:lvl1pPr>
      <a:lvl2pPr algn="ctr" rtl="0" eaLnBrk="0" fontAlgn="base" hangingPunct="0">
        <a:spcBef>
          <a:spcPct val="0"/>
        </a:spcBef>
        <a:spcAft>
          <a:spcPct val="0"/>
        </a:spcAft>
        <a:defRPr sz="3300">
          <a:solidFill>
            <a:schemeClr val="tx2"/>
          </a:solidFill>
          <a:latin typeface="Arial" panose="020B0604020202020204" pitchFamily="34" charset="0"/>
          <a:cs typeface="Arial" panose="020B0604020202020204" pitchFamily="34" charset="0"/>
        </a:defRPr>
      </a:lvl2pPr>
      <a:lvl3pPr algn="ctr" rtl="0" eaLnBrk="0" fontAlgn="base" hangingPunct="0">
        <a:spcBef>
          <a:spcPct val="0"/>
        </a:spcBef>
        <a:spcAft>
          <a:spcPct val="0"/>
        </a:spcAft>
        <a:defRPr sz="3300">
          <a:solidFill>
            <a:schemeClr val="tx2"/>
          </a:solidFill>
          <a:latin typeface="Arial" panose="020B0604020202020204" pitchFamily="34" charset="0"/>
          <a:cs typeface="Arial" panose="020B0604020202020204" pitchFamily="34" charset="0"/>
        </a:defRPr>
      </a:lvl3pPr>
      <a:lvl4pPr algn="ctr" rtl="0" eaLnBrk="0" fontAlgn="base" hangingPunct="0">
        <a:spcBef>
          <a:spcPct val="0"/>
        </a:spcBef>
        <a:spcAft>
          <a:spcPct val="0"/>
        </a:spcAft>
        <a:defRPr sz="3300">
          <a:solidFill>
            <a:schemeClr val="tx2"/>
          </a:solidFill>
          <a:latin typeface="Arial" panose="020B0604020202020204" pitchFamily="34" charset="0"/>
          <a:cs typeface="Arial" panose="020B0604020202020204" pitchFamily="34" charset="0"/>
        </a:defRPr>
      </a:lvl4pPr>
      <a:lvl5pPr algn="ctr" rtl="0" eaLnBrk="0" fontAlgn="base" hangingPunct="0">
        <a:spcBef>
          <a:spcPct val="0"/>
        </a:spcBef>
        <a:spcAft>
          <a:spcPct val="0"/>
        </a:spcAft>
        <a:defRPr sz="3300">
          <a:solidFill>
            <a:schemeClr val="tx2"/>
          </a:solidFill>
          <a:latin typeface="Arial" panose="020B0604020202020204" pitchFamily="34" charset="0"/>
          <a:cs typeface="Arial" panose="020B0604020202020204" pitchFamily="34" charset="0"/>
        </a:defRPr>
      </a:lvl5pPr>
      <a:lvl6pPr marL="342900" algn="ctr" rtl="0" fontAlgn="base">
        <a:spcBef>
          <a:spcPct val="0"/>
        </a:spcBef>
        <a:spcAft>
          <a:spcPct val="0"/>
        </a:spcAft>
        <a:defRPr sz="3300">
          <a:solidFill>
            <a:schemeClr val="tx2"/>
          </a:solidFill>
          <a:latin typeface="Arial" panose="020B0604020202020204" pitchFamily="34" charset="0"/>
          <a:cs typeface="Arial" panose="020B0604020202020204" pitchFamily="34" charset="0"/>
        </a:defRPr>
      </a:lvl6pPr>
      <a:lvl7pPr marL="685800" algn="ctr" rtl="0" fontAlgn="base">
        <a:spcBef>
          <a:spcPct val="0"/>
        </a:spcBef>
        <a:spcAft>
          <a:spcPct val="0"/>
        </a:spcAft>
        <a:defRPr sz="3300">
          <a:solidFill>
            <a:schemeClr val="tx2"/>
          </a:solidFill>
          <a:latin typeface="Arial" panose="020B0604020202020204" pitchFamily="34" charset="0"/>
          <a:cs typeface="Arial" panose="020B0604020202020204" pitchFamily="34" charset="0"/>
        </a:defRPr>
      </a:lvl7pPr>
      <a:lvl8pPr marL="1028700" algn="ctr" rtl="0" fontAlgn="base">
        <a:spcBef>
          <a:spcPct val="0"/>
        </a:spcBef>
        <a:spcAft>
          <a:spcPct val="0"/>
        </a:spcAft>
        <a:defRPr sz="3300">
          <a:solidFill>
            <a:schemeClr val="tx2"/>
          </a:solidFill>
          <a:latin typeface="Arial" panose="020B0604020202020204" pitchFamily="34" charset="0"/>
          <a:cs typeface="Arial" panose="020B0604020202020204" pitchFamily="34" charset="0"/>
        </a:defRPr>
      </a:lvl8pPr>
      <a:lvl9pPr marL="1371600" algn="ctr" rtl="0" fontAlgn="base">
        <a:spcBef>
          <a:spcPct val="0"/>
        </a:spcBef>
        <a:spcAft>
          <a:spcPct val="0"/>
        </a:spcAft>
        <a:defRPr sz="3300">
          <a:solidFill>
            <a:schemeClr val="tx2"/>
          </a:solidFill>
          <a:latin typeface="Arial" panose="020B0604020202020204" pitchFamily="34" charset="0"/>
          <a:cs typeface="Arial" panose="020B0604020202020204" pitchFamily="34" charset="0"/>
        </a:defRPr>
      </a:lvl9pPr>
    </p:titleStyle>
    <p:bodyStyle>
      <a:lvl1pPr marL="257175" indent="-257175" algn="l" rtl="0" eaLnBrk="0" fontAlgn="base" hangingPunct="0">
        <a:spcBef>
          <a:spcPct val="20000"/>
        </a:spcBef>
        <a:spcAft>
          <a:spcPct val="0"/>
        </a:spcAft>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e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7.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csrc.nist.gov/publications/drafts/draft-sp800-80-ipd.pdf"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8.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 Id="rId3" Type="http://schemas.openxmlformats.org/officeDocument/2006/relationships/image" Target="../media/image12.jpeg"/></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1" Type="http://schemas.openxmlformats.org/officeDocument/2006/relationships/slideLayout" Target="../slideLayouts/slideLayout23.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 Id="rId3"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xml"/><Relationship Id="rId3"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5.xml"/><Relationship Id="rId3" Type="http://schemas.openxmlformats.org/officeDocument/2006/relationships/image" Target="../media/image2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21.wmf"/><Relationship Id="rId4" Type="http://schemas.openxmlformats.org/officeDocument/2006/relationships/image" Target="../media/image22.png"/><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1.xml"/><Relationship Id="rId3" Type="http://schemas.openxmlformats.org/officeDocument/2006/relationships/image" Target="../media/image23.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24.w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25.wmf"/></Relationships>
</file>

<file path=ppt/slides/_rels/slide55.xml.rels><?xml version="1.0" encoding="UTF-8" standalone="yes"?>
<Relationships xmlns="http://schemas.openxmlformats.org/package/2006/relationships"><Relationship Id="rId3" Type="http://schemas.openxmlformats.org/officeDocument/2006/relationships/image" Target="../media/image26.wmf"/><Relationship Id="rId4" Type="http://schemas.openxmlformats.org/officeDocument/2006/relationships/image" Target="../media/image27.png"/><Relationship Id="rId1" Type="http://schemas.openxmlformats.org/officeDocument/2006/relationships/slideLayout" Target="../slideLayouts/slideLayout13.xml"/><Relationship Id="rId2"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3" Type="http://schemas.openxmlformats.org/officeDocument/2006/relationships/image" Target="../media/image26.wmf"/><Relationship Id="rId4" Type="http://schemas.openxmlformats.org/officeDocument/2006/relationships/image" Target="../media/image27.png"/><Relationship Id="rId5" Type="http://schemas.openxmlformats.org/officeDocument/2006/relationships/image" Target="../media/image28.wmf"/><Relationship Id="rId1" Type="http://schemas.openxmlformats.org/officeDocument/2006/relationships/slideLayout" Target="../slideLayouts/slideLayout13.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3" Type="http://schemas.openxmlformats.org/officeDocument/2006/relationships/image" Target="../media/image26.wmf"/><Relationship Id="rId4" Type="http://schemas.openxmlformats.org/officeDocument/2006/relationships/image" Target="../media/image27.png"/><Relationship Id="rId5" Type="http://schemas.openxmlformats.org/officeDocument/2006/relationships/image" Target="../media/image28.wmf"/><Relationship Id="rId1" Type="http://schemas.openxmlformats.org/officeDocument/2006/relationships/slideLayout" Target="../slideLayouts/slideLayout13.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3" Type="http://schemas.openxmlformats.org/officeDocument/2006/relationships/image" Target="../media/image28.wmf"/><Relationship Id="rId4" Type="http://schemas.openxmlformats.org/officeDocument/2006/relationships/image" Target="../media/image26.wmf"/><Relationship Id="rId5" Type="http://schemas.openxmlformats.org/officeDocument/2006/relationships/image" Target="../media/image27.png"/><Relationship Id="rId1" Type="http://schemas.openxmlformats.org/officeDocument/2006/relationships/slideLayout" Target="../slideLayouts/slideLayout13.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3" Type="http://schemas.openxmlformats.org/officeDocument/2006/relationships/image" Target="../media/image26.wmf"/><Relationship Id="rId4" Type="http://schemas.openxmlformats.org/officeDocument/2006/relationships/image" Target="../media/image27.png"/><Relationship Id="rId5" Type="http://schemas.openxmlformats.org/officeDocument/2006/relationships/image" Target="../media/image28.wmf"/><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image" Target="../media/image26.wmf"/><Relationship Id="rId4" Type="http://schemas.openxmlformats.org/officeDocument/2006/relationships/image" Target="../media/image27.png"/><Relationship Id="rId5" Type="http://schemas.openxmlformats.org/officeDocument/2006/relationships/image" Target="../media/image28.wmf"/><Relationship Id="rId1" Type="http://schemas.openxmlformats.org/officeDocument/2006/relationships/slideLayout" Target="../slideLayouts/slideLayout13.xml"/><Relationship Id="rId2" Type="http://schemas.openxmlformats.org/officeDocument/2006/relationships/notesSlide" Target="../notesSlides/notesSlide59.xml"/></Relationships>
</file>

<file path=ppt/slides/_rels/slide61.xml.rels><?xml version="1.0" encoding="UTF-8" standalone="yes"?>
<Relationships xmlns="http://schemas.openxmlformats.org/package/2006/relationships"><Relationship Id="rId3" Type="http://schemas.openxmlformats.org/officeDocument/2006/relationships/image" Target="../media/image29.wmf"/><Relationship Id="rId4" Type="http://schemas.openxmlformats.org/officeDocument/2006/relationships/image" Target="../media/image30.wmf"/><Relationship Id="rId5" Type="http://schemas.openxmlformats.org/officeDocument/2006/relationships/image" Target="../media/image31.wmf"/><Relationship Id="rId1" Type="http://schemas.openxmlformats.org/officeDocument/2006/relationships/slideLayout" Target="../slideLayouts/slideLayout13.xml"/><Relationship Id="rId2" Type="http://schemas.openxmlformats.org/officeDocument/2006/relationships/notesSlide" Target="../notesSlides/notesSlide6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24.w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3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3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3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35.w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36.w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37.w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 Id="rId3" Type="http://schemas.openxmlformats.org/officeDocument/2006/relationships/image" Target="../media/image38.w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image" Target="../media/image3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 Id="rId3" Type="http://schemas.openxmlformats.org/officeDocument/2006/relationships/image" Target="../media/image4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 Id="rId3" Type="http://schemas.openxmlformats.org/officeDocument/2006/relationships/image" Target="../media/image4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7.xml"/><Relationship Id="rId3" Type="http://schemas.openxmlformats.org/officeDocument/2006/relationships/image" Target="../media/image42.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8.xml"/><Relationship Id="rId3" Type="http://schemas.openxmlformats.org/officeDocument/2006/relationships/image" Target="../media/image4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1.xml.rels><?xml version="1.0" encoding="UTF-8" standalone="yes"?>
<Relationships xmlns="http://schemas.openxmlformats.org/package/2006/relationships"><Relationship Id="rId3" Type="http://schemas.openxmlformats.org/officeDocument/2006/relationships/image" Target="../media/image44.gif"/><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402" name="Picture 2" descr="http://i.images.cdn.fotopedia.com/flickr-4747029123-hd/US_National_Parks/Alaska/Glacier_Bay_National_Park_and_Preserve/Glacier_Bay_Alaska_May_22nd_2010.jpg"/>
          <p:cNvPicPr>
            <a:picLocks noChangeAspect="1" noChangeArrowheads="1"/>
          </p:cNvPicPr>
          <p:nvPr/>
        </p:nvPicPr>
        <p:blipFill>
          <a:blip r:embed="rId3" cstate="print"/>
          <a:srcRect t="9286" b="4255"/>
          <a:stretch>
            <a:fillRect/>
          </a:stretch>
        </p:blipFill>
        <p:spPr bwMode="auto">
          <a:xfrm>
            <a:off x="0" y="0"/>
            <a:ext cx="9144000" cy="5143500"/>
          </a:xfrm>
          <a:prstGeom prst="rect">
            <a:avLst/>
          </a:prstGeom>
          <a:noFill/>
        </p:spPr>
      </p:pic>
      <p:sp>
        <p:nvSpPr>
          <p:cNvPr id="18" name="Rounded Rectangle 17"/>
          <p:cNvSpPr/>
          <p:nvPr/>
        </p:nvSpPr>
        <p:spPr>
          <a:xfrm>
            <a:off x="76200" y="3028950"/>
            <a:ext cx="5181600" cy="1981200"/>
          </a:xfrm>
          <a:prstGeom prst="roundRect">
            <a:avLst>
              <a:gd name="adj" fmla="val 2075"/>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6200" y="3105150"/>
            <a:ext cx="5257800" cy="1815882"/>
          </a:xfrm>
          <a:prstGeom prst="rect">
            <a:avLst/>
          </a:prstGeom>
          <a:noFill/>
          <a:ln>
            <a:noFill/>
          </a:ln>
        </p:spPr>
        <p:txBody>
          <a:bodyPr wrap="square" rtlCol="0">
            <a:spAutoFit/>
          </a:bodyPr>
          <a:lstStyle/>
          <a:p>
            <a:r>
              <a:rPr lang="en-US" sz="2000" b="1" dirty="0">
                <a:latin typeface="Adobe Garamond Pro" pitchFamily="18" charset="0"/>
              </a:rPr>
              <a:t>A lecture of lectures about </a:t>
            </a:r>
            <a:r>
              <a:rPr lang="en-US" sz="2000" b="1" dirty="0" err="1">
                <a:latin typeface="Adobe Garamond Pro" pitchFamily="18" charset="0"/>
              </a:rPr>
              <a:t>CoBIT</a:t>
            </a:r>
            <a:r>
              <a:rPr lang="en-US" sz="2000" b="1" dirty="0">
                <a:latin typeface="Adobe Garamond Pro" pitchFamily="18" charset="0"/>
              </a:rPr>
              <a:t> and </a:t>
            </a:r>
          </a:p>
          <a:p>
            <a:r>
              <a:rPr lang="en-US" sz="2000" b="1" dirty="0">
                <a:latin typeface="Adobe Garamond Pro" pitchFamily="18" charset="0"/>
              </a:rPr>
              <a:t>ISO 27000</a:t>
            </a:r>
          </a:p>
          <a:p>
            <a:endParaRPr lang="en-US" sz="700" b="1" dirty="0">
              <a:latin typeface="Adobe Garamond Pro" pitchFamily="18" charset="0"/>
            </a:endParaRPr>
          </a:p>
          <a:p>
            <a:endParaRPr lang="en-US" sz="700" b="1" dirty="0">
              <a:latin typeface="Adobe Garamond Pro" pitchFamily="18" charset="0"/>
            </a:endParaRPr>
          </a:p>
          <a:p>
            <a:endParaRPr lang="en-US" sz="700" b="1" dirty="0">
              <a:latin typeface="Adobe Garamond Pro" pitchFamily="18" charset="0"/>
            </a:endParaRPr>
          </a:p>
          <a:p>
            <a:r>
              <a:rPr lang="en-US" sz="700" b="1" dirty="0">
                <a:latin typeface="Adobe Garamond Pro" pitchFamily="18" charset="0"/>
              </a:rPr>
              <a:t/>
            </a:r>
            <a:br>
              <a:rPr lang="en-US" sz="700" b="1" dirty="0">
                <a:latin typeface="Adobe Garamond Pro" pitchFamily="18" charset="0"/>
              </a:rPr>
            </a:br>
            <a:r>
              <a:rPr lang="en-US" sz="1600" b="1" dirty="0">
                <a:solidFill>
                  <a:srgbClr val="E46C0A"/>
                </a:solidFill>
                <a:latin typeface="Adobe Garamond Pro" pitchFamily="18" charset="0"/>
              </a:rPr>
              <a:t>Dr. Hale</a:t>
            </a:r>
            <a:endParaRPr lang="en-US" sz="1400" b="1" dirty="0">
              <a:latin typeface="Adobe Garamond Pro" pitchFamily="18" charset="0"/>
            </a:endParaRPr>
          </a:p>
          <a:p>
            <a:r>
              <a:rPr lang="en-US" sz="1400" b="1" dirty="0">
                <a:latin typeface="Adobe Garamond Pro" pitchFamily="18" charset="0"/>
              </a:rPr>
              <a:t>University of Nebraska at Omaha</a:t>
            </a:r>
          </a:p>
          <a:p>
            <a:r>
              <a:rPr lang="en-US" sz="1400" b="1" dirty="0">
                <a:latin typeface="Adobe Garamond Pro" pitchFamily="18" charset="0"/>
              </a:rPr>
              <a:t>Information Security and Policy– Lecture 6</a:t>
            </a:r>
            <a:endParaRPr lang="en-US" sz="1600" b="1" dirty="0">
              <a:solidFill>
                <a:schemeClr val="bg1"/>
              </a:solidFill>
              <a:latin typeface="Adobe Garamond Pro"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6" name="Group 2"/>
          <p:cNvGrpSpPr>
            <a:grpSpLocks/>
          </p:cNvGrpSpPr>
          <p:nvPr/>
        </p:nvGrpSpPr>
        <p:grpSpPr bwMode="auto">
          <a:xfrm>
            <a:off x="1228725" y="440532"/>
            <a:ext cx="6750844" cy="3946922"/>
            <a:chOff x="72" y="370"/>
            <a:chExt cx="5670" cy="3315"/>
          </a:xfrm>
        </p:grpSpPr>
        <p:sp>
          <p:nvSpPr>
            <p:cNvPr id="47107" name="Line 3"/>
            <p:cNvSpPr>
              <a:spLocks noChangeShapeType="1"/>
            </p:cNvSpPr>
            <p:nvPr/>
          </p:nvSpPr>
          <p:spPr bwMode="auto">
            <a:xfrm flipH="1">
              <a:off x="558" y="3252"/>
              <a:ext cx="198" cy="0"/>
            </a:xfrm>
            <a:prstGeom prst="line">
              <a:avLst/>
            </a:prstGeom>
            <a:noFill/>
            <a:ln w="635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grpSp>
          <p:nvGrpSpPr>
            <p:cNvPr id="47108" name="Group 4"/>
            <p:cNvGrpSpPr>
              <a:grpSpLocks/>
            </p:cNvGrpSpPr>
            <p:nvPr/>
          </p:nvGrpSpPr>
          <p:grpSpPr bwMode="auto">
            <a:xfrm>
              <a:off x="72" y="370"/>
              <a:ext cx="5670" cy="3315"/>
              <a:chOff x="72" y="370"/>
              <a:chExt cx="5670" cy="3315"/>
            </a:xfrm>
          </p:grpSpPr>
          <p:grpSp>
            <p:nvGrpSpPr>
              <p:cNvPr id="47109" name="Group 5"/>
              <p:cNvGrpSpPr>
                <a:grpSpLocks/>
              </p:cNvGrpSpPr>
              <p:nvPr/>
            </p:nvGrpSpPr>
            <p:grpSpPr bwMode="auto">
              <a:xfrm>
                <a:off x="72" y="2869"/>
                <a:ext cx="1332" cy="810"/>
                <a:chOff x="72" y="2869"/>
                <a:chExt cx="1332" cy="810"/>
              </a:xfrm>
            </p:grpSpPr>
            <p:grpSp>
              <p:nvGrpSpPr>
                <p:cNvPr id="47219" name="Group 6"/>
                <p:cNvGrpSpPr>
                  <a:grpSpLocks/>
                </p:cNvGrpSpPr>
                <p:nvPr/>
              </p:nvGrpSpPr>
              <p:grpSpPr bwMode="auto">
                <a:xfrm>
                  <a:off x="756" y="2869"/>
                  <a:ext cx="648" cy="810"/>
                  <a:chOff x="756" y="2869"/>
                  <a:chExt cx="648" cy="810"/>
                </a:xfrm>
              </p:grpSpPr>
              <p:sp>
                <p:nvSpPr>
                  <p:cNvPr id="47221" name="Rectangle 7"/>
                  <p:cNvSpPr>
                    <a:spLocks noChangeArrowheads="1"/>
                  </p:cNvSpPr>
                  <p:nvPr/>
                </p:nvSpPr>
                <p:spPr bwMode="auto">
                  <a:xfrm>
                    <a:off x="756" y="3210"/>
                    <a:ext cx="120" cy="102"/>
                  </a:xfrm>
                  <a:prstGeom prst="rect">
                    <a:avLst/>
                  </a:prstGeom>
                  <a:solidFill>
                    <a:srgbClr val="800080"/>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sz="1050"/>
                  </a:p>
                </p:txBody>
              </p:sp>
              <p:sp>
                <p:nvSpPr>
                  <p:cNvPr id="47222" name="AutoShape 8"/>
                  <p:cNvSpPr>
                    <a:spLocks noChangeArrowheads="1"/>
                  </p:cNvSpPr>
                  <p:nvPr/>
                </p:nvSpPr>
                <p:spPr bwMode="auto">
                  <a:xfrm>
                    <a:off x="876" y="2869"/>
                    <a:ext cx="528" cy="810"/>
                  </a:xfrm>
                  <a:prstGeom prst="roundRect">
                    <a:avLst>
                      <a:gd name="adj" fmla="val 16667"/>
                    </a:avLst>
                  </a:prstGeom>
                  <a:solidFill>
                    <a:srgbClr val="99CCFF"/>
                  </a:solidFill>
                  <a:ln w="12700">
                    <a:solidFill>
                      <a:srgbClr val="000000"/>
                    </a:solidFill>
                    <a:round/>
                    <a:headEnd/>
                    <a:tailEnd/>
                  </a:ln>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sz="1050">
                      <a:solidFill>
                        <a:srgbClr val="6699FF"/>
                      </a:solidFill>
                    </a:endParaRPr>
                  </a:p>
                </p:txBody>
              </p:sp>
              <p:grpSp>
                <p:nvGrpSpPr>
                  <p:cNvPr id="47223" name="Group 9"/>
                  <p:cNvGrpSpPr>
                    <a:grpSpLocks/>
                  </p:cNvGrpSpPr>
                  <p:nvPr/>
                </p:nvGrpSpPr>
                <p:grpSpPr bwMode="auto">
                  <a:xfrm>
                    <a:off x="958" y="2946"/>
                    <a:ext cx="372" cy="648"/>
                    <a:chOff x="-2300" y="1812"/>
                    <a:chExt cx="372" cy="648"/>
                  </a:xfrm>
                </p:grpSpPr>
                <p:sp>
                  <p:nvSpPr>
                    <p:cNvPr id="47224" name="Text Box 10"/>
                    <p:cNvSpPr txBox="1">
                      <a:spLocks noChangeArrowheads="1"/>
                    </p:cNvSpPr>
                    <p:nvPr/>
                  </p:nvSpPr>
                  <p:spPr bwMode="auto">
                    <a:xfrm>
                      <a:off x="-2300" y="2268"/>
                      <a:ext cx="372" cy="192"/>
                    </a:xfrm>
                    <a:prstGeom prst="rect">
                      <a:avLst/>
                    </a:prstGeom>
                    <a:solidFill>
                      <a:schemeClr val="tx2"/>
                    </a:solidFill>
                    <a:ln w="9525">
                      <a:solidFill>
                        <a:srgbClr val="000000"/>
                      </a:solidFill>
                      <a:miter lim="800000"/>
                      <a:headEnd/>
                      <a:tailEnd/>
                    </a:ln>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a:lnSpc>
                          <a:spcPct val="90000"/>
                        </a:lnSpc>
                        <a:spcBef>
                          <a:spcPts val="225"/>
                        </a:spcBef>
                      </a:pPr>
                      <a:endParaRPr lang="en-US" altLang="en-US" sz="150" b="1">
                        <a:solidFill>
                          <a:srgbClr val="000000"/>
                        </a:solidFill>
                        <a:latin typeface="Arial" panose="020B0604020202020204" pitchFamily="34" charset="0"/>
                      </a:endParaRPr>
                    </a:p>
                    <a:p>
                      <a:pPr algn="ctr">
                        <a:lnSpc>
                          <a:spcPct val="90000"/>
                        </a:lnSpc>
                      </a:pPr>
                      <a:r>
                        <a:rPr lang="en-US" altLang="en-US" sz="900" b="1">
                          <a:solidFill>
                            <a:srgbClr val="000000"/>
                          </a:solidFill>
                          <a:latin typeface="Arial Narrow" panose="020B0606020202030204" pitchFamily="34" charset="0"/>
                        </a:rPr>
                        <a:t>POAM</a:t>
                      </a:r>
                      <a:endParaRPr lang="en-US" altLang="en-US" sz="900" b="1" i="1">
                        <a:solidFill>
                          <a:srgbClr val="000000"/>
                        </a:solidFill>
                        <a:latin typeface="Arial Narrow" panose="020B0606020202030204" pitchFamily="34" charset="0"/>
                      </a:endParaRPr>
                    </a:p>
                  </p:txBody>
                </p:sp>
                <p:sp>
                  <p:nvSpPr>
                    <p:cNvPr id="47225" name="Text Box 11"/>
                    <p:cNvSpPr txBox="1">
                      <a:spLocks noChangeArrowheads="1"/>
                    </p:cNvSpPr>
                    <p:nvPr/>
                  </p:nvSpPr>
                  <p:spPr bwMode="auto">
                    <a:xfrm>
                      <a:off x="-2300" y="2040"/>
                      <a:ext cx="372" cy="192"/>
                    </a:xfrm>
                    <a:prstGeom prst="rect">
                      <a:avLst/>
                    </a:prstGeom>
                    <a:solidFill>
                      <a:schemeClr val="tx2"/>
                    </a:solidFill>
                    <a:ln w="9525">
                      <a:solidFill>
                        <a:srgbClr val="000000"/>
                      </a:solidFill>
                      <a:miter lim="800000"/>
                      <a:headEnd/>
                      <a:tailEnd/>
                    </a:ln>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a:lnSpc>
                          <a:spcPct val="90000"/>
                        </a:lnSpc>
                        <a:spcBef>
                          <a:spcPts val="225"/>
                        </a:spcBef>
                      </a:pPr>
                      <a:endParaRPr lang="en-US" altLang="en-US" sz="150" b="1">
                        <a:solidFill>
                          <a:srgbClr val="000000"/>
                        </a:solidFill>
                        <a:latin typeface="Arial" panose="020B0604020202020204" pitchFamily="34" charset="0"/>
                      </a:endParaRPr>
                    </a:p>
                    <a:p>
                      <a:pPr algn="ctr">
                        <a:lnSpc>
                          <a:spcPct val="90000"/>
                        </a:lnSpc>
                      </a:pPr>
                      <a:r>
                        <a:rPr lang="en-US" altLang="en-US" sz="900" b="1">
                          <a:solidFill>
                            <a:srgbClr val="000000"/>
                          </a:solidFill>
                          <a:latin typeface="Arial Narrow" panose="020B0606020202030204" pitchFamily="34" charset="0"/>
                        </a:rPr>
                        <a:t>SAR</a:t>
                      </a:r>
                      <a:endParaRPr lang="en-US" altLang="en-US" sz="900" b="1" i="1">
                        <a:solidFill>
                          <a:srgbClr val="000000"/>
                        </a:solidFill>
                        <a:latin typeface="Arial Narrow" panose="020B0606020202030204" pitchFamily="34" charset="0"/>
                      </a:endParaRPr>
                    </a:p>
                  </p:txBody>
                </p:sp>
                <p:sp>
                  <p:nvSpPr>
                    <p:cNvPr id="47226" name="Text Box 12"/>
                    <p:cNvSpPr txBox="1">
                      <a:spLocks noChangeArrowheads="1"/>
                    </p:cNvSpPr>
                    <p:nvPr/>
                  </p:nvSpPr>
                  <p:spPr bwMode="auto">
                    <a:xfrm>
                      <a:off x="-2300" y="1812"/>
                      <a:ext cx="372" cy="192"/>
                    </a:xfrm>
                    <a:prstGeom prst="rect">
                      <a:avLst/>
                    </a:prstGeom>
                    <a:solidFill>
                      <a:schemeClr val="tx2"/>
                    </a:solidFill>
                    <a:ln w="9525">
                      <a:solidFill>
                        <a:srgbClr val="000000"/>
                      </a:solidFill>
                      <a:miter lim="800000"/>
                      <a:headEnd/>
                      <a:tailEnd/>
                    </a:ln>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a:lnSpc>
                          <a:spcPct val="90000"/>
                        </a:lnSpc>
                        <a:spcBef>
                          <a:spcPts val="225"/>
                        </a:spcBef>
                      </a:pPr>
                      <a:endParaRPr lang="en-US" altLang="en-US" sz="150" b="1">
                        <a:solidFill>
                          <a:srgbClr val="000000"/>
                        </a:solidFill>
                        <a:latin typeface="Arial" panose="020B0604020202020204" pitchFamily="34" charset="0"/>
                      </a:endParaRPr>
                    </a:p>
                    <a:p>
                      <a:pPr algn="ctr">
                        <a:lnSpc>
                          <a:spcPct val="90000"/>
                        </a:lnSpc>
                      </a:pPr>
                      <a:r>
                        <a:rPr lang="en-US" altLang="en-US" sz="900" b="1">
                          <a:solidFill>
                            <a:srgbClr val="000000"/>
                          </a:solidFill>
                          <a:latin typeface="Arial Narrow" panose="020B0606020202030204" pitchFamily="34" charset="0"/>
                        </a:rPr>
                        <a:t>SP</a:t>
                      </a:r>
                      <a:endParaRPr lang="en-US" altLang="en-US" sz="900" b="1" i="1">
                        <a:solidFill>
                          <a:srgbClr val="000000"/>
                        </a:solidFill>
                        <a:latin typeface="Arial Narrow" panose="020B0606020202030204" pitchFamily="34" charset="0"/>
                      </a:endParaRPr>
                    </a:p>
                  </p:txBody>
                </p:sp>
              </p:grpSp>
            </p:grpSp>
            <p:sp>
              <p:nvSpPr>
                <p:cNvPr id="47220" name="Text Box 13"/>
                <p:cNvSpPr txBox="1">
                  <a:spLocks noChangeArrowheads="1"/>
                </p:cNvSpPr>
                <p:nvPr/>
              </p:nvSpPr>
              <p:spPr bwMode="auto">
                <a:xfrm>
                  <a:off x="72" y="3126"/>
                  <a:ext cx="540"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a:r>
                    <a:rPr lang="en-US" altLang="en-US" sz="600" b="1">
                      <a:latin typeface="Arial" panose="020B0604020202020204" pitchFamily="34" charset="0"/>
                    </a:rPr>
                    <a:t>Authorization Decision</a:t>
                  </a:r>
                </a:p>
              </p:txBody>
            </p:sp>
          </p:grpSp>
          <p:grpSp>
            <p:nvGrpSpPr>
              <p:cNvPr id="47110" name="Group 14"/>
              <p:cNvGrpSpPr>
                <a:grpSpLocks/>
              </p:cNvGrpSpPr>
              <p:nvPr/>
            </p:nvGrpSpPr>
            <p:grpSpPr bwMode="auto">
              <a:xfrm>
                <a:off x="78" y="370"/>
                <a:ext cx="5664" cy="3315"/>
                <a:chOff x="78" y="370"/>
                <a:chExt cx="5664" cy="3315"/>
              </a:xfrm>
            </p:grpSpPr>
            <p:sp>
              <p:nvSpPr>
                <p:cNvPr id="47111" name="Text Box 15"/>
                <p:cNvSpPr txBox="1">
                  <a:spLocks noChangeArrowheads="1"/>
                </p:cNvSpPr>
                <p:nvPr/>
              </p:nvSpPr>
              <p:spPr bwMode="auto">
                <a:xfrm>
                  <a:off x="208" y="370"/>
                  <a:ext cx="5376"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a:lnSpc>
                      <a:spcPct val="90000"/>
                    </a:lnSpc>
                  </a:pPr>
                  <a:r>
                    <a:rPr lang="en-US" altLang="en-US" sz="1500" b="1" i="1">
                      <a:solidFill>
                        <a:srgbClr val="6699FF"/>
                      </a:solidFill>
                      <a:latin typeface="Arial" panose="020B0604020202020204" pitchFamily="34" charset="0"/>
                    </a:rPr>
                    <a:t>Extending the Risk Management Framework to Organizations</a:t>
                  </a:r>
                  <a:endParaRPr lang="en-US" altLang="en-US" sz="1500">
                    <a:solidFill>
                      <a:srgbClr val="6699FF"/>
                    </a:solidFill>
                    <a:latin typeface="Verdana" panose="020B0604030504040204" pitchFamily="34" charset="0"/>
                  </a:endParaRPr>
                </a:p>
              </p:txBody>
            </p:sp>
            <p:grpSp>
              <p:nvGrpSpPr>
                <p:cNvPr id="47112" name="Group 16"/>
                <p:cNvGrpSpPr>
                  <a:grpSpLocks/>
                </p:cNvGrpSpPr>
                <p:nvPr/>
              </p:nvGrpSpPr>
              <p:grpSpPr bwMode="auto">
                <a:xfrm>
                  <a:off x="1404" y="1023"/>
                  <a:ext cx="2958" cy="2247"/>
                  <a:chOff x="1404" y="1023"/>
                  <a:chExt cx="2958" cy="2247"/>
                </a:xfrm>
              </p:grpSpPr>
              <p:sp>
                <p:nvSpPr>
                  <p:cNvPr id="47207" name="Line 17"/>
                  <p:cNvSpPr>
                    <a:spLocks noChangeShapeType="1"/>
                  </p:cNvSpPr>
                  <p:nvPr/>
                </p:nvSpPr>
                <p:spPr bwMode="auto">
                  <a:xfrm rot="16200000" flipH="1">
                    <a:off x="2784" y="1122"/>
                    <a:ext cx="198" cy="0"/>
                  </a:xfrm>
                  <a:prstGeom prst="line">
                    <a:avLst/>
                  </a:prstGeom>
                  <a:noFill/>
                  <a:ln w="635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47208" name="Line 18"/>
                  <p:cNvSpPr>
                    <a:spLocks noChangeShapeType="1"/>
                  </p:cNvSpPr>
                  <p:nvPr/>
                </p:nvSpPr>
                <p:spPr bwMode="auto">
                  <a:xfrm rot="16200000" flipH="1">
                    <a:off x="2796" y="2892"/>
                    <a:ext cx="198" cy="0"/>
                  </a:xfrm>
                  <a:prstGeom prst="line">
                    <a:avLst/>
                  </a:prstGeom>
                  <a:noFill/>
                  <a:ln w="635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47209" name="Line 19"/>
                  <p:cNvSpPr>
                    <a:spLocks noChangeShapeType="1"/>
                  </p:cNvSpPr>
                  <p:nvPr/>
                </p:nvSpPr>
                <p:spPr bwMode="auto">
                  <a:xfrm>
                    <a:off x="4164" y="1566"/>
                    <a:ext cx="198" cy="0"/>
                  </a:xfrm>
                  <a:prstGeom prst="line">
                    <a:avLst/>
                  </a:prstGeom>
                  <a:noFill/>
                  <a:ln w="635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47210" name="Line 20"/>
                  <p:cNvSpPr>
                    <a:spLocks noChangeShapeType="1"/>
                  </p:cNvSpPr>
                  <p:nvPr/>
                </p:nvSpPr>
                <p:spPr bwMode="auto">
                  <a:xfrm>
                    <a:off x="4158" y="2430"/>
                    <a:ext cx="198" cy="0"/>
                  </a:xfrm>
                  <a:prstGeom prst="line">
                    <a:avLst/>
                  </a:prstGeom>
                  <a:noFill/>
                  <a:ln w="635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47211" name="Line 21"/>
                  <p:cNvSpPr>
                    <a:spLocks noChangeShapeType="1"/>
                  </p:cNvSpPr>
                  <p:nvPr/>
                </p:nvSpPr>
                <p:spPr bwMode="auto">
                  <a:xfrm>
                    <a:off x="4164" y="3270"/>
                    <a:ext cx="198" cy="0"/>
                  </a:xfrm>
                  <a:prstGeom prst="line">
                    <a:avLst/>
                  </a:prstGeom>
                  <a:noFill/>
                  <a:ln w="635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47212" name="Line 22"/>
                  <p:cNvSpPr>
                    <a:spLocks noChangeShapeType="1"/>
                  </p:cNvSpPr>
                  <p:nvPr/>
                </p:nvSpPr>
                <p:spPr bwMode="auto">
                  <a:xfrm flipH="1">
                    <a:off x="1404" y="3264"/>
                    <a:ext cx="198" cy="0"/>
                  </a:xfrm>
                  <a:prstGeom prst="line">
                    <a:avLst/>
                  </a:prstGeom>
                  <a:noFill/>
                  <a:ln w="635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47213" name="Line 23"/>
                  <p:cNvSpPr>
                    <a:spLocks noChangeShapeType="1"/>
                  </p:cNvSpPr>
                  <p:nvPr/>
                </p:nvSpPr>
                <p:spPr bwMode="auto">
                  <a:xfrm flipH="1">
                    <a:off x="1416" y="1542"/>
                    <a:ext cx="198" cy="0"/>
                  </a:xfrm>
                  <a:prstGeom prst="line">
                    <a:avLst/>
                  </a:prstGeom>
                  <a:noFill/>
                  <a:ln w="635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47214" name="Line 24"/>
                  <p:cNvSpPr>
                    <a:spLocks noChangeShapeType="1"/>
                  </p:cNvSpPr>
                  <p:nvPr/>
                </p:nvSpPr>
                <p:spPr bwMode="auto">
                  <a:xfrm flipH="1">
                    <a:off x="2334" y="1548"/>
                    <a:ext cx="198" cy="0"/>
                  </a:xfrm>
                  <a:prstGeom prst="line">
                    <a:avLst/>
                  </a:prstGeom>
                  <a:noFill/>
                  <a:ln w="635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47215" name="Line 25"/>
                  <p:cNvSpPr>
                    <a:spLocks noChangeShapeType="1"/>
                  </p:cNvSpPr>
                  <p:nvPr/>
                </p:nvSpPr>
                <p:spPr bwMode="auto">
                  <a:xfrm flipH="1">
                    <a:off x="1410" y="2406"/>
                    <a:ext cx="198" cy="0"/>
                  </a:xfrm>
                  <a:prstGeom prst="line">
                    <a:avLst/>
                  </a:prstGeom>
                  <a:noFill/>
                  <a:ln w="635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47216" name="Line 26"/>
                  <p:cNvSpPr>
                    <a:spLocks noChangeShapeType="1"/>
                  </p:cNvSpPr>
                  <p:nvPr/>
                </p:nvSpPr>
                <p:spPr bwMode="auto">
                  <a:xfrm flipH="1">
                    <a:off x="2328" y="2412"/>
                    <a:ext cx="198" cy="0"/>
                  </a:xfrm>
                  <a:prstGeom prst="line">
                    <a:avLst/>
                  </a:prstGeom>
                  <a:noFill/>
                  <a:ln w="635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47217" name="Line 27"/>
                  <p:cNvSpPr>
                    <a:spLocks noChangeShapeType="1"/>
                  </p:cNvSpPr>
                  <p:nvPr/>
                </p:nvSpPr>
                <p:spPr bwMode="auto">
                  <a:xfrm>
                    <a:off x="3246" y="1560"/>
                    <a:ext cx="198" cy="0"/>
                  </a:xfrm>
                  <a:prstGeom prst="line">
                    <a:avLst/>
                  </a:prstGeom>
                  <a:noFill/>
                  <a:ln w="635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47218" name="Line 28"/>
                  <p:cNvSpPr>
                    <a:spLocks noChangeShapeType="1"/>
                  </p:cNvSpPr>
                  <p:nvPr/>
                </p:nvSpPr>
                <p:spPr bwMode="auto">
                  <a:xfrm>
                    <a:off x="3240" y="2424"/>
                    <a:ext cx="198" cy="0"/>
                  </a:xfrm>
                  <a:prstGeom prst="line">
                    <a:avLst/>
                  </a:prstGeom>
                  <a:noFill/>
                  <a:ln w="635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grpSp>
            <p:grpSp>
              <p:nvGrpSpPr>
                <p:cNvPr id="47113" name="Group 29"/>
                <p:cNvGrpSpPr>
                  <a:grpSpLocks/>
                </p:cNvGrpSpPr>
                <p:nvPr/>
              </p:nvGrpSpPr>
              <p:grpSpPr bwMode="auto">
                <a:xfrm>
                  <a:off x="600" y="656"/>
                  <a:ext cx="4566" cy="2874"/>
                  <a:chOff x="600" y="656"/>
                  <a:chExt cx="4566" cy="2874"/>
                </a:xfrm>
              </p:grpSpPr>
              <p:sp>
                <p:nvSpPr>
                  <p:cNvPr id="47173" name="Text Box 30"/>
                  <p:cNvSpPr txBox="1">
                    <a:spLocks noChangeArrowheads="1"/>
                  </p:cNvSpPr>
                  <p:nvPr/>
                </p:nvSpPr>
                <p:spPr bwMode="auto">
                  <a:xfrm>
                    <a:off x="600" y="656"/>
                    <a:ext cx="4566" cy="360"/>
                  </a:xfrm>
                  <a:prstGeom prst="rect">
                    <a:avLst/>
                  </a:prstGeom>
                  <a:solidFill>
                    <a:schemeClr val="folHlink"/>
                  </a:solidFill>
                  <a:ln w="12700">
                    <a:solidFill>
                      <a:srgbClr val="000000"/>
                    </a:solidFill>
                    <a:miter lim="800000"/>
                    <a:headEnd/>
                    <a:tailEnd/>
                  </a:ln>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a:lnSpc>
                        <a:spcPct val="90000"/>
                      </a:lnSpc>
                    </a:pPr>
                    <a:endParaRPr lang="en-US" altLang="en-US" sz="450" b="1">
                      <a:solidFill>
                        <a:srgbClr val="000000"/>
                      </a:solidFill>
                      <a:latin typeface="Arial Narrow" panose="020B0606020202030204" pitchFamily="34" charset="0"/>
                    </a:endParaRPr>
                  </a:p>
                  <a:p>
                    <a:pPr algn="ctr">
                      <a:lnSpc>
                        <a:spcPct val="90000"/>
                      </a:lnSpc>
                    </a:pPr>
                    <a:r>
                      <a:rPr lang="en-US" altLang="en-US" sz="900" b="1">
                        <a:solidFill>
                          <a:srgbClr val="000000"/>
                        </a:solidFill>
                        <a:latin typeface="Arial Narrow" panose="020B0606020202030204" pitchFamily="34" charset="0"/>
                      </a:rPr>
                      <a:t>RISK EXECUTIVE FUNCTION</a:t>
                    </a:r>
                  </a:p>
                  <a:p>
                    <a:pPr algn="ctr">
                      <a:lnSpc>
                        <a:spcPct val="90000"/>
                      </a:lnSpc>
                    </a:pPr>
                    <a:r>
                      <a:rPr lang="en-US" altLang="en-US" sz="900" b="1">
                        <a:solidFill>
                          <a:srgbClr val="000000"/>
                        </a:solidFill>
                        <a:latin typeface="Arial Narrow" panose="020B0606020202030204" pitchFamily="34" charset="0"/>
                      </a:rPr>
                      <a:t>Enterprise-wide Oversight, Monitoring, and Risk Management</a:t>
                    </a:r>
                  </a:p>
                </p:txBody>
              </p:sp>
              <p:sp>
                <p:nvSpPr>
                  <p:cNvPr id="47174" name="Text Box 31"/>
                  <p:cNvSpPr txBox="1">
                    <a:spLocks noChangeArrowheads="1"/>
                  </p:cNvSpPr>
                  <p:nvPr/>
                </p:nvSpPr>
                <p:spPr bwMode="auto">
                  <a:xfrm>
                    <a:off x="2982" y="1056"/>
                    <a:ext cx="774"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a:r>
                      <a:rPr lang="en-US" altLang="en-US" sz="750" b="1" i="1">
                        <a:solidFill>
                          <a:srgbClr val="FFCC99"/>
                        </a:solidFill>
                        <a:latin typeface="Arial" panose="020B0604020202020204" pitchFamily="34" charset="0"/>
                      </a:rPr>
                      <a:t>Policy Guidance</a:t>
                    </a:r>
                  </a:p>
                </p:txBody>
              </p:sp>
              <p:sp>
                <p:nvSpPr>
                  <p:cNvPr id="47175" name="Text Box 32"/>
                  <p:cNvSpPr txBox="1">
                    <a:spLocks noChangeArrowheads="1"/>
                  </p:cNvSpPr>
                  <p:nvPr/>
                </p:nvSpPr>
                <p:spPr bwMode="auto">
                  <a:xfrm>
                    <a:off x="1614" y="1268"/>
                    <a:ext cx="714" cy="558"/>
                  </a:xfrm>
                  <a:prstGeom prst="rect">
                    <a:avLst/>
                  </a:prstGeom>
                  <a:solidFill>
                    <a:srgbClr val="FFCC99"/>
                  </a:solidFill>
                  <a:ln w="9525">
                    <a:solidFill>
                      <a:srgbClr val="000000"/>
                    </a:solidFill>
                    <a:miter lim="800000"/>
                    <a:headEnd/>
                    <a:tailEnd/>
                  </a:ln>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a:lnSpc>
                        <a:spcPct val="90000"/>
                      </a:lnSpc>
                    </a:pPr>
                    <a:endParaRPr lang="en-US" altLang="en-US" sz="600" b="1">
                      <a:solidFill>
                        <a:srgbClr val="000000"/>
                      </a:solidFill>
                      <a:latin typeface="Arial Narrow" panose="020B0606020202030204" pitchFamily="34" charset="0"/>
                    </a:endParaRPr>
                  </a:p>
                  <a:p>
                    <a:pPr algn="ctr">
                      <a:lnSpc>
                        <a:spcPct val="90000"/>
                      </a:lnSpc>
                    </a:pPr>
                    <a:endParaRPr lang="en-US" altLang="en-US" sz="600" b="1">
                      <a:solidFill>
                        <a:srgbClr val="000000"/>
                      </a:solidFill>
                      <a:latin typeface="Arial Narrow" panose="020B0606020202030204" pitchFamily="34" charset="0"/>
                    </a:endParaRPr>
                  </a:p>
                  <a:p>
                    <a:pPr algn="ctr">
                      <a:lnSpc>
                        <a:spcPct val="90000"/>
                      </a:lnSpc>
                    </a:pPr>
                    <a:r>
                      <a:rPr lang="en-US" altLang="en-US" sz="900" b="1">
                        <a:solidFill>
                          <a:srgbClr val="000000"/>
                        </a:solidFill>
                        <a:latin typeface="Arial Narrow" panose="020B0606020202030204" pitchFamily="34" charset="0"/>
                      </a:rPr>
                      <a:t>INFORMATION</a:t>
                    </a:r>
                  </a:p>
                  <a:p>
                    <a:pPr algn="ctr">
                      <a:lnSpc>
                        <a:spcPct val="90000"/>
                      </a:lnSpc>
                    </a:pPr>
                    <a:r>
                      <a:rPr lang="en-US" altLang="en-US" sz="900" b="1">
                        <a:solidFill>
                          <a:srgbClr val="000000"/>
                        </a:solidFill>
                        <a:latin typeface="Arial Narrow" panose="020B0606020202030204" pitchFamily="34" charset="0"/>
                      </a:rPr>
                      <a:t>SYSTEM</a:t>
                    </a:r>
                  </a:p>
                </p:txBody>
              </p:sp>
              <p:sp>
                <p:nvSpPr>
                  <p:cNvPr id="47176" name="Text Box 33"/>
                  <p:cNvSpPr txBox="1">
                    <a:spLocks noChangeArrowheads="1"/>
                  </p:cNvSpPr>
                  <p:nvPr/>
                </p:nvSpPr>
                <p:spPr bwMode="auto">
                  <a:xfrm>
                    <a:off x="1614" y="2114"/>
                    <a:ext cx="714" cy="558"/>
                  </a:xfrm>
                  <a:prstGeom prst="rect">
                    <a:avLst/>
                  </a:prstGeom>
                  <a:solidFill>
                    <a:srgbClr val="FFCC99"/>
                  </a:solidFill>
                  <a:ln w="9525">
                    <a:solidFill>
                      <a:srgbClr val="000000"/>
                    </a:solidFill>
                    <a:miter lim="800000"/>
                    <a:headEnd/>
                    <a:tailEnd/>
                  </a:ln>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a:lnSpc>
                        <a:spcPct val="90000"/>
                      </a:lnSpc>
                    </a:pPr>
                    <a:endParaRPr lang="en-US" altLang="en-US" sz="600" b="1">
                      <a:solidFill>
                        <a:srgbClr val="000000"/>
                      </a:solidFill>
                      <a:latin typeface="Arial Narrow" panose="020B0606020202030204" pitchFamily="34" charset="0"/>
                    </a:endParaRPr>
                  </a:p>
                  <a:p>
                    <a:pPr algn="ctr">
                      <a:lnSpc>
                        <a:spcPct val="90000"/>
                      </a:lnSpc>
                    </a:pPr>
                    <a:endParaRPr lang="en-US" altLang="en-US" sz="600" b="1">
                      <a:solidFill>
                        <a:srgbClr val="000000"/>
                      </a:solidFill>
                      <a:latin typeface="Arial Narrow" panose="020B0606020202030204" pitchFamily="34" charset="0"/>
                    </a:endParaRPr>
                  </a:p>
                  <a:p>
                    <a:pPr algn="ctr">
                      <a:lnSpc>
                        <a:spcPct val="90000"/>
                      </a:lnSpc>
                    </a:pPr>
                    <a:r>
                      <a:rPr lang="en-US" altLang="en-US" sz="900" b="1">
                        <a:solidFill>
                          <a:srgbClr val="000000"/>
                        </a:solidFill>
                        <a:latin typeface="Arial Narrow" panose="020B0606020202030204" pitchFamily="34" charset="0"/>
                      </a:rPr>
                      <a:t>INFORMATION</a:t>
                    </a:r>
                  </a:p>
                  <a:p>
                    <a:pPr algn="ctr">
                      <a:lnSpc>
                        <a:spcPct val="90000"/>
                      </a:lnSpc>
                    </a:pPr>
                    <a:r>
                      <a:rPr lang="en-US" altLang="en-US" sz="900" b="1">
                        <a:solidFill>
                          <a:srgbClr val="000000"/>
                        </a:solidFill>
                        <a:latin typeface="Arial Narrow" panose="020B0606020202030204" pitchFamily="34" charset="0"/>
                      </a:rPr>
                      <a:t>SYSTEM</a:t>
                    </a:r>
                  </a:p>
                </p:txBody>
              </p:sp>
              <p:sp>
                <p:nvSpPr>
                  <p:cNvPr id="47177" name="Text Box 34"/>
                  <p:cNvSpPr txBox="1">
                    <a:spLocks noChangeArrowheads="1"/>
                  </p:cNvSpPr>
                  <p:nvPr/>
                </p:nvSpPr>
                <p:spPr bwMode="auto">
                  <a:xfrm>
                    <a:off x="1608" y="2996"/>
                    <a:ext cx="2550" cy="534"/>
                  </a:xfrm>
                  <a:prstGeom prst="rect">
                    <a:avLst/>
                  </a:prstGeom>
                  <a:solidFill>
                    <a:srgbClr val="993366"/>
                  </a:solidFill>
                  <a:ln w="12700">
                    <a:solidFill>
                      <a:srgbClr val="000000"/>
                    </a:solidFill>
                    <a:miter lim="800000"/>
                    <a:headEnd/>
                    <a:tailEnd/>
                  </a:ln>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a:lnSpc>
                        <a:spcPct val="90000"/>
                      </a:lnSpc>
                    </a:pPr>
                    <a:endParaRPr lang="en-US" altLang="en-US" sz="600" b="1">
                      <a:solidFill>
                        <a:srgbClr val="000000"/>
                      </a:solidFill>
                      <a:latin typeface="Arial Narrow" panose="020B0606020202030204" pitchFamily="34" charset="0"/>
                    </a:endParaRPr>
                  </a:p>
                  <a:p>
                    <a:pPr algn="ctr">
                      <a:lnSpc>
                        <a:spcPct val="90000"/>
                      </a:lnSpc>
                    </a:pPr>
                    <a:r>
                      <a:rPr lang="en-US" altLang="en-US" sz="1050" b="1">
                        <a:latin typeface="Arial Narrow" panose="020B0606020202030204" pitchFamily="34" charset="0"/>
                      </a:rPr>
                      <a:t>Common Security Controls</a:t>
                    </a:r>
                  </a:p>
                  <a:p>
                    <a:pPr algn="ctr">
                      <a:lnSpc>
                        <a:spcPct val="90000"/>
                      </a:lnSpc>
                    </a:pPr>
                    <a:r>
                      <a:rPr lang="en-US" altLang="en-US" sz="900" b="1">
                        <a:latin typeface="Arial Narrow" panose="020B0606020202030204" pitchFamily="34" charset="0"/>
                      </a:rPr>
                      <a:t>(Infrastructure-based, System-inherited)</a:t>
                    </a:r>
                  </a:p>
                </p:txBody>
              </p:sp>
              <p:sp>
                <p:nvSpPr>
                  <p:cNvPr id="47178" name="Text Box 35"/>
                  <p:cNvSpPr txBox="1">
                    <a:spLocks noChangeArrowheads="1"/>
                  </p:cNvSpPr>
                  <p:nvPr/>
                </p:nvSpPr>
                <p:spPr bwMode="auto">
                  <a:xfrm>
                    <a:off x="3444" y="1286"/>
                    <a:ext cx="714" cy="558"/>
                  </a:xfrm>
                  <a:prstGeom prst="rect">
                    <a:avLst/>
                  </a:prstGeom>
                  <a:solidFill>
                    <a:srgbClr val="FFCC99"/>
                  </a:solidFill>
                  <a:ln w="9525">
                    <a:solidFill>
                      <a:srgbClr val="000000"/>
                    </a:solidFill>
                    <a:miter lim="800000"/>
                    <a:headEnd/>
                    <a:tailEnd/>
                  </a:ln>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a:lnSpc>
                        <a:spcPct val="90000"/>
                      </a:lnSpc>
                    </a:pPr>
                    <a:endParaRPr lang="en-US" altLang="en-US" sz="600" b="1">
                      <a:solidFill>
                        <a:srgbClr val="000000"/>
                      </a:solidFill>
                      <a:latin typeface="Arial Narrow" panose="020B0606020202030204" pitchFamily="34" charset="0"/>
                    </a:endParaRPr>
                  </a:p>
                  <a:p>
                    <a:pPr algn="ctr">
                      <a:lnSpc>
                        <a:spcPct val="90000"/>
                      </a:lnSpc>
                    </a:pPr>
                    <a:endParaRPr lang="en-US" altLang="en-US" sz="600" b="1">
                      <a:solidFill>
                        <a:srgbClr val="000000"/>
                      </a:solidFill>
                      <a:latin typeface="Arial Narrow" panose="020B0606020202030204" pitchFamily="34" charset="0"/>
                    </a:endParaRPr>
                  </a:p>
                  <a:p>
                    <a:pPr algn="ctr">
                      <a:lnSpc>
                        <a:spcPct val="90000"/>
                      </a:lnSpc>
                    </a:pPr>
                    <a:r>
                      <a:rPr lang="en-US" altLang="en-US" sz="900" b="1">
                        <a:solidFill>
                          <a:srgbClr val="000000"/>
                        </a:solidFill>
                        <a:latin typeface="Arial Narrow" panose="020B0606020202030204" pitchFamily="34" charset="0"/>
                      </a:rPr>
                      <a:t>INFORMATION</a:t>
                    </a:r>
                  </a:p>
                  <a:p>
                    <a:pPr algn="ctr">
                      <a:lnSpc>
                        <a:spcPct val="90000"/>
                      </a:lnSpc>
                    </a:pPr>
                    <a:r>
                      <a:rPr lang="en-US" altLang="en-US" sz="900" b="1">
                        <a:solidFill>
                          <a:srgbClr val="000000"/>
                        </a:solidFill>
                        <a:latin typeface="Arial Narrow" panose="020B0606020202030204" pitchFamily="34" charset="0"/>
                      </a:rPr>
                      <a:t>SYSTEM</a:t>
                    </a:r>
                  </a:p>
                </p:txBody>
              </p:sp>
              <p:sp>
                <p:nvSpPr>
                  <p:cNvPr id="47179" name="Text Box 36"/>
                  <p:cNvSpPr txBox="1">
                    <a:spLocks noChangeArrowheads="1"/>
                  </p:cNvSpPr>
                  <p:nvPr/>
                </p:nvSpPr>
                <p:spPr bwMode="auto">
                  <a:xfrm>
                    <a:off x="3444" y="2132"/>
                    <a:ext cx="714" cy="558"/>
                  </a:xfrm>
                  <a:prstGeom prst="rect">
                    <a:avLst/>
                  </a:prstGeom>
                  <a:solidFill>
                    <a:srgbClr val="FFCC99"/>
                  </a:solidFill>
                  <a:ln w="9525">
                    <a:solidFill>
                      <a:srgbClr val="000000"/>
                    </a:solidFill>
                    <a:miter lim="800000"/>
                    <a:headEnd/>
                    <a:tailEnd/>
                  </a:ln>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a:lnSpc>
                        <a:spcPct val="90000"/>
                      </a:lnSpc>
                    </a:pPr>
                    <a:endParaRPr lang="en-US" altLang="en-US" sz="600" b="1">
                      <a:solidFill>
                        <a:srgbClr val="000000"/>
                      </a:solidFill>
                      <a:latin typeface="Arial Narrow" panose="020B0606020202030204" pitchFamily="34" charset="0"/>
                    </a:endParaRPr>
                  </a:p>
                  <a:p>
                    <a:pPr algn="ctr">
                      <a:lnSpc>
                        <a:spcPct val="90000"/>
                      </a:lnSpc>
                    </a:pPr>
                    <a:endParaRPr lang="en-US" altLang="en-US" sz="600" b="1">
                      <a:solidFill>
                        <a:srgbClr val="000000"/>
                      </a:solidFill>
                      <a:latin typeface="Arial Narrow" panose="020B0606020202030204" pitchFamily="34" charset="0"/>
                    </a:endParaRPr>
                  </a:p>
                  <a:p>
                    <a:pPr algn="ctr">
                      <a:lnSpc>
                        <a:spcPct val="90000"/>
                      </a:lnSpc>
                    </a:pPr>
                    <a:r>
                      <a:rPr lang="en-US" altLang="en-US" sz="900" b="1">
                        <a:solidFill>
                          <a:srgbClr val="000000"/>
                        </a:solidFill>
                        <a:latin typeface="Arial Narrow" panose="020B0606020202030204" pitchFamily="34" charset="0"/>
                      </a:rPr>
                      <a:t>INFORMATION</a:t>
                    </a:r>
                  </a:p>
                  <a:p>
                    <a:pPr algn="ctr">
                      <a:lnSpc>
                        <a:spcPct val="90000"/>
                      </a:lnSpc>
                    </a:pPr>
                    <a:r>
                      <a:rPr lang="en-US" altLang="en-US" sz="900" b="1">
                        <a:solidFill>
                          <a:srgbClr val="000000"/>
                        </a:solidFill>
                        <a:latin typeface="Arial Narrow" panose="020B0606020202030204" pitchFamily="34" charset="0"/>
                      </a:rPr>
                      <a:t>SYSTEM</a:t>
                    </a:r>
                  </a:p>
                </p:txBody>
              </p:sp>
              <p:sp>
                <p:nvSpPr>
                  <p:cNvPr id="47180" name="Text Box 37"/>
                  <p:cNvSpPr txBox="1">
                    <a:spLocks noChangeArrowheads="1"/>
                  </p:cNvSpPr>
                  <p:nvPr/>
                </p:nvSpPr>
                <p:spPr bwMode="auto">
                  <a:xfrm>
                    <a:off x="1794" y="1056"/>
                    <a:ext cx="1002"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a:r>
                      <a:rPr lang="en-US" altLang="en-US" sz="750" b="1" i="1">
                        <a:solidFill>
                          <a:srgbClr val="FFCC99"/>
                        </a:solidFill>
                        <a:latin typeface="Arial" panose="020B0604020202020204" pitchFamily="34" charset="0"/>
                      </a:rPr>
                      <a:t>Security Requirements</a:t>
                    </a:r>
                  </a:p>
                </p:txBody>
              </p:sp>
              <p:grpSp>
                <p:nvGrpSpPr>
                  <p:cNvPr id="47181" name="Group 38"/>
                  <p:cNvGrpSpPr>
                    <a:grpSpLocks/>
                  </p:cNvGrpSpPr>
                  <p:nvPr/>
                </p:nvGrpSpPr>
                <p:grpSpPr bwMode="auto">
                  <a:xfrm>
                    <a:off x="2526" y="1232"/>
                    <a:ext cx="714" cy="1554"/>
                    <a:chOff x="2526" y="1232"/>
                    <a:chExt cx="714" cy="1554"/>
                  </a:xfrm>
                </p:grpSpPr>
                <p:sp>
                  <p:nvSpPr>
                    <p:cNvPr id="47182" name="Text Box 39"/>
                    <p:cNvSpPr txBox="1">
                      <a:spLocks noChangeArrowheads="1"/>
                    </p:cNvSpPr>
                    <p:nvPr/>
                  </p:nvSpPr>
                  <p:spPr bwMode="auto">
                    <a:xfrm>
                      <a:off x="2526" y="1232"/>
                      <a:ext cx="714" cy="1554"/>
                    </a:xfrm>
                    <a:prstGeom prst="rect">
                      <a:avLst/>
                    </a:prstGeom>
                    <a:solidFill>
                      <a:srgbClr val="666699"/>
                    </a:solidFill>
                    <a:ln w="9525">
                      <a:solidFill>
                        <a:srgbClr val="000000"/>
                      </a:solidFill>
                      <a:miter lim="800000"/>
                      <a:headEnd/>
                      <a:tailEnd/>
                    </a:ln>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a:lnSpc>
                          <a:spcPct val="90000"/>
                        </a:lnSpc>
                      </a:pPr>
                      <a:endParaRPr lang="en-US" altLang="en-US" sz="1200" b="1">
                        <a:solidFill>
                          <a:srgbClr val="000000"/>
                        </a:solidFill>
                        <a:latin typeface="Arial Narrow" panose="020B0606020202030204" pitchFamily="34" charset="0"/>
                      </a:endParaRPr>
                    </a:p>
                    <a:p>
                      <a:pPr algn="ctr">
                        <a:lnSpc>
                          <a:spcPct val="90000"/>
                        </a:lnSpc>
                      </a:pPr>
                      <a:r>
                        <a:rPr lang="en-US" altLang="en-US" sz="1800" b="1">
                          <a:solidFill>
                            <a:srgbClr val="000000"/>
                          </a:solidFill>
                          <a:latin typeface="Arial Narrow" panose="020B0606020202030204" pitchFamily="34" charset="0"/>
                        </a:rPr>
                        <a:t>RMF</a:t>
                      </a:r>
                    </a:p>
                    <a:p>
                      <a:pPr algn="ctr">
                        <a:lnSpc>
                          <a:spcPct val="90000"/>
                        </a:lnSpc>
                      </a:pPr>
                      <a:endParaRPr lang="en-US" altLang="en-US" sz="900" b="1">
                        <a:solidFill>
                          <a:srgbClr val="000000"/>
                        </a:solidFill>
                        <a:latin typeface="Arial Narrow" panose="020B0606020202030204" pitchFamily="34" charset="0"/>
                      </a:endParaRPr>
                    </a:p>
                    <a:p>
                      <a:pPr algn="ctr">
                        <a:lnSpc>
                          <a:spcPct val="90000"/>
                        </a:lnSpc>
                      </a:pPr>
                      <a:r>
                        <a:rPr lang="en-US" altLang="en-US" sz="900" b="1">
                          <a:solidFill>
                            <a:srgbClr val="000000"/>
                          </a:solidFill>
                          <a:latin typeface="Arial Narrow" panose="020B0606020202030204" pitchFamily="34" charset="0"/>
                        </a:rPr>
                        <a:t>RISK MANAGEMENT FRAMEWORK</a:t>
                      </a:r>
                    </a:p>
                  </p:txBody>
                </p:sp>
                <p:grpSp>
                  <p:nvGrpSpPr>
                    <p:cNvPr id="47183" name="Group 40"/>
                    <p:cNvGrpSpPr>
                      <a:grpSpLocks noChangeAspect="1"/>
                    </p:cNvGrpSpPr>
                    <p:nvPr/>
                  </p:nvGrpSpPr>
                  <p:grpSpPr bwMode="auto">
                    <a:xfrm>
                      <a:off x="2658" y="2194"/>
                      <a:ext cx="432" cy="284"/>
                      <a:chOff x="2658" y="2194"/>
                      <a:chExt cx="432" cy="284"/>
                    </a:xfrm>
                  </p:grpSpPr>
                  <p:sp>
                    <p:nvSpPr>
                      <p:cNvPr id="47184" name="AutoShape 41"/>
                      <p:cNvSpPr>
                        <a:spLocks noChangeAspect="1" noChangeArrowheads="1" noTextEdit="1"/>
                      </p:cNvSpPr>
                      <p:nvPr/>
                    </p:nvSpPr>
                    <p:spPr bwMode="auto">
                      <a:xfrm>
                        <a:off x="2658" y="2194"/>
                        <a:ext cx="432"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7185" name="Freeform 42"/>
                      <p:cNvSpPr>
                        <a:spLocks/>
                      </p:cNvSpPr>
                      <p:nvPr/>
                    </p:nvSpPr>
                    <p:spPr bwMode="auto">
                      <a:xfrm>
                        <a:off x="2962" y="2223"/>
                        <a:ext cx="10" cy="164"/>
                      </a:xfrm>
                      <a:custGeom>
                        <a:avLst/>
                        <a:gdLst>
                          <a:gd name="T0" fmla="*/ 0 w 373"/>
                          <a:gd name="T1" fmla="*/ 160 h 7697"/>
                          <a:gd name="T2" fmla="*/ 0 w 373"/>
                          <a:gd name="T3" fmla="*/ 161 h 7697"/>
                          <a:gd name="T4" fmla="*/ 0 w 373"/>
                          <a:gd name="T5" fmla="*/ 162 h 7697"/>
                          <a:gd name="T6" fmla="*/ 1 w 373"/>
                          <a:gd name="T7" fmla="*/ 162 h 7697"/>
                          <a:gd name="T8" fmla="*/ 1 w 373"/>
                          <a:gd name="T9" fmla="*/ 163 h 7697"/>
                          <a:gd name="T10" fmla="*/ 2 w 373"/>
                          <a:gd name="T11" fmla="*/ 163 h 7697"/>
                          <a:gd name="T12" fmla="*/ 3 w 373"/>
                          <a:gd name="T13" fmla="*/ 164 h 7697"/>
                          <a:gd name="T14" fmla="*/ 4 w 373"/>
                          <a:gd name="T15" fmla="*/ 164 h 7697"/>
                          <a:gd name="T16" fmla="*/ 5 w 373"/>
                          <a:gd name="T17" fmla="*/ 164 h 7697"/>
                          <a:gd name="T18" fmla="*/ 6 w 373"/>
                          <a:gd name="T19" fmla="*/ 164 h 7697"/>
                          <a:gd name="T20" fmla="*/ 7 w 373"/>
                          <a:gd name="T21" fmla="*/ 164 h 7697"/>
                          <a:gd name="T22" fmla="*/ 8 w 373"/>
                          <a:gd name="T23" fmla="*/ 163 h 7697"/>
                          <a:gd name="T24" fmla="*/ 9 w 373"/>
                          <a:gd name="T25" fmla="*/ 163 h 7697"/>
                          <a:gd name="T26" fmla="*/ 9 w 373"/>
                          <a:gd name="T27" fmla="*/ 162 h 7697"/>
                          <a:gd name="T28" fmla="*/ 10 w 373"/>
                          <a:gd name="T29" fmla="*/ 162 h 7697"/>
                          <a:gd name="T30" fmla="*/ 10 w 373"/>
                          <a:gd name="T31" fmla="*/ 161 h 7697"/>
                          <a:gd name="T32" fmla="*/ 10 w 373"/>
                          <a:gd name="T33" fmla="*/ 160 h 7697"/>
                          <a:gd name="T34" fmla="*/ 10 w 373"/>
                          <a:gd name="T35" fmla="*/ 3 h 7697"/>
                          <a:gd name="T36" fmla="*/ 10 w 373"/>
                          <a:gd name="T37" fmla="*/ 3 h 7697"/>
                          <a:gd name="T38" fmla="*/ 9 w 373"/>
                          <a:gd name="T39" fmla="*/ 2 h 7697"/>
                          <a:gd name="T40" fmla="*/ 9 w 373"/>
                          <a:gd name="T41" fmla="*/ 1 h 7697"/>
                          <a:gd name="T42" fmla="*/ 8 w 373"/>
                          <a:gd name="T43" fmla="*/ 1 h 7697"/>
                          <a:gd name="T44" fmla="*/ 7 w 373"/>
                          <a:gd name="T45" fmla="*/ 0 h 7697"/>
                          <a:gd name="T46" fmla="*/ 6 w 373"/>
                          <a:gd name="T47" fmla="*/ 0 h 7697"/>
                          <a:gd name="T48" fmla="*/ 5 w 373"/>
                          <a:gd name="T49" fmla="*/ 0 h 7697"/>
                          <a:gd name="T50" fmla="*/ 4 w 373"/>
                          <a:gd name="T51" fmla="*/ 0 h 7697"/>
                          <a:gd name="T52" fmla="*/ 4 w 373"/>
                          <a:gd name="T53" fmla="*/ 0 h 7697"/>
                          <a:gd name="T54" fmla="*/ 3 w 373"/>
                          <a:gd name="T55" fmla="*/ 0 h 7697"/>
                          <a:gd name="T56" fmla="*/ 2 w 373"/>
                          <a:gd name="T57" fmla="*/ 1 h 7697"/>
                          <a:gd name="T58" fmla="*/ 1 w 373"/>
                          <a:gd name="T59" fmla="*/ 1 h 7697"/>
                          <a:gd name="T60" fmla="*/ 1 w 373"/>
                          <a:gd name="T61" fmla="*/ 2 h 7697"/>
                          <a:gd name="T62" fmla="*/ 0 w 373"/>
                          <a:gd name="T63" fmla="*/ 3 h 7697"/>
                          <a:gd name="T64" fmla="*/ 0 w 373"/>
                          <a:gd name="T65" fmla="*/ 3 h 76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73" h="7697">
                            <a:moveTo>
                              <a:pt x="0" y="182"/>
                            </a:moveTo>
                            <a:lnTo>
                              <a:pt x="0" y="7514"/>
                            </a:lnTo>
                            <a:lnTo>
                              <a:pt x="1" y="7533"/>
                            </a:lnTo>
                            <a:lnTo>
                              <a:pt x="4" y="7551"/>
                            </a:lnTo>
                            <a:lnTo>
                              <a:pt x="8" y="7569"/>
                            </a:lnTo>
                            <a:lnTo>
                              <a:pt x="14" y="7586"/>
                            </a:lnTo>
                            <a:lnTo>
                              <a:pt x="23" y="7602"/>
                            </a:lnTo>
                            <a:lnTo>
                              <a:pt x="32" y="7617"/>
                            </a:lnTo>
                            <a:lnTo>
                              <a:pt x="42" y="7631"/>
                            </a:lnTo>
                            <a:lnTo>
                              <a:pt x="54" y="7644"/>
                            </a:lnTo>
                            <a:lnTo>
                              <a:pt x="68" y="7656"/>
                            </a:lnTo>
                            <a:lnTo>
                              <a:pt x="82" y="7666"/>
                            </a:lnTo>
                            <a:lnTo>
                              <a:pt x="98" y="7675"/>
                            </a:lnTo>
                            <a:lnTo>
                              <a:pt x="114" y="7683"/>
                            </a:lnTo>
                            <a:lnTo>
                              <a:pt x="131" y="7689"/>
                            </a:lnTo>
                            <a:lnTo>
                              <a:pt x="149" y="7693"/>
                            </a:lnTo>
                            <a:lnTo>
                              <a:pt x="167" y="7696"/>
                            </a:lnTo>
                            <a:lnTo>
                              <a:pt x="187" y="7697"/>
                            </a:lnTo>
                            <a:lnTo>
                              <a:pt x="205" y="7696"/>
                            </a:lnTo>
                            <a:lnTo>
                              <a:pt x="224" y="7693"/>
                            </a:lnTo>
                            <a:lnTo>
                              <a:pt x="242" y="7689"/>
                            </a:lnTo>
                            <a:lnTo>
                              <a:pt x="259" y="7683"/>
                            </a:lnTo>
                            <a:lnTo>
                              <a:pt x="275" y="7675"/>
                            </a:lnTo>
                            <a:lnTo>
                              <a:pt x="290" y="7666"/>
                            </a:lnTo>
                            <a:lnTo>
                              <a:pt x="305" y="7656"/>
                            </a:lnTo>
                            <a:lnTo>
                              <a:pt x="318" y="7644"/>
                            </a:lnTo>
                            <a:lnTo>
                              <a:pt x="330" y="7631"/>
                            </a:lnTo>
                            <a:lnTo>
                              <a:pt x="341" y="7617"/>
                            </a:lnTo>
                            <a:lnTo>
                              <a:pt x="350" y="7602"/>
                            </a:lnTo>
                            <a:lnTo>
                              <a:pt x="358" y="7586"/>
                            </a:lnTo>
                            <a:lnTo>
                              <a:pt x="364" y="7569"/>
                            </a:lnTo>
                            <a:lnTo>
                              <a:pt x="369" y="7551"/>
                            </a:lnTo>
                            <a:lnTo>
                              <a:pt x="371" y="7533"/>
                            </a:lnTo>
                            <a:lnTo>
                              <a:pt x="373" y="7514"/>
                            </a:lnTo>
                            <a:lnTo>
                              <a:pt x="373" y="182"/>
                            </a:lnTo>
                            <a:lnTo>
                              <a:pt x="371" y="164"/>
                            </a:lnTo>
                            <a:lnTo>
                              <a:pt x="369" y="146"/>
                            </a:lnTo>
                            <a:lnTo>
                              <a:pt x="364" y="129"/>
                            </a:lnTo>
                            <a:lnTo>
                              <a:pt x="358" y="112"/>
                            </a:lnTo>
                            <a:lnTo>
                              <a:pt x="350" y="96"/>
                            </a:lnTo>
                            <a:lnTo>
                              <a:pt x="341" y="81"/>
                            </a:lnTo>
                            <a:lnTo>
                              <a:pt x="330" y="67"/>
                            </a:lnTo>
                            <a:lnTo>
                              <a:pt x="318" y="53"/>
                            </a:lnTo>
                            <a:lnTo>
                              <a:pt x="305" y="41"/>
                            </a:lnTo>
                            <a:lnTo>
                              <a:pt x="290" y="31"/>
                            </a:lnTo>
                            <a:lnTo>
                              <a:pt x="275" y="22"/>
                            </a:lnTo>
                            <a:lnTo>
                              <a:pt x="259" y="14"/>
                            </a:lnTo>
                            <a:lnTo>
                              <a:pt x="242" y="8"/>
                            </a:lnTo>
                            <a:lnTo>
                              <a:pt x="224" y="4"/>
                            </a:lnTo>
                            <a:lnTo>
                              <a:pt x="205" y="1"/>
                            </a:lnTo>
                            <a:lnTo>
                              <a:pt x="187" y="0"/>
                            </a:lnTo>
                            <a:lnTo>
                              <a:pt x="167" y="1"/>
                            </a:lnTo>
                            <a:lnTo>
                              <a:pt x="149" y="4"/>
                            </a:lnTo>
                            <a:lnTo>
                              <a:pt x="131" y="8"/>
                            </a:lnTo>
                            <a:lnTo>
                              <a:pt x="114" y="14"/>
                            </a:lnTo>
                            <a:lnTo>
                              <a:pt x="98" y="22"/>
                            </a:lnTo>
                            <a:lnTo>
                              <a:pt x="82" y="31"/>
                            </a:lnTo>
                            <a:lnTo>
                              <a:pt x="68" y="41"/>
                            </a:lnTo>
                            <a:lnTo>
                              <a:pt x="54" y="53"/>
                            </a:lnTo>
                            <a:lnTo>
                              <a:pt x="42" y="67"/>
                            </a:lnTo>
                            <a:lnTo>
                              <a:pt x="32" y="81"/>
                            </a:lnTo>
                            <a:lnTo>
                              <a:pt x="23" y="96"/>
                            </a:lnTo>
                            <a:lnTo>
                              <a:pt x="14" y="112"/>
                            </a:lnTo>
                            <a:lnTo>
                              <a:pt x="8" y="129"/>
                            </a:lnTo>
                            <a:lnTo>
                              <a:pt x="4" y="146"/>
                            </a:lnTo>
                            <a:lnTo>
                              <a:pt x="1" y="164"/>
                            </a:lnTo>
                            <a:lnTo>
                              <a:pt x="0" y="18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7186" name="Freeform 43"/>
                      <p:cNvSpPr>
                        <a:spLocks/>
                      </p:cNvSpPr>
                      <p:nvPr/>
                    </p:nvSpPr>
                    <p:spPr bwMode="auto">
                      <a:xfrm>
                        <a:off x="2926" y="2223"/>
                        <a:ext cx="10" cy="164"/>
                      </a:xfrm>
                      <a:custGeom>
                        <a:avLst/>
                        <a:gdLst>
                          <a:gd name="T0" fmla="*/ 0 w 373"/>
                          <a:gd name="T1" fmla="*/ 160 h 7697"/>
                          <a:gd name="T2" fmla="*/ 0 w 373"/>
                          <a:gd name="T3" fmla="*/ 161 h 7697"/>
                          <a:gd name="T4" fmla="*/ 0 w 373"/>
                          <a:gd name="T5" fmla="*/ 162 h 7697"/>
                          <a:gd name="T6" fmla="*/ 1 w 373"/>
                          <a:gd name="T7" fmla="*/ 162 h 7697"/>
                          <a:gd name="T8" fmla="*/ 1 w 373"/>
                          <a:gd name="T9" fmla="*/ 163 h 7697"/>
                          <a:gd name="T10" fmla="*/ 2 w 373"/>
                          <a:gd name="T11" fmla="*/ 163 h 7697"/>
                          <a:gd name="T12" fmla="*/ 3 w 373"/>
                          <a:gd name="T13" fmla="*/ 164 h 7697"/>
                          <a:gd name="T14" fmla="*/ 4 w 373"/>
                          <a:gd name="T15" fmla="*/ 164 h 7697"/>
                          <a:gd name="T16" fmla="*/ 5 w 373"/>
                          <a:gd name="T17" fmla="*/ 164 h 7697"/>
                          <a:gd name="T18" fmla="*/ 6 w 373"/>
                          <a:gd name="T19" fmla="*/ 164 h 7697"/>
                          <a:gd name="T20" fmla="*/ 7 w 373"/>
                          <a:gd name="T21" fmla="*/ 164 h 7697"/>
                          <a:gd name="T22" fmla="*/ 8 w 373"/>
                          <a:gd name="T23" fmla="*/ 163 h 7697"/>
                          <a:gd name="T24" fmla="*/ 9 w 373"/>
                          <a:gd name="T25" fmla="*/ 163 h 7697"/>
                          <a:gd name="T26" fmla="*/ 9 w 373"/>
                          <a:gd name="T27" fmla="*/ 162 h 7697"/>
                          <a:gd name="T28" fmla="*/ 10 w 373"/>
                          <a:gd name="T29" fmla="*/ 162 h 7697"/>
                          <a:gd name="T30" fmla="*/ 10 w 373"/>
                          <a:gd name="T31" fmla="*/ 161 h 7697"/>
                          <a:gd name="T32" fmla="*/ 10 w 373"/>
                          <a:gd name="T33" fmla="*/ 160 h 7697"/>
                          <a:gd name="T34" fmla="*/ 10 w 373"/>
                          <a:gd name="T35" fmla="*/ 3 h 7697"/>
                          <a:gd name="T36" fmla="*/ 10 w 373"/>
                          <a:gd name="T37" fmla="*/ 3 h 7697"/>
                          <a:gd name="T38" fmla="*/ 9 w 373"/>
                          <a:gd name="T39" fmla="*/ 2 h 7697"/>
                          <a:gd name="T40" fmla="*/ 9 w 373"/>
                          <a:gd name="T41" fmla="*/ 1 h 7697"/>
                          <a:gd name="T42" fmla="*/ 8 w 373"/>
                          <a:gd name="T43" fmla="*/ 1 h 7697"/>
                          <a:gd name="T44" fmla="*/ 7 w 373"/>
                          <a:gd name="T45" fmla="*/ 0 h 7697"/>
                          <a:gd name="T46" fmla="*/ 7 w 373"/>
                          <a:gd name="T47" fmla="*/ 0 h 7697"/>
                          <a:gd name="T48" fmla="*/ 6 w 373"/>
                          <a:gd name="T49" fmla="*/ 0 h 7697"/>
                          <a:gd name="T50" fmla="*/ 5 w 373"/>
                          <a:gd name="T51" fmla="*/ 0 h 7697"/>
                          <a:gd name="T52" fmla="*/ 4 w 373"/>
                          <a:gd name="T53" fmla="*/ 0 h 7697"/>
                          <a:gd name="T54" fmla="*/ 3 w 373"/>
                          <a:gd name="T55" fmla="*/ 0 h 7697"/>
                          <a:gd name="T56" fmla="*/ 2 w 373"/>
                          <a:gd name="T57" fmla="*/ 1 h 7697"/>
                          <a:gd name="T58" fmla="*/ 1 w 373"/>
                          <a:gd name="T59" fmla="*/ 1 h 7697"/>
                          <a:gd name="T60" fmla="*/ 1 w 373"/>
                          <a:gd name="T61" fmla="*/ 2 h 7697"/>
                          <a:gd name="T62" fmla="*/ 0 w 373"/>
                          <a:gd name="T63" fmla="*/ 3 h 7697"/>
                          <a:gd name="T64" fmla="*/ 0 w 373"/>
                          <a:gd name="T65" fmla="*/ 3 h 76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73" h="7697">
                            <a:moveTo>
                              <a:pt x="0" y="182"/>
                            </a:moveTo>
                            <a:lnTo>
                              <a:pt x="0" y="7514"/>
                            </a:lnTo>
                            <a:lnTo>
                              <a:pt x="1" y="7533"/>
                            </a:lnTo>
                            <a:lnTo>
                              <a:pt x="5" y="7551"/>
                            </a:lnTo>
                            <a:lnTo>
                              <a:pt x="9" y="7569"/>
                            </a:lnTo>
                            <a:lnTo>
                              <a:pt x="15" y="7586"/>
                            </a:lnTo>
                            <a:lnTo>
                              <a:pt x="23" y="7602"/>
                            </a:lnTo>
                            <a:lnTo>
                              <a:pt x="32" y="7617"/>
                            </a:lnTo>
                            <a:lnTo>
                              <a:pt x="43" y="7631"/>
                            </a:lnTo>
                            <a:lnTo>
                              <a:pt x="55" y="7644"/>
                            </a:lnTo>
                            <a:lnTo>
                              <a:pt x="68" y="7656"/>
                            </a:lnTo>
                            <a:lnTo>
                              <a:pt x="83" y="7666"/>
                            </a:lnTo>
                            <a:lnTo>
                              <a:pt x="98" y="7675"/>
                            </a:lnTo>
                            <a:lnTo>
                              <a:pt x="114" y="7683"/>
                            </a:lnTo>
                            <a:lnTo>
                              <a:pt x="132" y="7689"/>
                            </a:lnTo>
                            <a:lnTo>
                              <a:pt x="149" y="7693"/>
                            </a:lnTo>
                            <a:lnTo>
                              <a:pt x="168" y="7696"/>
                            </a:lnTo>
                            <a:lnTo>
                              <a:pt x="187" y="7697"/>
                            </a:lnTo>
                            <a:lnTo>
                              <a:pt x="206" y="7696"/>
                            </a:lnTo>
                            <a:lnTo>
                              <a:pt x="224" y="7693"/>
                            </a:lnTo>
                            <a:lnTo>
                              <a:pt x="243" y="7689"/>
                            </a:lnTo>
                            <a:lnTo>
                              <a:pt x="259" y="7683"/>
                            </a:lnTo>
                            <a:lnTo>
                              <a:pt x="275" y="7675"/>
                            </a:lnTo>
                            <a:lnTo>
                              <a:pt x="291" y="7666"/>
                            </a:lnTo>
                            <a:lnTo>
                              <a:pt x="305" y="7656"/>
                            </a:lnTo>
                            <a:lnTo>
                              <a:pt x="319" y="7644"/>
                            </a:lnTo>
                            <a:lnTo>
                              <a:pt x="331" y="7631"/>
                            </a:lnTo>
                            <a:lnTo>
                              <a:pt x="341" y="7617"/>
                            </a:lnTo>
                            <a:lnTo>
                              <a:pt x="350" y="7602"/>
                            </a:lnTo>
                            <a:lnTo>
                              <a:pt x="359" y="7586"/>
                            </a:lnTo>
                            <a:lnTo>
                              <a:pt x="365" y="7569"/>
                            </a:lnTo>
                            <a:lnTo>
                              <a:pt x="370" y="7551"/>
                            </a:lnTo>
                            <a:lnTo>
                              <a:pt x="372" y="7533"/>
                            </a:lnTo>
                            <a:lnTo>
                              <a:pt x="373" y="7514"/>
                            </a:lnTo>
                            <a:lnTo>
                              <a:pt x="373" y="182"/>
                            </a:lnTo>
                            <a:lnTo>
                              <a:pt x="372" y="164"/>
                            </a:lnTo>
                            <a:lnTo>
                              <a:pt x="370" y="146"/>
                            </a:lnTo>
                            <a:lnTo>
                              <a:pt x="365" y="129"/>
                            </a:lnTo>
                            <a:lnTo>
                              <a:pt x="359" y="112"/>
                            </a:lnTo>
                            <a:lnTo>
                              <a:pt x="350" y="96"/>
                            </a:lnTo>
                            <a:lnTo>
                              <a:pt x="341" y="81"/>
                            </a:lnTo>
                            <a:lnTo>
                              <a:pt x="331" y="67"/>
                            </a:lnTo>
                            <a:lnTo>
                              <a:pt x="319" y="53"/>
                            </a:lnTo>
                            <a:lnTo>
                              <a:pt x="305" y="41"/>
                            </a:lnTo>
                            <a:lnTo>
                              <a:pt x="291" y="31"/>
                            </a:lnTo>
                            <a:lnTo>
                              <a:pt x="275" y="22"/>
                            </a:lnTo>
                            <a:lnTo>
                              <a:pt x="259" y="14"/>
                            </a:lnTo>
                            <a:lnTo>
                              <a:pt x="243" y="8"/>
                            </a:lnTo>
                            <a:lnTo>
                              <a:pt x="224" y="4"/>
                            </a:lnTo>
                            <a:lnTo>
                              <a:pt x="206" y="1"/>
                            </a:lnTo>
                            <a:lnTo>
                              <a:pt x="187" y="0"/>
                            </a:lnTo>
                            <a:lnTo>
                              <a:pt x="168" y="1"/>
                            </a:lnTo>
                            <a:lnTo>
                              <a:pt x="149" y="4"/>
                            </a:lnTo>
                            <a:lnTo>
                              <a:pt x="132" y="8"/>
                            </a:lnTo>
                            <a:lnTo>
                              <a:pt x="114" y="14"/>
                            </a:lnTo>
                            <a:lnTo>
                              <a:pt x="98" y="22"/>
                            </a:lnTo>
                            <a:lnTo>
                              <a:pt x="83" y="31"/>
                            </a:lnTo>
                            <a:lnTo>
                              <a:pt x="68" y="41"/>
                            </a:lnTo>
                            <a:lnTo>
                              <a:pt x="55" y="53"/>
                            </a:lnTo>
                            <a:lnTo>
                              <a:pt x="43" y="67"/>
                            </a:lnTo>
                            <a:lnTo>
                              <a:pt x="32" y="81"/>
                            </a:lnTo>
                            <a:lnTo>
                              <a:pt x="23" y="96"/>
                            </a:lnTo>
                            <a:lnTo>
                              <a:pt x="15" y="112"/>
                            </a:lnTo>
                            <a:lnTo>
                              <a:pt x="9" y="129"/>
                            </a:lnTo>
                            <a:lnTo>
                              <a:pt x="5" y="146"/>
                            </a:lnTo>
                            <a:lnTo>
                              <a:pt x="1" y="164"/>
                            </a:lnTo>
                            <a:lnTo>
                              <a:pt x="0" y="18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7187" name="Freeform 44"/>
                      <p:cNvSpPr>
                        <a:spLocks/>
                      </p:cNvSpPr>
                      <p:nvPr/>
                    </p:nvSpPr>
                    <p:spPr bwMode="auto">
                      <a:xfrm>
                        <a:off x="2890" y="2223"/>
                        <a:ext cx="10" cy="80"/>
                      </a:xfrm>
                      <a:custGeom>
                        <a:avLst/>
                        <a:gdLst>
                          <a:gd name="T0" fmla="*/ 0 w 372"/>
                          <a:gd name="T1" fmla="*/ 76 h 3771"/>
                          <a:gd name="T2" fmla="*/ 0 w 372"/>
                          <a:gd name="T3" fmla="*/ 77 h 3771"/>
                          <a:gd name="T4" fmla="*/ 0 w 372"/>
                          <a:gd name="T5" fmla="*/ 78 h 3771"/>
                          <a:gd name="T6" fmla="*/ 1 w 372"/>
                          <a:gd name="T7" fmla="*/ 78 h 3771"/>
                          <a:gd name="T8" fmla="*/ 1 w 372"/>
                          <a:gd name="T9" fmla="*/ 79 h 3771"/>
                          <a:gd name="T10" fmla="*/ 2 w 372"/>
                          <a:gd name="T11" fmla="*/ 79 h 3771"/>
                          <a:gd name="T12" fmla="*/ 3 w 372"/>
                          <a:gd name="T13" fmla="*/ 80 h 3771"/>
                          <a:gd name="T14" fmla="*/ 4 w 372"/>
                          <a:gd name="T15" fmla="*/ 80 h 3771"/>
                          <a:gd name="T16" fmla="*/ 5 w 372"/>
                          <a:gd name="T17" fmla="*/ 80 h 3771"/>
                          <a:gd name="T18" fmla="*/ 6 w 372"/>
                          <a:gd name="T19" fmla="*/ 80 h 3771"/>
                          <a:gd name="T20" fmla="*/ 7 w 372"/>
                          <a:gd name="T21" fmla="*/ 80 h 3771"/>
                          <a:gd name="T22" fmla="*/ 8 w 372"/>
                          <a:gd name="T23" fmla="*/ 79 h 3771"/>
                          <a:gd name="T24" fmla="*/ 9 w 372"/>
                          <a:gd name="T25" fmla="*/ 79 h 3771"/>
                          <a:gd name="T26" fmla="*/ 9 w 372"/>
                          <a:gd name="T27" fmla="*/ 78 h 3771"/>
                          <a:gd name="T28" fmla="*/ 10 w 372"/>
                          <a:gd name="T29" fmla="*/ 78 h 3771"/>
                          <a:gd name="T30" fmla="*/ 10 w 372"/>
                          <a:gd name="T31" fmla="*/ 77 h 3771"/>
                          <a:gd name="T32" fmla="*/ 10 w 372"/>
                          <a:gd name="T33" fmla="*/ 76 h 3771"/>
                          <a:gd name="T34" fmla="*/ 10 w 372"/>
                          <a:gd name="T35" fmla="*/ 3 h 3771"/>
                          <a:gd name="T36" fmla="*/ 10 w 372"/>
                          <a:gd name="T37" fmla="*/ 3 h 3771"/>
                          <a:gd name="T38" fmla="*/ 9 w 372"/>
                          <a:gd name="T39" fmla="*/ 2 h 3771"/>
                          <a:gd name="T40" fmla="*/ 9 w 372"/>
                          <a:gd name="T41" fmla="*/ 1 h 3771"/>
                          <a:gd name="T42" fmla="*/ 8 w 372"/>
                          <a:gd name="T43" fmla="*/ 1 h 3771"/>
                          <a:gd name="T44" fmla="*/ 7 w 372"/>
                          <a:gd name="T45" fmla="*/ 0 h 3771"/>
                          <a:gd name="T46" fmla="*/ 6 w 372"/>
                          <a:gd name="T47" fmla="*/ 0 h 3771"/>
                          <a:gd name="T48" fmla="*/ 6 w 372"/>
                          <a:gd name="T49" fmla="*/ 0 h 3771"/>
                          <a:gd name="T50" fmla="*/ 4 w 372"/>
                          <a:gd name="T51" fmla="*/ 0 h 3771"/>
                          <a:gd name="T52" fmla="*/ 3 w 372"/>
                          <a:gd name="T53" fmla="*/ 0 h 3771"/>
                          <a:gd name="T54" fmla="*/ 3 w 372"/>
                          <a:gd name="T55" fmla="*/ 0 h 3771"/>
                          <a:gd name="T56" fmla="*/ 2 w 372"/>
                          <a:gd name="T57" fmla="*/ 1 h 3771"/>
                          <a:gd name="T58" fmla="*/ 1 w 372"/>
                          <a:gd name="T59" fmla="*/ 1 h 3771"/>
                          <a:gd name="T60" fmla="*/ 1 w 372"/>
                          <a:gd name="T61" fmla="*/ 2 h 3771"/>
                          <a:gd name="T62" fmla="*/ 0 w 372"/>
                          <a:gd name="T63" fmla="*/ 3 h 3771"/>
                          <a:gd name="T64" fmla="*/ 0 w 372"/>
                          <a:gd name="T65" fmla="*/ 3 h 37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72" h="3771">
                            <a:moveTo>
                              <a:pt x="0" y="182"/>
                            </a:moveTo>
                            <a:lnTo>
                              <a:pt x="0" y="3588"/>
                            </a:lnTo>
                            <a:lnTo>
                              <a:pt x="1" y="3607"/>
                            </a:lnTo>
                            <a:lnTo>
                              <a:pt x="3" y="3625"/>
                            </a:lnTo>
                            <a:lnTo>
                              <a:pt x="8" y="3643"/>
                            </a:lnTo>
                            <a:lnTo>
                              <a:pt x="14" y="3660"/>
                            </a:lnTo>
                            <a:lnTo>
                              <a:pt x="22" y="3676"/>
                            </a:lnTo>
                            <a:lnTo>
                              <a:pt x="32" y="3691"/>
                            </a:lnTo>
                            <a:lnTo>
                              <a:pt x="42" y="3705"/>
                            </a:lnTo>
                            <a:lnTo>
                              <a:pt x="54" y="3718"/>
                            </a:lnTo>
                            <a:lnTo>
                              <a:pt x="68" y="3730"/>
                            </a:lnTo>
                            <a:lnTo>
                              <a:pt x="82" y="3740"/>
                            </a:lnTo>
                            <a:lnTo>
                              <a:pt x="97" y="3749"/>
                            </a:lnTo>
                            <a:lnTo>
                              <a:pt x="114" y="3757"/>
                            </a:lnTo>
                            <a:lnTo>
                              <a:pt x="130" y="3763"/>
                            </a:lnTo>
                            <a:lnTo>
                              <a:pt x="149" y="3767"/>
                            </a:lnTo>
                            <a:lnTo>
                              <a:pt x="167" y="3770"/>
                            </a:lnTo>
                            <a:lnTo>
                              <a:pt x="187" y="3771"/>
                            </a:lnTo>
                            <a:lnTo>
                              <a:pt x="205" y="3770"/>
                            </a:lnTo>
                            <a:lnTo>
                              <a:pt x="224" y="3767"/>
                            </a:lnTo>
                            <a:lnTo>
                              <a:pt x="241" y="3763"/>
                            </a:lnTo>
                            <a:lnTo>
                              <a:pt x="258" y="3757"/>
                            </a:lnTo>
                            <a:lnTo>
                              <a:pt x="275" y="3749"/>
                            </a:lnTo>
                            <a:lnTo>
                              <a:pt x="290" y="3740"/>
                            </a:lnTo>
                            <a:lnTo>
                              <a:pt x="305" y="3730"/>
                            </a:lnTo>
                            <a:lnTo>
                              <a:pt x="318" y="3718"/>
                            </a:lnTo>
                            <a:lnTo>
                              <a:pt x="330" y="3705"/>
                            </a:lnTo>
                            <a:lnTo>
                              <a:pt x="340" y="3691"/>
                            </a:lnTo>
                            <a:lnTo>
                              <a:pt x="350" y="3676"/>
                            </a:lnTo>
                            <a:lnTo>
                              <a:pt x="358" y="3660"/>
                            </a:lnTo>
                            <a:lnTo>
                              <a:pt x="364" y="3643"/>
                            </a:lnTo>
                            <a:lnTo>
                              <a:pt x="368" y="3625"/>
                            </a:lnTo>
                            <a:lnTo>
                              <a:pt x="371" y="3607"/>
                            </a:lnTo>
                            <a:lnTo>
                              <a:pt x="372" y="3588"/>
                            </a:lnTo>
                            <a:lnTo>
                              <a:pt x="372" y="182"/>
                            </a:lnTo>
                            <a:lnTo>
                              <a:pt x="371" y="164"/>
                            </a:lnTo>
                            <a:lnTo>
                              <a:pt x="368" y="146"/>
                            </a:lnTo>
                            <a:lnTo>
                              <a:pt x="364" y="129"/>
                            </a:lnTo>
                            <a:lnTo>
                              <a:pt x="358" y="112"/>
                            </a:lnTo>
                            <a:lnTo>
                              <a:pt x="350" y="96"/>
                            </a:lnTo>
                            <a:lnTo>
                              <a:pt x="340" y="81"/>
                            </a:lnTo>
                            <a:lnTo>
                              <a:pt x="330" y="67"/>
                            </a:lnTo>
                            <a:lnTo>
                              <a:pt x="318" y="53"/>
                            </a:lnTo>
                            <a:lnTo>
                              <a:pt x="305" y="41"/>
                            </a:lnTo>
                            <a:lnTo>
                              <a:pt x="290" y="31"/>
                            </a:lnTo>
                            <a:lnTo>
                              <a:pt x="275" y="22"/>
                            </a:lnTo>
                            <a:lnTo>
                              <a:pt x="258" y="14"/>
                            </a:lnTo>
                            <a:lnTo>
                              <a:pt x="241" y="8"/>
                            </a:lnTo>
                            <a:lnTo>
                              <a:pt x="224" y="4"/>
                            </a:lnTo>
                            <a:lnTo>
                              <a:pt x="205" y="1"/>
                            </a:lnTo>
                            <a:lnTo>
                              <a:pt x="187" y="0"/>
                            </a:lnTo>
                            <a:lnTo>
                              <a:pt x="167" y="1"/>
                            </a:lnTo>
                            <a:lnTo>
                              <a:pt x="149" y="4"/>
                            </a:lnTo>
                            <a:lnTo>
                              <a:pt x="130" y="8"/>
                            </a:lnTo>
                            <a:lnTo>
                              <a:pt x="114" y="14"/>
                            </a:lnTo>
                            <a:lnTo>
                              <a:pt x="97" y="22"/>
                            </a:lnTo>
                            <a:lnTo>
                              <a:pt x="82" y="31"/>
                            </a:lnTo>
                            <a:lnTo>
                              <a:pt x="68" y="41"/>
                            </a:lnTo>
                            <a:lnTo>
                              <a:pt x="54" y="53"/>
                            </a:lnTo>
                            <a:lnTo>
                              <a:pt x="42" y="67"/>
                            </a:lnTo>
                            <a:lnTo>
                              <a:pt x="32" y="81"/>
                            </a:lnTo>
                            <a:lnTo>
                              <a:pt x="22" y="96"/>
                            </a:lnTo>
                            <a:lnTo>
                              <a:pt x="14" y="112"/>
                            </a:lnTo>
                            <a:lnTo>
                              <a:pt x="8" y="129"/>
                            </a:lnTo>
                            <a:lnTo>
                              <a:pt x="3" y="146"/>
                            </a:lnTo>
                            <a:lnTo>
                              <a:pt x="1" y="164"/>
                            </a:lnTo>
                            <a:lnTo>
                              <a:pt x="0" y="18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7188" name="Freeform 45"/>
                      <p:cNvSpPr>
                        <a:spLocks/>
                      </p:cNvSpPr>
                      <p:nvPr/>
                    </p:nvSpPr>
                    <p:spPr bwMode="auto">
                      <a:xfrm>
                        <a:off x="2855" y="2223"/>
                        <a:ext cx="9" cy="80"/>
                      </a:xfrm>
                      <a:custGeom>
                        <a:avLst/>
                        <a:gdLst>
                          <a:gd name="T0" fmla="*/ 0 w 373"/>
                          <a:gd name="T1" fmla="*/ 76 h 3771"/>
                          <a:gd name="T2" fmla="*/ 0 w 373"/>
                          <a:gd name="T3" fmla="*/ 77 h 3771"/>
                          <a:gd name="T4" fmla="*/ 0 w 373"/>
                          <a:gd name="T5" fmla="*/ 78 h 3771"/>
                          <a:gd name="T6" fmla="*/ 1 w 373"/>
                          <a:gd name="T7" fmla="*/ 78 h 3771"/>
                          <a:gd name="T8" fmla="*/ 1 w 373"/>
                          <a:gd name="T9" fmla="*/ 79 h 3771"/>
                          <a:gd name="T10" fmla="*/ 2 w 373"/>
                          <a:gd name="T11" fmla="*/ 79 h 3771"/>
                          <a:gd name="T12" fmla="*/ 3 w 373"/>
                          <a:gd name="T13" fmla="*/ 80 h 3771"/>
                          <a:gd name="T14" fmla="*/ 4 w 373"/>
                          <a:gd name="T15" fmla="*/ 80 h 3771"/>
                          <a:gd name="T16" fmla="*/ 4 w 373"/>
                          <a:gd name="T17" fmla="*/ 80 h 3771"/>
                          <a:gd name="T18" fmla="*/ 5 w 373"/>
                          <a:gd name="T19" fmla="*/ 80 h 3771"/>
                          <a:gd name="T20" fmla="*/ 6 w 373"/>
                          <a:gd name="T21" fmla="*/ 80 h 3771"/>
                          <a:gd name="T22" fmla="*/ 7 w 373"/>
                          <a:gd name="T23" fmla="*/ 79 h 3771"/>
                          <a:gd name="T24" fmla="*/ 8 w 373"/>
                          <a:gd name="T25" fmla="*/ 79 h 3771"/>
                          <a:gd name="T26" fmla="*/ 8 w 373"/>
                          <a:gd name="T27" fmla="*/ 78 h 3771"/>
                          <a:gd name="T28" fmla="*/ 9 w 373"/>
                          <a:gd name="T29" fmla="*/ 78 h 3771"/>
                          <a:gd name="T30" fmla="*/ 9 w 373"/>
                          <a:gd name="T31" fmla="*/ 77 h 3771"/>
                          <a:gd name="T32" fmla="*/ 9 w 373"/>
                          <a:gd name="T33" fmla="*/ 76 h 3771"/>
                          <a:gd name="T34" fmla="*/ 9 w 373"/>
                          <a:gd name="T35" fmla="*/ 3 h 3771"/>
                          <a:gd name="T36" fmla="*/ 9 w 373"/>
                          <a:gd name="T37" fmla="*/ 3 h 3771"/>
                          <a:gd name="T38" fmla="*/ 8 w 373"/>
                          <a:gd name="T39" fmla="*/ 2 h 3771"/>
                          <a:gd name="T40" fmla="*/ 8 w 373"/>
                          <a:gd name="T41" fmla="*/ 1 h 3771"/>
                          <a:gd name="T42" fmla="*/ 7 w 373"/>
                          <a:gd name="T43" fmla="*/ 1 h 3771"/>
                          <a:gd name="T44" fmla="*/ 7 w 373"/>
                          <a:gd name="T45" fmla="*/ 0 h 3771"/>
                          <a:gd name="T46" fmla="*/ 6 w 373"/>
                          <a:gd name="T47" fmla="*/ 0 h 3771"/>
                          <a:gd name="T48" fmla="*/ 5 w 373"/>
                          <a:gd name="T49" fmla="*/ 0 h 3771"/>
                          <a:gd name="T50" fmla="*/ 4 w 373"/>
                          <a:gd name="T51" fmla="*/ 0 h 3771"/>
                          <a:gd name="T52" fmla="*/ 3 w 373"/>
                          <a:gd name="T53" fmla="*/ 0 h 3771"/>
                          <a:gd name="T54" fmla="*/ 2 w 373"/>
                          <a:gd name="T55" fmla="*/ 0 h 3771"/>
                          <a:gd name="T56" fmla="*/ 2 w 373"/>
                          <a:gd name="T57" fmla="*/ 1 h 3771"/>
                          <a:gd name="T58" fmla="*/ 1 w 373"/>
                          <a:gd name="T59" fmla="*/ 1 h 3771"/>
                          <a:gd name="T60" fmla="*/ 1 w 373"/>
                          <a:gd name="T61" fmla="*/ 2 h 3771"/>
                          <a:gd name="T62" fmla="*/ 0 w 373"/>
                          <a:gd name="T63" fmla="*/ 3 h 3771"/>
                          <a:gd name="T64" fmla="*/ 0 w 373"/>
                          <a:gd name="T65" fmla="*/ 3 h 37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73" h="3771">
                            <a:moveTo>
                              <a:pt x="0" y="182"/>
                            </a:moveTo>
                            <a:lnTo>
                              <a:pt x="0" y="3588"/>
                            </a:lnTo>
                            <a:lnTo>
                              <a:pt x="1" y="3607"/>
                            </a:lnTo>
                            <a:lnTo>
                              <a:pt x="3" y="3625"/>
                            </a:lnTo>
                            <a:lnTo>
                              <a:pt x="8" y="3643"/>
                            </a:lnTo>
                            <a:lnTo>
                              <a:pt x="15" y="3660"/>
                            </a:lnTo>
                            <a:lnTo>
                              <a:pt x="23" y="3676"/>
                            </a:lnTo>
                            <a:lnTo>
                              <a:pt x="32" y="3691"/>
                            </a:lnTo>
                            <a:lnTo>
                              <a:pt x="42" y="3705"/>
                            </a:lnTo>
                            <a:lnTo>
                              <a:pt x="55" y="3718"/>
                            </a:lnTo>
                            <a:lnTo>
                              <a:pt x="68" y="3730"/>
                            </a:lnTo>
                            <a:lnTo>
                              <a:pt x="82" y="3740"/>
                            </a:lnTo>
                            <a:lnTo>
                              <a:pt x="98" y="3749"/>
                            </a:lnTo>
                            <a:lnTo>
                              <a:pt x="114" y="3757"/>
                            </a:lnTo>
                            <a:lnTo>
                              <a:pt x="131" y="3763"/>
                            </a:lnTo>
                            <a:lnTo>
                              <a:pt x="149" y="3767"/>
                            </a:lnTo>
                            <a:lnTo>
                              <a:pt x="167" y="3770"/>
                            </a:lnTo>
                            <a:lnTo>
                              <a:pt x="186" y="3771"/>
                            </a:lnTo>
                            <a:lnTo>
                              <a:pt x="205" y="3770"/>
                            </a:lnTo>
                            <a:lnTo>
                              <a:pt x="224" y="3767"/>
                            </a:lnTo>
                            <a:lnTo>
                              <a:pt x="241" y="3763"/>
                            </a:lnTo>
                            <a:lnTo>
                              <a:pt x="259" y="3757"/>
                            </a:lnTo>
                            <a:lnTo>
                              <a:pt x="275" y="3749"/>
                            </a:lnTo>
                            <a:lnTo>
                              <a:pt x="291" y="3740"/>
                            </a:lnTo>
                            <a:lnTo>
                              <a:pt x="305" y="3730"/>
                            </a:lnTo>
                            <a:lnTo>
                              <a:pt x="318" y="3718"/>
                            </a:lnTo>
                            <a:lnTo>
                              <a:pt x="331" y="3705"/>
                            </a:lnTo>
                            <a:lnTo>
                              <a:pt x="341" y="3691"/>
                            </a:lnTo>
                            <a:lnTo>
                              <a:pt x="350" y="3676"/>
                            </a:lnTo>
                            <a:lnTo>
                              <a:pt x="358" y="3660"/>
                            </a:lnTo>
                            <a:lnTo>
                              <a:pt x="364" y="3643"/>
                            </a:lnTo>
                            <a:lnTo>
                              <a:pt x="369" y="3625"/>
                            </a:lnTo>
                            <a:lnTo>
                              <a:pt x="372" y="3607"/>
                            </a:lnTo>
                            <a:lnTo>
                              <a:pt x="373" y="3588"/>
                            </a:lnTo>
                            <a:lnTo>
                              <a:pt x="373" y="182"/>
                            </a:lnTo>
                            <a:lnTo>
                              <a:pt x="372" y="164"/>
                            </a:lnTo>
                            <a:lnTo>
                              <a:pt x="369" y="146"/>
                            </a:lnTo>
                            <a:lnTo>
                              <a:pt x="364" y="129"/>
                            </a:lnTo>
                            <a:lnTo>
                              <a:pt x="358" y="112"/>
                            </a:lnTo>
                            <a:lnTo>
                              <a:pt x="350" y="96"/>
                            </a:lnTo>
                            <a:lnTo>
                              <a:pt x="341" y="81"/>
                            </a:lnTo>
                            <a:lnTo>
                              <a:pt x="331" y="67"/>
                            </a:lnTo>
                            <a:lnTo>
                              <a:pt x="318" y="53"/>
                            </a:lnTo>
                            <a:lnTo>
                              <a:pt x="305" y="41"/>
                            </a:lnTo>
                            <a:lnTo>
                              <a:pt x="291" y="31"/>
                            </a:lnTo>
                            <a:lnTo>
                              <a:pt x="275" y="22"/>
                            </a:lnTo>
                            <a:lnTo>
                              <a:pt x="259" y="14"/>
                            </a:lnTo>
                            <a:lnTo>
                              <a:pt x="241" y="8"/>
                            </a:lnTo>
                            <a:lnTo>
                              <a:pt x="224" y="4"/>
                            </a:lnTo>
                            <a:lnTo>
                              <a:pt x="205" y="1"/>
                            </a:lnTo>
                            <a:lnTo>
                              <a:pt x="186" y="0"/>
                            </a:lnTo>
                            <a:lnTo>
                              <a:pt x="167" y="1"/>
                            </a:lnTo>
                            <a:lnTo>
                              <a:pt x="149" y="4"/>
                            </a:lnTo>
                            <a:lnTo>
                              <a:pt x="131" y="8"/>
                            </a:lnTo>
                            <a:lnTo>
                              <a:pt x="114" y="14"/>
                            </a:lnTo>
                            <a:lnTo>
                              <a:pt x="98" y="22"/>
                            </a:lnTo>
                            <a:lnTo>
                              <a:pt x="82" y="31"/>
                            </a:lnTo>
                            <a:lnTo>
                              <a:pt x="68" y="41"/>
                            </a:lnTo>
                            <a:lnTo>
                              <a:pt x="55" y="53"/>
                            </a:lnTo>
                            <a:lnTo>
                              <a:pt x="42" y="67"/>
                            </a:lnTo>
                            <a:lnTo>
                              <a:pt x="32" y="81"/>
                            </a:lnTo>
                            <a:lnTo>
                              <a:pt x="23" y="96"/>
                            </a:lnTo>
                            <a:lnTo>
                              <a:pt x="15" y="112"/>
                            </a:lnTo>
                            <a:lnTo>
                              <a:pt x="8" y="129"/>
                            </a:lnTo>
                            <a:lnTo>
                              <a:pt x="3" y="146"/>
                            </a:lnTo>
                            <a:lnTo>
                              <a:pt x="1" y="164"/>
                            </a:lnTo>
                            <a:lnTo>
                              <a:pt x="0" y="18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7189" name="Freeform 46"/>
                      <p:cNvSpPr>
                        <a:spLocks/>
                      </p:cNvSpPr>
                      <p:nvPr/>
                    </p:nvSpPr>
                    <p:spPr bwMode="auto">
                      <a:xfrm>
                        <a:off x="2820" y="2203"/>
                        <a:ext cx="270" cy="235"/>
                      </a:xfrm>
                      <a:custGeom>
                        <a:avLst/>
                        <a:gdLst>
                          <a:gd name="T0" fmla="*/ 260 w 10266"/>
                          <a:gd name="T1" fmla="*/ 222 h 11007"/>
                          <a:gd name="T2" fmla="*/ 258 w 10266"/>
                          <a:gd name="T3" fmla="*/ 216 h 11007"/>
                          <a:gd name="T4" fmla="*/ 253 w 10266"/>
                          <a:gd name="T5" fmla="*/ 210 h 11007"/>
                          <a:gd name="T6" fmla="*/ 245 w 10266"/>
                          <a:gd name="T7" fmla="*/ 207 h 11007"/>
                          <a:gd name="T8" fmla="*/ 239 w 10266"/>
                          <a:gd name="T9" fmla="*/ 201 h 11007"/>
                          <a:gd name="T10" fmla="*/ 238 w 10266"/>
                          <a:gd name="T11" fmla="*/ 195 h 11007"/>
                          <a:gd name="T12" fmla="*/ 233 w 10266"/>
                          <a:gd name="T13" fmla="*/ 190 h 11007"/>
                          <a:gd name="T14" fmla="*/ 225 w 10266"/>
                          <a:gd name="T15" fmla="*/ 187 h 11007"/>
                          <a:gd name="T16" fmla="*/ 218 w 10266"/>
                          <a:gd name="T17" fmla="*/ 187 h 11007"/>
                          <a:gd name="T18" fmla="*/ 213 w 10266"/>
                          <a:gd name="T19" fmla="*/ 188 h 11007"/>
                          <a:gd name="T20" fmla="*/ 203 w 10266"/>
                          <a:gd name="T21" fmla="*/ 183 h 11007"/>
                          <a:gd name="T22" fmla="*/ 199 w 10266"/>
                          <a:gd name="T23" fmla="*/ 179 h 11007"/>
                          <a:gd name="T24" fmla="*/ 192 w 10266"/>
                          <a:gd name="T25" fmla="*/ 178 h 11007"/>
                          <a:gd name="T26" fmla="*/ 189 w 10266"/>
                          <a:gd name="T27" fmla="*/ 178 h 11007"/>
                          <a:gd name="T28" fmla="*/ 183 w 10266"/>
                          <a:gd name="T29" fmla="*/ 179 h 11007"/>
                          <a:gd name="T30" fmla="*/ 177 w 10266"/>
                          <a:gd name="T31" fmla="*/ 182 h 11007"/>
                          <a:gd name="T32" fmla="*/ 173 w 10266"/>
                          <a:gd name="T33" fmla="*/ 188 h 11007"/>
                          <a:gd name="T34" fmla="*/ 172 w 10266"/>
                          <a:gd name="T35" fmla="*/ 194 h 11007"/>
                          <a:gd name="T36" fmla="*/ 174 w 10266"/>
                          <a:gd name="T37" fmla="*/ 198 h 11007"/>
                          <a:gd name="T38" fmla="*/ 165 w 10266"/>
                          <a:gd name="T39" fmla="*/ 206 h 11007"/>
                          <a:gd name="T40" fmla="*/ 157 w 10266"/>
                          <a:gd name="T41" fmla="*/ 210 h 11007"/>
                          <a:gd name="T42" fmla="*/ 153 w 10266"/>
                          <a:gd name="T43" fmla="*/ 216 h 11007"/>
                          <a:gd name="T44" fmla="*/ 153 w 10266"/>
                          <a:gd name="T45" fmla="*/ 224 h 11007"/>
                          <a:gd name="T46" fmla="*/ 146 w 10266"/>
                          <a:gd name="T47" fmla="*/ 232 h 11007"/>
                          <a:gd name="T48" fmla="*/ 143 w 10266"/>
                          <a:gd name="T49" fmla="*/ 225 h 11007"/>
                          <a:gd name="T50" fmla="*/ 143 w 10266"/>
                          <a:gd name="T51" fmla="*/ 216 h 11007"/>
                          <a:gd name="T52" fmla="*/ 147 w 10266"/>
                          <a:gd name="T53" fmla="*/ 208 h 11007"/>
                          <a:gd name="T54" fmla="*/ 156 w 10266"/>
                          <a:gd name="T55" fmla="*/ 201 h 11007"/>
                          <a:gd name="T56" fmla="*/ 162 w 10266"/>
                          <a:gd name="T57" fmla="*/ 196 h 11007"/>
                          <a:gd name="T58" fmla="*/ 163 w 10266"/>
                          <a:gd name="T59" fmla="*/ 188 h 11007"/>
                          <a:gd name="T60" fmla="*/ 167 w 10266"/>
                          <a:gd name="T61" fmla="*/ 180 h 11007"/>
                          <a:gd name="T62" fmla="*/ 173 w 10266"/>
                          <a:gd name="T63" fmla="*/ 174 h 11007"/>
                          <a:gd name="T64" fmla="*/ 13 w 10266"/>
                          <a:gd name="T65" fmla="*/ 101 h 11007"/>
                          <a:gd name="T66" fmla="*/ 12 w 10266"/>
                          <a:gd name="T67" fmla="*/ 104 h 11007"/>
                          <a:gd name="T68" fmla="*/ 8 w 10266"/>
                          <a:gd name="T69" fmla="*/ 106 h 11007"/>
                          <a:gd name="T70" fmla="*/ 5 w 10266"/>
                          <a:gd name="T71" fmla="*/ 106 h 11007"/>
                          <a:gd name="T72" fmla="*/ 2 w 10266"/>
                          <a:gd name="T73" fmla="*/ 105 h 11007"/>
                          <a:gd name="T74" fmla="*/ 0 w 10266"/>
                          <a:gd name="T75" fmla="*/ 103 h 11007"/>
                          <a:gd name="T76" fmla="*/ 0 w 10266"/>
                          <a:gd name="T77" fmla="*/ 5 h 11007"/>
                          <a:gd name="T78" fmla="*/ 1 w 10266"/>
                          <a:gd name="T79" fmla="*/ 3 h 11007"/>
                          <a:gd name="T80" fmla="*/ 5 w 10266"/>
                          <a:gd name="T81" fmla="*/ 0 h 11007"/>
                          <a:gd name="T82" fmla="*/ 186 w 10266"/>
                          <a:gd name="T83" fmla="*/ 0 h 11007"/>
                          <a:gd name="T84" fmla="*/ 190 w 10266"/>
                          <a:gd name="T85" fmla="*/ 2 h 11007"/>
                          <a:gd name="T86" fmla="*/ 191 w 10266"/>
                          <a:gd name="T87" fmla="*/ 5 h 11007"/>
                          <a:gd name="T88" fmla="*/ 198 w 10266"/>
                          <a:gd name="T89" fmla="*/ 171 h 11007"/>
                          <a:gd name="T90" fmla="*/ 205 w 10266"/>
                          <a:gd name="T91" fmla="*/ 174 h 11007"/>
                          <a:gd name="T92" fmla="*/ 211 w 10266"/>
                          <a:gd name="T93" fmla="*/ 178 h 11007"/>
                          <a:gd name="T94" fmla="*/ 220 w 10266"/>
                          <a:gd name="T95" fmla="*/ 179 h 11007"/>
                          <a:gd name="T96" fmla="*/ 228 w 10266"/>
                          <a:gd name="T97" fmla="*/ 179 h 11007"/>
                          <a:gd name="T98" fmla="*/ 234 w 10266"/>
                          <a:gd name="T99" fmla="*/ 181 h 11007"/>
                          <a:gd name="T100" fmla="*/ 240 w 10266"/>
                          <a:gd name="T101" fmla="*/ 184 h 11007"/>
                          <a:gd name="T102" fmla="*/ 246 w 10266"/>
                          <a:gd name="T103" fmla="*/ 191 h 11007"/>
                          <a:gd name="T104" fmla="*/ 250 w 10266"/>
                          <a:gd name="T105" fmla="*/ 200 h 11007"/>
                          <a:gd name="T106" fmla="*/ 260 w 10266"/>
                          <a:gd name="T107" fmla="*/ 205 h 11007"/>
                          <a:gd name="T108" fmla="*/ 267 w 10266"/>
                          <a:gd name="T109" fmla="*/ 212 h 11007"/>
                          <a:gd name="T110" fmla="*/ 270 w 10266"/>
                          <a:gd name="T111" fmla="*/ 221 h 11007"/>
                          <a:gd name="T112" fmla="*/ 269 w 10266"/>
                          <a:gd name="T113" fmla="*/ 228 h 11007"/>
                          <a:gd name="T114" fmla="*/ 196 w 10266"/>
                          <a:gd name="T115" fmla="*/ 235 h 1100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0266" h="11007">
                            <a:moveTo>
                              <a:pt x="7438" y="10642"/>
                            </a:moveTo>
                            <a:lnTo>
                              <a:pt x="9879" y="10642"/>
                            </a:lnTo>
                            <a:lnTo>
                              <a:pt x="9880" y="10615"/>
                            </a:lnTo>
                            <a:lnTo>
                              <a:pt x="9882" y="10588"/>
                            </a:lnTo>
                            <a:lnTo>
                              <a:pt x="9884" y="10559"/>
                            </a:lnTo>
                            <a:lnTo>
                              <a:pt x="9887" y="10531"/>
                            </a:lnTo>
                            <a:lnTo>
                              <a:pt x="9889" y="10503"/>
                            </a:lnTo>
                            <a:lnTo>
                              <a:pt x="9892" y="10475"/>
                            </a:lnTo>
                            <a:lnTo>
                              <a:pt x="9893" y="10448"/>
                            </a:lnTo>
                            <a:lnTo>
                              <a:pt x="9894" y="10419"/>
                            </a:lnTo>
                            <a:lnTo>
                              <a:pt x="9893" y="10385"/>
                            </a:lnTo>
                            <a:lnTo>
                              <a:pt x="9890" y="10351"/>
                            </a:lnTo>
                            <a:lnTo>
                              <a:pt x="9886" y="10317"/>
                            </a:lnTo>
                            <a:lnTo>
                              <a:pt x="9881" y="10284"/>
                            </a:lnTo>
                            <a:lnTo>
                              <a:pt x="9874" y="10251"/>
                            </a:lnTo>
                            <a:lnTo>
                              <a:pt x="9866" y="10219"/>
                            </a:lnTo>
                            <a:lnTo>
                              <a:pt x="9857" y="10187"/>
                            </a:lnTo>
                            <a:lnTo>
                              <a:pt x="9845" y="10157"/>
                            </a:lnTo>
                            <a:lnTo>
                              <a:pt x="9833" y="10125"/>
                            </a:lnTo>
                            <a:lnTo>
                              <a:pt x="9820" y="10096"/>
                            </a:lnTo>
                            <a:lnTo>
                              <a:pt x="9804" y="10067"/>
                            </a:lnTo>
                            <a:lnTo>
                              <a:pt x="9788" y="10038"/>
                            </a:lnTo>
                            <a:lnTo>
                              <a:pt x="9771" y="10011"/>
                            </a:lnTo>
                            <a:lnTo>
                              <a:pt x="9753" y="9984"/>
                            </a:lnTo>
                            <a:lnTo>
                              <a:pt x="9732" y="9957"/>
                            </a:lnTo>
                            <a:lnTo>
                              <a:pt x="9712" y="9932"/>
                            </a:lnTo>
                            <a:lnTo>
                              <a:pt x="9690" y="9908"/>
                            </a:lnTo>
                            <a:lnTo>
                              <a:pt x="9667" y="9885"/>
                            </a:lnTo>
                            <a:lnTo>
                              <a:pt x="9643" y="9863"/>
                            </a:lnTo>
                            <a:lnTo>
                              <a:pt x="9619" y="9842"/>
                            </a:lnTo>
                            <a:lnTo>
                              <a:pt x="9593" y="9820"/>
                            </a:lnTo>
                            <a:lnTo>
                              <a:pt x="9565" y="9801"/>
                            </a:lnTo>
                            <a:lnTo>
                              <a:pt x="9538" y="9783"/>
                            </a:lnTo>
                            <a:lnTo>
                              <a:pt x="9510" y="9766"/>
                            </a:lnTo>
                            <a:lnTo>
                              <a:pt x="9480" y="9751"/>
                            </a:lnTo>
                            <a:lnTo>
                              <a:pt x="9449" y="9736"/>
                            </a:lnTo>
                            <a:lnTo>
                              <a:pt x="9419" y="9723"/>
                            </a:lnTo>
                            <a:lnTo>
                              <a:pt x="9387" y="9711"/>
                            </a:lnTo>
                            <a:lnTo>
                              <a:pt x="9354" y="9700"/>
                            </a:lnTo>
                            <a:lnTo>
                              <a:pt x="9321" y="9691"/>
                            </a:lnTo>
                            <a:lnTo>
                              <a:pt x="9287" y="9683"/>
                            </a:lnTo>
                            <a:lnTo>
                              <a:pt x="9253" y="9676"/>
                            </a:lnTo>
                            <a:lnTo>
                              <a:pt x="9080" y="9647"/>
                            </a:lnTo>
                            <a:lnTo>
                              <a:pt x="9098" y="9476"/>
                            </a:lnTo>
                            <a:lnTo>
                              <a:pt x="9099" y="9466"/>
                            </a:lnTo>
                            <a:lnTo>
                              <a:pt x="9100" y="9457"/>
                            </a:lnTo>
                            <a:lnTo>
                              <a:pt x="9101" y="9447"/>
                            </a:lnTo>
                            <a:lnTo>
                              <a:pt x="9101" y="9438"/>
                            </a:lnTo>
                            <a:lnTo>
                              <a:pt x="9103" y="9429"/>
                            </a:lnTo>
                            <a:lnTo>
                              <a:pt x="9103" y="9420"/>
                            </a:lnTo>
                            <a:lnTo>
                              <a:pt x="9103" y="9412"/>
                            </a:lnTo>
                            <a:lnTo>
                              <a:pt x="9103" y="9403"/>
                            </a:lnTo>
                            <a:lnTo>
                              <a:pt x="9103" y="9369"/>
                            </a:lnTo>
                            <a:lnTo>
                              <a:pt x="9099" y="9336"/>
                            </a:lnTo>
                            <a:lnTo>
                              <a:pt x="9095" y="9303"/>
                            </a:lnTo>
                            <a:lnTo>
                              <a:pt x="9090" y="9271"/>
                            </a:lnTo>
                            <a:lnTo>
                              <a:pt x="9082" y="9239"/>
                            </a:lnTo>
                            <a:lnTo>
                              <a:pt x="9074" y="9207"/>
                            </a:lnTo>
                            <a:lnTo>
                              <a:pt x="9064" y="9176"/>
                            </a:lnTo>
                            <a:lnTo>
                              <a:pt x="9051" y="9146"/>
                            </a:lnTo>
                            <a:lnTo>
                              <a:pt x="9038" y="9117"/>
                            </a:lnTo>
                            <a:lnTo>
                              <a:pt x="9022" y="9088"/>
                            </a:lnTo>
                            <a:lnTo>
                              <a:pt x="9006" y="9059"/>
                            </a:lnTo>
                            <a:lnTo>
                              <a:pt x="8989" y="9031"/>
                            </a:lnTo>
                            <a:lnTo>
                              <a:pt x="8969" y="9005"/>
                            </a:lnTo>
                            <a:lnTo>
                              <a:pt x="8949" y="8979"/>
                            </a:lnTo>
                            <a:lnTo>
                              <a:pt x="8926" y="8954"/>
                            </a:lnTo>
                            <a:lnTo>
                              <a:pt x="8903" y="8929"/>
                            </a:lnTo>
                            <a:lnTo>
                              <a:pt x="8879" y="8906"/>
                            </a:lnTo>
                            <a:lnTo>
                              <a:pt x="8853" y="8884"/>
                            </a:lnTo>
                            <a:lnTo>
                              <a:pt x="8827" y="8864"/>
                            </a:lnTo>
                            <a:lnTo>
                              <a:pt x="8799" y="8845"/>
                            </a:lnTo>
                            <a:lnTo>
                              <a:pt x="8771" y="8828"/>
                            </a:lnTo>
                            <a:lnTo>
                              <a:pt x="8741" y="8812"/>
                            </a:lnTo>
                            <a:lnTo>
                              <a:pt x="8713" y="8797"/>
                            </a:lnTo>
                            <a:lnTo>
                              <a:pt x="8682" y="8784"/>
                            </a:lnTo>
                            <a:lnTo>
                              <a:pt x="8651" y="8772"/>
                            </a:lnTo>
                            <a:lnTo>
                              <a:pt x="8619" y="8761"/>
                            </a:lnTo>
                            <a:lnTo>
                              <a:pt x="8587" y="8753"/>
                            </a:lnTo>
                            <a:lnTo>
                              <a:pt x="8555" y="8746"/>
                            </a:lnTo>
                            <a:lnTo>
                              <a:pt x="8522" y="8740"/>
                            </a:lnTo>
                            <a:lnTo>
                              <a:pt x="8488" y="8736"/>
                            </a:lnTo>
                            <a:lnTo>
                              <a:pt x="8455" y="8734"/>
                            </a:lnTo>
                            <a:lnTo>
                              <a:pt x="8420" y="8733"/>
                            </a:lnTo>
                            <a:lnTo>
                              <a:pt x="8400" y="8733"/>
                            </a:lnTo>
                            <a:lnTo>
                              <a:pt x="8378" y="8734"/>
                            </a:lnTo>
                            <a:lnTo>
                              <a:pt x="8358" y="8736"/>
                            </a:lnTo>
                            <a:lnTo>
                              <a:pt x="8337" y="8738"/>
                            </a:lnTo>
                            <a:lnTo>
                              <a:pt x="8317" y="8741"/>
                            </a:lnTo>
                            <a:lnTo>
                              <a:pt x="8296" y="8744"/>
                            </a:lnTo>
                            <a:lnTo>
                              <a:pt x="8276" y="8748"/>
                            </a:lnTo>
                            <a:lnTo>
                              <a:pt x="8256" y="8752"/>
                            </a:lnTo>
                            <a:lnTo>
                              <a:pt x="8236" y="8758"/>
                            </a:lnTo>
                            <a:lnTo>
                              <a:pt x="8216" y="8763"/>
                            </a:lnTo>
                            <a:lnTo>
                              <a:pt x="8197" y="8770"/>
                            </a:lnTo>
                            <a:lnTo>
                              <a:pt x="8177" y="8777"/>
                            </a:lnTo>
                            <a:lnTo>
                              <a:pt x="8158" y="8785"/>
                            </a:lnTo>
                            <a:lnTo>
                              <a:pt x="8138" y="8794"/>
                            </a:lnTo>
                            <a:lnTo>
                              <a:pt x="8120" y="8802"/>
                            </a:lnTo>
                            <a:lnTo>
                              <a:pt x="8101" y="8812"/>
                            </a:lnTo>
                            <a:lnTo>
                              <a:pt x="7921" y="8905"/>
                            </a:lnTo>
                            <a:lnTo>
                              <a:pt x="7842" y="8721"/>
                            </a:lnTo>
                            <a:lnTo>
                              <a:pt x="7831" y="8698"/>
                            </a:lnTo>
                            <a:lnTo>
                              <a:pt x="7820" y="8676"/>
                            </a:lnTo>
                            <a:lnTo>
                              <a:pt x="7808" y="8654"/>
                            </a:lnTo>
                            <a:lnTo>
                              <a:pt x="7795" y="8633"/>
                            </a:lnTo>
                            <a:lnTo>
                              <a:pt x="7781" y="8611"/>
                            </a:lnTo>
                            <a:lnTo>
                              <a:pt x="7768" y="8591"/>
                            </a:lnTo>
                            <a:lnTo>
                              <a:pt x="7752" y="8571"/>
                            </a:lnTo>
                            <a:lnTo>
                              <a:pt x="7737" y="8552"/>
                            </a:lnTo>
                            <a:lnTo>
                              <a:pt x="7720" y="8534"/>
                            </a:lnTo>
                            <a:lnTo>
                              <a:pt x="7703" y="8516"/>
                            </a:lnTo>
                            <a:lnTo>
                              <a:pt x="7686" y="8499"/>
                            </a:lnTo>
                            <a:lnTo>
                              <a:pt x="7668" y="8483"/>
                            </a:lnTo>
                            <a:lnTo>
                              <a:pt x="7650" y="8466"/>
                            </a:lnTo>
                            <a:lnTo>
                              <a:pt x="7630" y="8451"/>
                            </a:lnTo>
                            <a:lnTo>
                              <a:pt x="7611" y="8437"/>
                            </a:lnTo>
                            <a:lnTo>
                              <a:pt x="7590" y="8423"/>
                            </a:lnTo>
                            <a:lnTo>
                              <a:pt x="7570" y="8410"/>
                            </a:lnTo>
                            <a:lnTo>
                              <a:pt x="7548" y="8398"/>
                            </a:lnTo>
                            <a:lnTo>
                              <a:pt x="7527" y="8387"/>
                            </a:lnTo>
                            <a:lnTo>
                              <a:pt x="7504" y="8376"/>
                            </a:lnTo>
                            <a:lnTo>
                              <a:pt x="7481" y="8366"/>
                            </a:lnTo>
                            <a:lnTo>
                              <a:pt x="7459" y="8357"/>
                            </a:lnTo>
                            <a:lnTo>
                              <a:pt x="7435" y="8349"/>
                            </a:lnTo>
                            <a:lnTo>
                              <a:pt x="7412" y="8341"/>
                            </a:lnTo>
                            <a:lnTo>
                              <a:pt x="7388" y="8334"/>
                            </a:lnTo>
                            <a:lnTo>
                              <a:pt x="7363" y="8328"/>
                            </a:lnTo>
                            <a:lnTo>
                              <a:pt x="7339" y="8323"/>
                            </a:lnTo>
                            <a:lnTo>
                              <a:pt x="7314" y="8319"/>
                            </a:lnTo>
                            <a:lnTo>
                              <a:pt x="7289" y="8315"/>
                            </a:lnTo>
                            <a:lnTo>
                              <a:pt x="7264" y="8313"/>
                            </a:lnTo>
                            <a:lnTo>
                              <a:pt x="7238" y="8312"/>
                            </a:lnTo>
                            <a:lnTo>
                              <a:pt x="7213" y="8311"/>
                            </a:lnTo>
                            <a:lnTo>
                              <a:pt x="7209" y="8311"/>
                            </a:lnTo>
                            <a:lnTo>
                              <a:pt x="7203" y="8312"/>
                            </a:lnTo>
                            <a:lnTo>
                              <a:pt x="7199" y="8312"/>
                            </a:lnTo>
                            <a:lnTo>
                              <a:pt x="7195" y="8313"/>
                            </a:lnTo>
                            <a:lnTo>
                              <a:pt x="7191" y="8313"/>
                            </a:lnTo>
                            <a:lnTo>
                              <a:pt x="7187" y="8314"/>
                            </a:lnTo>
                            <a:lnTo>
                              <a:pt x="7183" y="8314"/>
                            </a:lnTo>
                            <a:lnTo>
                              <a:pt x="7178" y="8314"/>
                            </a:lnTo>
                            <a:lnTo>
                              <a:pt x="7158" y="8316"/>
                            </a:lnTo>
                            <a:lnTo>
                              <a:pt x="7138" y="8318"/>
                            </a:lnTo>
                            <a:lnTo>
                              <a:pt x="7118" y="8320"/>
                            </a:lnTo>
                            <a:lnTo>
                              <a:pt x="7100" y="8323"/>
                            </a:lnTo>
                            <a:lnTo>
                              <a:pt x="7062" y="8331"/>
                            </a:lnTo>
                            <a:lnTo>
                              <a:pt x="7026" y="8341"/>
                            </a:lnTo>
                            <a:lnTo>
                              <a:pt x="6991" y="8352"/>
                            </a:lnTo>
                            <a:lnTo>
                              <a:pt x="6958" y="8364"/>
                            </a:lnTo>
                            <a:lnTo>
                              <a:pt x="6926" y="8378"/>
                            </a:lnTo>
                            <a:lnTo>
                              <a:pt x="6897" y="8392"/>
                            </a:lnTo>
                            <a:lnTo>
                              <a:pt x="6869" y="8407"/>
                            </a:lnTo>
                            <a:lnTo>
                              <a:pt x="6842" y="8422"/>
                            </a:lnTo>
                            <a:lnTo>
                              <a:pt x="6819" y="8437"/>
                            </a:lnTo>
                            <a:lnTo>
                              <a:pt x="6796" y="8452"/>
                            </a:lnTo>
                            <a:lnTo>
                              <a:pt x="6777" y="8467"/>
                            </a:lnTo>
                            <a:lnTo>
                              <a:pt x="6759" y="8482"/>
                            </a:lnTo>
                            <a:lnTo>
                              <a:pt x="6743" y="8496"/>
                            </a:lnTo>
                            <a:lnTo>
                              <a:pt x="6730" y="8508"/>
                            </a:lnTo>
                            <a:lnTo>
                              <a:pt x="6707" y="8532"/>
                            </a:lnTo>
                            <a:lnTo>
                              <a:pt x="6684" y="8557"/>
                            </a:lnTo>
                            <a:lnTo>
                              <a:pt x="6664" y="8583"/>
                            </a:lnTo>
                            <a:lnTo>
                              <a:pt x="6644" y="8610"/>
                            </a:lnTo>
                            <a:lnTo>
                              <a:pt x="6627" y="8638"/>
                            </a:lnTo>
                            <a:lnTo>
                              <a:pt x="6610" y="8666"/>
                            </a:lnTo>
                            <a:lnTo>
                              <a:pt x="6595" y="8695"/>
                            </a:lnTo>
                            <a:lnTo>
                              <a:pt x="6582" y="8725"/>
                            </a:lnTo>
                            <a:lnTo>
                              <a:pt x="6570" y="8755"/>
                            </a:lnTo>
                            <a:lnTo>
                              <a:pt x="6559" y="8787"/>
                            </a:lnTo>
                            <a:lnTo>
                              <a:pt x="6551" y="8818"/>
                            </a:lnTo>
                            <a:lnTo>
                              <a:pt x="6544" y="8849"/>
                            </a:lnTo>
                            <a:lnTo>
                              <a:pt x="6538" y="8882"/>
                            </a:lnTo>
                            <a:lnTo>
                              <a:pt x="6533" y="8914"/>
                            </a:lnTo>
                            <a:lnTo>
                              <a:pt x="6531" y="8948"/>
                            </a:lnTo>
                            <a:lnTo>
                              <a:pt x="6530" y="8981"/>
                            </a:lnTo>
                            <a:lnTo>
                              <a:pt x="6530" y="9004"/>
                            </a:lnTo>
                            <a:lnTo>
                              <a:pt x="6531" y="9026"/>
                            </a:lnTo>
                            <a:lnTo>
                              <a:pt x="6533" y="9048"/>
                            </a:lnTo>
                            <a:lnTo>
                              <a:pt x="6536" y="9070"/>
                            </a:lnTo>
                            <a:lnTo>
                              <a:pt x="6540" y="9093"/>
                            </a:lnTo>
                            <a:lnTo>
                              <a:pt x="6545" y="9115"/>
                            </a:lnTo>
                            <a:lnTo>
                              <a:pt x="6549" y="9137"/>
                            </a:lnTo>
                            <a:lnTo>
                              <a:pt x="6555" y="9158"/>
                            </a:lnTo>
                            <a:lnTo>
                              <a:pt x="6561" y="9180"/>
                            </a:lnTo>
                            <a:lnTo>
                              <a:pt x="6568" y="9201"/>
                            </a:lnTo>
                            <a:lnTo>
                              <a:pt x="6577" y="9222"/>
                            </a:lnTo>
                            <a:lnTo>
                              <a:pt x="6586" y="9243"/>
                            </a:lnTo>
                            <a:lnTo>
                              <a:pt x="6595" y="9264"/>
                            </a:lnTo>
                            <a:lnTo>
                              <a:pt x="6605" y="9284"/>
                            </a:lnTo>
                            <a:lnTo>
                              <a:pt x="6615" y="9304"/>
                            </a:lnTo>
                            <a:lnTo>
                              <a:pt x="6628" y="9323"/>
                            </a:lnTo>
                            <a:lnTo>
                              <a:pt x="6780" y="9574"/>
                            </a:lnTo>
                            <a:lnTo>
                              <a:pt x="6484" y="9600"/>
                            </a:lnTo>
                            <a:lnTo>
                              <a:pt x="6446" y="9604"/>
                            </a:lnTo>
                            <a:lnTo>
                              <a:pt x="6410" y="9609"/>
                            </a:lnTo>
                            <a:lnTo>
                              <a:pt x="6374" y="9617"/>
                            </a:lnTo>
                            <a:lnTo>
                              <a:pt x="6338" y="9626"/>
                            </a:lnTo>
                            <a:lnTo>
                              <a:pt x="6305" y="9636"/>
                            </a:lnTo>
                            <a:lnTo>
                              <a:pt x="6271" y="9648"/>
                            </a:lnTo>
                            <a:lnTo>
                              <a:pt x="6238" y="9661"/>
                            </a:lnTo>
                            <a:lnTo>
                              <a:pt x="6206" y="9676"/>
                            </a:lnTo>
                            <a:lnTo>
                              <a:pt x="6174" y="9693"/>
                            </a:lnTo>
                            <a:lnTo>
                              <a:pt x="6145" y="9710"/>
                            </a:lnTo>
                            <a:lnTo>
                              <a:pt x="6115" y="9729"/>
                            </a:lnTo>
                            <a:lnTo>
                              <a:pt x="6086" y="9749"/>
                            </a:lnTo>
                            <a:lnTo>
                              <a:pt x="6059" y="9770"/>
                            </a:lnTo>
                            <a:lnTo>
                              <a:pt x="6033" y="9792"/>
                            </a:lnTo>
                            <a:lnTo>
                              <a:pt x="6008" y="9816"/>
                            </a:lnTo>
                            <a:lnTo>
                              <a:pt x="5983" y="9841"/>
                            </a:lnTo>
                            <a:lnTo>
                              <a:pt x="5961" y="9867"/>
                            </a:lnTo>
                            <a:lnTo>
                              <a:pt x="5939" y="9893"/>
                            </a:lnTo>
                            <a:lnTo>
                              <a:pt x="5919" y="9921"/>
                            </a:lnTo>
                            <a:lnTo>
                              <a:pt x="5899" y="9949"/>
                            </a:lnTo>
                            <a:lnTo>
                              <a:pt x="5882" y="9978"/>
                            </a:lnTo>
                            <a:lnTo>
                              <a:pt x="5865" y="10009"/>
                            </a:lnTo>
                            <a:lnTo>
                              <a:pt x="5850" y="10040"/>
                            </a:lnTo>
                            <a:lnTo>
                              <a:pt x="5837" y="10072"/>
                            </a:lnTo>
                            <a:lnTo>
                              <a:pt x="5824" y="10105"/>
                            </a:lnTo>
                            <a:lnTo>
                              <a:pt x="5813" y="10139"/>
                            </a:lnTo>
                            <a:lnTo>
                              <a:pt x="5804" y="10173"/>
                            </a:lnTo>
                            <a:lnTo>
                              <a:pt x="5797" y="10207"/>
                            </a:lnTo>
                            <a:lnTo>
                              <a:pt x="5791" y="10242"/>
                            </a:lnTo>
                            <a:lnTo>
                              <a:pt x="5786" y="10277"/>
                            </a:lnTo>
                            <a:lnTo>
                              <a:pt x="5783" y="10314"/>
                            </a:lnTo>
                            <a:lnTo>
                              <a:pt x="5783" y="10351"/>
                            </a:lnTo>
                            <a:lnTo>
                              <a:pt x="5784" y="10389"/>
                            </a:lnTo>
                            <a:lnTo>
                              <a:pt x="5788" y="10426"/>
                            </a:lnTo>
                            <a:lnTo>
                              <a:pt x="5792" y="10463"/>
                            </a:lnTo>
                            <a:lnTo>
                              <a:pt x="5799" y="10499"/>
                            </a:lnTo>
                            <a:lnTo>
                              <a:pt x="5808" y="10535"/>
                            </a:lnTo>
                            <a:lnTo>
                              <a:pt x="5820" y="10571"/>
                            </a:lnTo>
                            <a:lnTo>
                              <a:pt x="5834" y="10607"/>
                            </a:lnTo>
                            <a:lnTo>
                              <a:pt x="5849" y="10642"/>
                            </a:lnTo>
                            <a:lnTo>
                              <a:pt x="7435" y="10642"/>
                            </a:lnTo>
                            <a:lnTo>
                              <a:pt x="7435" y="11007"/>
                            </a:lnTo>
                            <a:lnTo>
                              <a:pt x="5737" y="11007"/>
                            </a:lnTo>
                            <a:lnTo>
                              <a:pt x="5634" y="11007"/>
                            </a:lnTo>
                            <a:lnTo>
                              <a:pt x="5579" y="10921"/>
                            </a:lnTo>
                            <a:lnTo>
                              <a:pt x="5559" y="10887"/>
                            </a:lnTo>
                            <a:lnTo>
                              <a:pt x="5539" y="10852"/>
                            </a:lnTo>
                            <a:lnTo>
                              <a:pt x="5521" y="10818"/>
                            </a:lnTo>
                            <a:lnTo>
                              <a:pt x="5504" y="10783"/>
                            </a:lnTo>
                            <a:lnTo>
                              <a:pt x="5489" y="10749"/>
                            </a:lnTo>
                            <a:lnTo>
                              <a:pt x="5476" y="10713"/>
                            </a:lnTo>
                            <a:lnTo>
                              <a:pt x="5463" y="10679"/>
                            </a:lnTo>
                            <a:lnTo>
                              <a:pt x="5452" y="10644"/>
                            </a:lnTo>
                            <a:lnTo>
                              <a:pt x="5442" y="10608"/>
                            </a:lnTo>
                            <a:lnTo>
                              <a:pt x="5434" y="10572"/>
                            </a:lnTo>
                            <a:lnTo>
                              <a:pt x="5426" y="10536"/>
                            </a:lnTo>
                            <a:lnTo>
                              <a:pt x="5420" y="10500"/>
                            </a:lnTo>
                            <a:lnTo>
                              <a:pt x="5416" y="10463"/>
                            </a:lnTo>
                            <a:lnTo>
                              <a:pt x="5413" y="10425"/>
                            </a:lnTo>
                            <a:lnTo>
                              <a:pt x="5411" y="10388"/>
                            </a:lnTo>
                            <a:lnTo>
                              <a:pt x="5410" y="10351"/>
                            </a:lnTo>
                            <a:lnTo>
                              <a:pt x="5411" y="10304"/>
                            </a:lnTo>
                            <a:lnTo>
                              <a:pt x="5414" y="10258"/>
                            </a:lnTo>
                            <a:lnTo>
                              <a:pt x="5418" y="10212"/>
                            </a:lnTo>
                            <a:lnTo>
                              <a:pt x="5425" y="10167"/>
                            </a:lnTo>
                            <a:lnTo>
                              <a:pt x="5434" y="10122"/>
                            </a:lnTo>
                            <a:lnTo>
                              <a:pt x="5444" y="10079"/>
                            </a:lnTo>
                            <a:lnTo>
                              <a:pt x="5455" y="10036"/>
                            </a:lnTo>
                            <a:lnTo>
                              <a:pt x="5468" y="9993"/>
                            </a:lnTo>
                            <a:lnTo>
                              <a:pt x="5484" y="9951"/>
                            </a:lnTo>
                            <a:lnTo>
                              <a:pt x="5500" y="9910"/>
                            </a:lnTo>
                            <a:lnTo>
                              <a:pt x="5519" y="9871"/>
                            </a:lnTo>
                            <a:lnTo>
                              <a:pt x="5539" y="9832"/>
                            </a:lnTo>
                            <a:lnTo>
                              <a:pt x="5560" y="9793"/>
                            </a:lnTo>
                            <a:lnTo>
                              <a:pt x="5583" y="9755"/>
                            </a:lnTo>
                            <a:lnTo>
                              <a:pt x="5607" y="9719"/>
                            </a:lnTo>
                            <a:lnTo>
                              <a:pt x="5633" y="9684"/>
                            </a:lnTo>
                            <a:lnTo>
                              <a:pt x="5660" y="9649"/>
                            </a:lnTo>
                            <a:lnTo>
                              <a:pt x="5688" y="9616"/>
                            </a:lnTo>
                            <a:lnTo>
                              <a:pt x="5718" y="9584"/>
                            </a:lnTo>
                            <a:lnTo>
                              <a:pt x="5749" y="9553"/>
                            </a:lnTo>
                            <a:lnTo>
                              <a:pt x="5781" y="9522"/>
                            </a:lnTo>
                            <a:lnTo>
                              <a:pt x="5814" y="9494"/>
                            </a:lnTo>
                            <a:lnTo>
                              <a:pt x="5849" y="9467"/>
                            </a:lnTo>
                            <a:lnTo>
                              <a:pt x="5884" y="9441"/>
                            </a:lnTo>
                            <a:lnTo>
                              <a:pt x="5921" y="9416"/>
                            </a:lnTo>
                            <a:lnTo>
                              <a:pt x="5959" y="9393"/>
                            </a:lnTo>
                            <a:lnTo>
                              <a:pt x="5998" y="9370"/>
                            </a:lnTo>
                            <a:lnTo>
                              <a:pt x="6038" y="9350"/>
                            </a:lnTo>
                            <a:lnTo>
                              <a:pt x="6078" y="9331"/>
                            </a:lnTo>
                            <a:lnTo>
                              <a:pt x="6120" y="9314"/>
                            </a:lnTo>
                            <a:lnTo>
                              <a:pt x="6162" y="9298"/>
                            </a:lnTo>
                            <a:lnTo>
                              <a:pt x="6206" y="9284"/>
                            </a:lnTo>
                            <a:lnTo>
                              <a:pt x="6195" y="9247"/>
                            </a:lnTo>
                            <a:lnTo>
                              <a:pt x="6186" y="9209"/>
                            </a:lnTo>
                            <a:lnTo>
                              <a:pt x="6176" y="9172"/>
                            </a:lnTo>
                            <a:lnTo>
                              <a:pt x="6170" y="9134"/>
                            </a:lnTo>
                            <a:lnTo>
                              <a:pt x="6165" y="9097"/>
                            </a:lnTo>
                            <a:lnTo>
                              <a:pt x="6161" y="9058"/>
                            </a:lnTo>
                            <a:lnTo>
                              <a:pt x="6158" y="9020"/>
                            </a:lnTo>
                            <a:lnTo>
                              <a:pt x="6158" y="8981"/>
                            </a:lnTo>
                            <a:lnTo>
                              <a:pt x="6158" y="8943"/>
                            </a:lnTo>
                            <a:lnTo>
                              <a:pt x="6161" y="8903"/>
                            </a:lnTo>
                            <a:lnTo>
                              <a:pt x="6165" y="8865"/>
                            </a:lnTo>
                            <a:lnTo>
                              <a:pt x="6171" y="8827"/>
                            </a:lnTo>
                            <a:lnTo>
                              <a:pt x="6179" y="8789"/>
                            </a:lnTo>
                            <a:lnTo>
                              <a:pt x="6189" y="8751"/>
                            </a:lnTo>
                            <a:lnTo>
                              <a:pt x="6199" y="8714"/>
                            </a:lnTo>
                            <a:lnTo>
                              <a:pt x="6211" y="8677"/>
                            </a:lnTo>
                            <a:lnTo>
                              <a:pt x="6225" y="8641"/>
                            </a:lnTo>
                            <a:lnTo>
                              <a:pt x="6240" y="8604"/>
                            </a:lnTo>
                            <a:lnTo>
                              <a:pt x="6255" y="8569"/>
                            </a:lnTo>
                            <a:lnTo>
                              <a:pt x="6273" y="8535"/>
                            </a:lnTo>
                            <a:lnTo>
                              <a:pt x="6291" y="8501"/>
                            </a:lnTo>
                            <a:lnTo>
                              <a:pt x="6311" y="8467"/>
                            </a:lnTo>
                            <a:lnTo>
                              <a:pt x="6331" y="8434"/>
                            </a:lnTo>
                            <a:lnTo>
                              <a:pt x="6352" y="8403"/>
                            </a:lnTo>
                            <a:lnTo>
                              <a:pt x="6374" y="8372"/>
                            </a:lnTo>
                            <a:lnTo>
                              <a:pt x="6397" y="8342"/>
                            </a:lnTo>
                            <a:lnTo>
                              <a:pt x="6421" y="8313"/>
                            </a:lnTo>
                            <a:lnTo>
                              <a:pt x="6445" y="8285"/>
                            </a:lnTo>
                            <a:lnTo>
                              <a:pt x="6470" y="8258"/>
                            </a:lnTo>
                            <a:lnTo>
                              <a:pt x="6495" y="8232"/>
                            </a:lnTo>
                            <a:lnTo>
                              <a:pt x="6521" y="8208"/>
                            </a:lnTo>
                            <a:lnTo>
                              <a:pt x="6548" y="8184"/>
                            </a:lnTo>
                            <a:lnTo>
                              <a:pt x="6574" y="8161"/>
                            </a:lnTo>
                            <a:lnTo>
                              <a:pt x="6602" y="8140"/>
                            </a:lnTo>
                            <a:lnTo>
                              <a:pt x="6629" y="8120"/>
                            </a:lnTo>
                            <a:lnTo>
                              <a:pt x="6657" y="8102"/>
                            </a:lnTo>
                            <a:lnTo>
                              <a:pt x="6684" y="8085"/>
                            </a:lnTo>
                            <a:lnTo>
                              <a:pt x="6712" y="8070"/>
                            </a:lnTo>
                            <a:lnTo>
                              <a:pt x="6740" y="8056"/>
                            </a:lnTo>
                            <a:lnTo>
                              <a:pt x="6767" y="8044"/>
                            </a:lnTo>
                            <a:lnTo>
                              <a:pt x="6767" y="488"/>
                            </a:lnTo>
                            <a:lnTo>
                              <a:pt x="497" y="488"/>
                            </a:lnTo>
                            <a:lnTo>
                              <a:pt x="497" y="4748"/>
                            </a:lnTo>
                            <a:lnTo>
                              <a:pt x="497" y="4760"/>
                            </a:lnTo>
                            <a:lnTo>
                              <a:pt x="496" y="4772"/>
                            </a:lnTo>
                            <a:lnTo>
                              <a:pt x="494" y="4785"/>
                            </a:lnTo>
                            <a:lnTo>
                              <a:pt x="492" y="4796"/>
                            </a:lnTo>
                            <a:lnTo>
                              <a:pt x="489" y="4808"/>
                            </a:lnTo>
                            <a:lnTo>
                              <a:pt x="486" y="4820"/>
                            </a:lnTo>
                            <a:lnTo>
                              <a:pt x="482" y="4831"/>
                            </a:lnTo>
                            <a:lnTo>
                              <a:pt x="478" y="4842"/>
                            </a:lnTo>
                            <a:lnTo>
                              <a:pt x="468" y="4863"/>
                            </a:lnTo>
                            <a:lnTo>
                              <a:pt x="454" y="4884"/>
                            </a:lnTo>
                            <a:lnTo>
                              <a:pt x="441" y="4903"/>
                            </a:lnTo>
                            <a:lnTo>
                              <a:pt x="425" y="4920"/>
                            </a:lnTo>
                            <a:lnTo>
                              <a:pt x="407" y="4936"/>
                            </a:lnTo>
                            <a:lnTo>
                              <a:pt x="388" y="4950"/>
                            </a:lnTo>
                            <a:lnTo>
                              <a:pt x="377" y="4956"/>
                            </a:lnTo>
                            <a:lnTo>
                              <a:pt x="367" y="4962"/>
                            </a:lnTo>
                            <a:lnTo>
                              <a:pt x="357" y="4967"/>
                            </a:lnTo>
                            <a:lnTo>
                              <a:pt x="346" y="4972"/>
                            </a:lnTo>
                            <a:lnTo>
                              <a:pt x="334" y="4976"/>
                            </a:lnTo>
                            <a:lnTo>
                              <a:pt x="323" y="4980"/>
                            </a:lnTo>
                            <a:lnTo>
                              <a:pt x="311" y="4983"/>
                            </a:lnTo>
                            <a:lnTo>
                              <a:pt x="298" y="4986"/>
                            </a:lnTo>
                            <a:lnTo>
                              <a:pt x="286" y="4988"/>
                            </a:lnTo>
                            <a:lnTo>
                              <a:pt x="274" y="4990"/>
                            </a:lnTo>
                            <a:lnTo>
                              <a:pt x="261" y="4991"/>
                            </a:lnTo>
                            <a:lnTo>
                              <a:pt x="249" y="4991"/>
                            </a:lnTo>
                            <a:lnTo>
                              <a:pt x="236" y="4991"/>
                            </a:lnTo>
                            <a:lnTo>
                              <a:pt x="224" y="4990"/>
                            </a:lnTo>
                            <a:lnTo>
                              <a:pt x="211" y="4988"/>
                            </a:lnTo>
                            <a:lnTo>
                              <a:pt x="199" y="4986"/>
                            </a:lnTo>
                            <a:lnTo>
                              <a:pt x="187" y="4983"/>
                            </a:lnTo>
                            <a:lnTo>
                              <a:pt x="174" y="4980"/>
                            </a:lnTo>
                            <a:lnTo>
                              <a:pt x="163" y="4976"/>
                            </a:lnTo>
                            <a:lnTo>
                              <a:pt x="152" y="4972"/>
                            </a:lnTo>
                            <a:lnTo>
                              <a:pt x="141" y="4967"/>
                            </a:lnTo>
                            <a:lnTo>
                              <a:pt x="130" y="4962"/>
                            </a:lnTo>
                            <a:lnTo>
                              <a:pt x="120" y="4956"/>
                            </a:lnTo>
                            <a:lnTo>
                              <a:pt x="110" y="4950"/>
                            </a:lnTo>
                            <a:lnTo>
                              <a:pt x="100" y="4943"/>
                            </a:lnTo>
                            <a:lnTo>
                              <a:pt x="90" y="4936"/>
                            </a:lnTo>
                            <a:lnTo>
                              <a:pt x="82" y="4928"/>
                            </a:lnTo>
                            <a:lnTo>
                              <a:pt x="73" y="4920"/>
                            </a:lnTo>
                            <a:lnTo>
                              <a:pt x="64" y="4912"/>
                            </a:lnTo>
                            <a:lnTo>
                              <a:pt x="57" y="4903"/>
                            </a:lnTo>
                            <a:lnTo>
                              <a:pt x="49" y="4894"/>
                            </a:lnTo>
                            <a:lnTo>
                              <a:pt x="43" y="4884"/>
                            </a:lnTo>
                            <a:lnTo>
                              <a:pt x="36" y="4873"/>
                            </a:lnTo>
                            <a:lnTo>
                              <a:pt x="31" y="4863"/>
                            </a:lnTo>
                            <a:lnTo>
                              <a:pt x="24" y="4853"/>
                            </a:lnTo>
                            <a:lnTo>
                              <a:pt x="19" y="4842"/>
                            </a:lnTo>
                            <a:lnTo>
                              <a:pt x="15" y="4831"/>
                            </a:lnTo>
                            <a:lnTo>
                              <a:pt x="11" y="4820"/>
                            </a:lnTo>
                            <a:lnTo>
                              <a:pt x="8" y="4808"/>
                            </a:lnTo>
                            <a:lnTo>
                              <a:pt x="5" y="4796"/>
                            </a:lnTo>
                            <a:lnTo>
                              <a:pt x="3" y="4785"/>
                            </a:lnTo>
                            <a:lnTo>
                              <a:pt x="2" y="4772"/>
                            </a:lnTo>
                            <a:lnTo>
                              <a:pt x="1" y="4760"/>
                            </a:lnTo>
                            <a:lnTo>
                              <a:pt x="0" y="4748"/>
                            </a:lnTo>
                            <a:lnTo>
                              <a:pt x="0" y="244"/>
                            </a:lnTo>
                            <a:lnTo>
                              <a:pt x="1" y="232"/>
                            </a:lnTo>
                            <a:lnTo>
                              <a:pt x="2" y="219"/>
                            </a:lnTo>
                            <a:lnTo>
                              <a:pt x="3" y="207"/>
                            </a:lnTo>
                            <a:lnTo>
                              <a:pt x="5" y="195"/>
                            </a:lnTo>
                            <a:lnTo>
                              <a:pt x="8" y="183"/>
                            </a:lnTo>
                            <a:lnTo>
                              <a:pt x="11" y="171"/>
                            </a:lnTo>
                            <a:lnTo>
                              <a:pt x="15" y="160"/>
                            </a:lnTo>
                            <a:lnTo>
                              <a:pt x="19" y="149"/>
                            </a:lnTo>
                            <a:lnTo>
                              <a:pt x="24" y="138"/>
                            </a:lnTo>
                            <a:lnTo>
                              <a:pt x="31" y="128"/>
                            </a:lnTo>
                            <a:lnTo>
                              <a:pt x="36" y="118"/>
                            </a:lnTo>
                            <a:lnTo>
                              <a:pt x="43" y="108"/>
                            </a:lnTo>
                            <a:lnTo>
                              <a:pt x="57" y="89"/>
                            </a:lnTo>
                            <a:lnTo>
                              <a:pt x="73" y="71"/>
                            </a:lnTo>
                            <a:lnTo>
                              <a:pt x="90" y="55"/>
                            </a:lnTo>
                            <a:lnTo>
                              <a:pt x="110" y="42"/>
                            </a:lnTo>
                            <a:lnTo>
                              <a:pt x="130" y="29"/>
                            </a:lnTo>
                            <a:lnTo>
                              <a:pt x="152" y="19"/>
                            </a:lnTo>
                            <a:lnTo>
                              <a:pt x="163" y="15"/>
                            </a:lnTo>
                            <a:lnTo>
                              <a:pt x="174" y="11"/>
                            </a:lnTo>
                            <a:lnTo>
                              <a:pt x="187" y="8"/>
                            </a:lnTo>
                            <a:lnTo>
                              <a:pt x="199" y="5"/>
                            </a:lnTo>
                            <a:lnTo>
                              <a:pt x="211" y="3"/>
                            </a:lnTo>
                            <a:lnTo>
                              <a:pt x="224" y="1"/>
                            </a:lnTo>
                            <a:lnTo>
                              <a:pt x="236" y="0"/>
                            </a:lnTo>
                            <a:lnTo>
                              <a:pt x="249" y="0"/>
                            </a:lnTo>
                            <a:lnTo>
                              <a:pt x="7016" y="0"/>
                            </a:lnTo>
                            <a:lnTo>
                              <a:pt x="7029" y="0"/>
                            </a:lnTo>
                            <a:lnTo>
                              <a:pt x="7041" y="1"/>
                            </a:lnTo>
                            <a:lnTo>
                              <a:pt x="7054" y="3"/>
                            </a:lnTo>
                            <a:lnTo>
                              <a:pt x="7066" y="5"/>
                            </a:lnTo>
                            <a:lnTo>
                              <a:pt x="7078" y="8"/>
                            </a:lnTo>
                            <a:lnTo>
                              <a:pt x="7090" y="11"/>
                            </a:lnTo>
                            <a:lnTo>
                              <a:pt x="7102" y="15"/>
                            </a:lnTo>
                            <a:lnTo>
                              <a:pt x="7113" y="19"/>
                            </a:lnTo>
                            <a:lnTo>
                              <a:pt x="7135" y="29"/>
                            </a:lnTo>
                            <a:lnTo>
                              <a:pt x="7155" y="42"/>
                            </a:lnTo>
                            <a:lnTo>
                              <a:pt x="7174" y="55"/>
                            </a:lnTo>
                            <a:lnTo>
                              <a:pt x="7192" y="71"/>
                            </a:lnTo>
                            <a:lnTo>
                              <a:pt x="7207" y="89"/>
                            </a:lnTo>
                            <a:lnTo>
                              <a:pt x="7222" y="108"/>
                            </a:lnTo>
                            <a:lnTo>
                              <a:pt x="7234" y="128"/>
                            </a:lnTo>
                            <a:lnTo>
                              <a:pt x="7245" y="149"/>
                            </a:lnTo>
                            <a:lnTo>
                              <a:pt x="7250" y="160"/>
                            </a:lnTo>
                            <a:lnTo>
                              <a:pt x="7254" y="171"/>
                            </a:lnTo>
                            <a:lnTo>
                              <a:pt x="7257" y="183"/>
                            </a:lnTo>
                            <a:lnTo>
                              <a:pt x="7260" y="195"/>
                            </a:lnTo>
                            <a:lnTo>
                              <a:pt x="7262" y="207"/>
                            </a:lnTo>
                            <a:lnTo>
                              <a:pt x="7263" y="219"/>
                            </a:lnTo>
                            <a:lnTo>
                              <a:pt x="7264" y="232"/>
                            </a:lnTo>
                            <a:lnTo>
                              <a:pt x="7265" y="244"/>
                            </a:lnTo>
                            <a:lnTo>
                              <a:pt x="7265" y="7950"/>
                            </a:lnTo>
                            <a:lnTo>
                              <a:pt x="7291" y="7950"/>
                            </a:lnTo>
                            <a:lnTo>
                              <a:pt x="7318" y="7952"/>
                            </a:lnTo>
                            <a:lnTo>
                              <a:pt x="7345" y="7954"/>
                            </a:lnTo>
                            <a:lnTo>
                              <a:pt x="7373" y="7958"/>
                            </a:lnTo>
                            <a:lnTo>
                              <a:pt x="7401" y="7963"/>
                            </a:lnTo>
                            <a:lnTo>
                              <a:pt x="7429" y="7969"/>
                            </a:lnTo>
                            <a:lnTo>
                              <a:pt x="7458" y="7975"/>
                            </a:lnTo>
                            <a:lnTo>
                              <a:pt x="7487" y="7983"/>
                            </a:lnTo>
                            <a:lnTo>
                              <a:pt x="7515" y="7992"/>
                            </a:lnTo>
                            <a:lnTo>
                              <a:pt x="7545" y="8002"/>
                            </a:lnTo>
                            <a:lnTo>
                              <a:pt x="7574" y="8012"/>
                            </a:lnTo>
                            <a:lnTo>
                              <a:pt x="7603" y="8024"/>
                            </a:lnTo>
                            <a:lnTo>
                              <a:pt x="7631" y="8037"/>
                            </a:lnTo>
                            <a:lnTo>
                              <a:pt x="7660" y="8051"/>
                            </a:lnTo>
                            <a:lnTo>
                              <a:pt x="7689" y="8065"/>
                            </a:lnTo>
                            <a:lnTo>
                              <a:pt x="7717" y="8080"/>
                            </a:lnTo>
                            <a:lnTo>
                              <a:pt x="7745" y="8096"/>
                            </a:lnTo>
                            <a:lnTo>
                              <a:pt x="7773" y="8112"/>
                            </a:lnTo>
                            <a:lnTo>
                              <a:pt x="7801" y="8130"/>
                            </a:lnTo>
                            <a:lnTo>
                              <a:pt x="7827" y="8148"/>
                            </a:lnTo>
                            <a:lnTo>
                              <a:pt x="7853" y="8167"/>
                            </a:lnTo>
                            <a:lnTo>
                              <a:pt x="7880" y="8188"/>
                            </a:lnTo>
                            <a:lnTo>
                              <a:pt x="7904" y="8208"/>
                            </a:lnTo>
                            <a:lnTo>
                              <a:pt x="7929" y="8229"/>
                            </a:lnTo>
                            <a:lnTo>
                              <a:pt x="7953" y="8250"/>
                            </a:lnTo>
                            <a:lnTo>
                              <a:pt x="7976" y="8273"/>
                            </a:lnTo>
                            <a:lnTo>
                              <a:pt x="7999" y="8296"/>
                            </a:lnTo>
                            <a:lnTo>
                              <a:pt x="8020" y="8319"/>
                            </a:lnTo>
                            <a:lnTo>
                              <a:pt x="8041" y="8344"/>
                            </a:lnTo>
                            <a:lnTo>
                              <a:pt x="8061" y="8369"/>
                            </a:lnTo>
                            <a:lnTo>
                              <a:pt x="8080" y="8394"/>
                            </a:lnTo>
                            <a:lnTo>
                              <a:pt x="8097" y="8419"/>
                            </a:lnTo>
                            <a:lnTo>
                              <a:pt x="8136" y="8408"/>
                            </a:lnTo>
                            <a:lnTo>
                              <a:pt x="8176" y="8397"/>
                            </a:lnTo>
                            <a:lnTo>
                              <a:pt x="8216" y="8388"/>
                            </a:lnTo>
                            <a:lnTo>
                              <a:pt x="8257" y="8381"/>
                            </a:lnTo>
                            <a:lnTo>
                              <a:pt x="8297" y="8375"/>
                            </a:lnTo>
                            <a:lnTo>
                              <a:pt x="8338" y="8371"/>
                            </a:lnTo>
                            <a:lnTo>
                              <a:pt x="8379" y="8368"/>
                            </a:lnTo>
                            <a:lnTo>
                              <a:pt x="8420" y="8367"/>
                            </a:lnTo>
                            <a:lnTo>
                              <a:pt x="8447" y="8368"/>
                            </a:lnTo>
                            <a:lnTo>
                              <a:pt x="8474" y="8369"/>
                            </a:lnTo>
                            <a:lnTo>
                              <a:pt x="8499" y="8370"/>
                            </a:lnTo>
                            <a:lnTo>
                              <a:pt x="8526" y="8372"/>
                            </a:lnTo>
                            <a:lnTo>
                              <a:pt x="8552" y="8375"/>
                            </a:lnTo>
                            <a:lnTo>
                              <a:pt x="8577" y="8379"/>
                            </a:lnTo>
                            <a:lnTo>
                              <a:pt x="8603" y="8383"/>
                            </a:lnTo>
                            <a:lnTo>
                              <a:pt x="8629" y="8387"/>
                            </a:lnTo>
                            <a:lnTo>
                              <a:pt x="8653" y="8392"/>
                            </a:lnTo>
                            <a:lnTo>
                              <a:pt x="8679" y="8398"/>
                            </a:lnTo>
                            <a:lnTo>
                              <a:pt x="8703" y="8405"/>
                            </a:lnTo>
                            <a:lnTo>
                              <a:pt x="8728" y="8412"/>
                            </a:lnTo>
                            <a:lnTo>
                              <a:pt x="8753" y="8419"/>
                            </a:lnTo>
                            <a:lnTo>
                              <a:pt x="8776" y="8427"/>
                            </a:lnTo>
                            <a:lnTo>
                              <a:pt x="8801" y="8436"/>
                            </a:lnTo>
                            <a:lnTo>
                              <a:pt x="8824" y="8445"/>
                            </a:lnTo>
                            <a:lnTo>
                              <a:pt x="8848" y="8455"/>
                            </a:lnTo>
                            <a:lnTo>
                              <a:pt x="8872" y="8466"/>
                            </a:lnTo>
                            <a:lnTo>
                              <a:pt x="8894" y="8477"/>
                            </a:lnTo>
                            <a:lnTo>
                              <a:pt x="8918" y="8489"/>
                            </a:lnTo>
                            <a:lnTo>
                              <a:pt x="8939" y="8501"/>
                            </a:lnTo>
                            <a:lnTo>
                              <a:pt x="8962" y="8514"/>
                            </a:lnTo>
                            <a:lnTo>
                              <a:pt x="8984" y="8527"/>
                            </a:lnTo>
                            <a:lnTo>
                              <a:pt x="9006" y="8541"/>
                            </a:lnTo>
                            <a:lnTo>
                              <a:pt x="9027" y="8555"/>
                            </a:lnTo>
                            <a:lnTo>
                              <a:pt x="9048" y="8570"/>
                            </a:lnTo>
                            <a:lnTo>
                              <a:pt x="9069" y="8585"/>
                            </a:lnTo>
                            <a:lnTo>
                              <a:pt x="9089" y="8601"/>
                            </a:lnTo>
                            <a:lnTo>
                              <a:pt x="9109" y="8617"/>
                            </a:lnTo>
                            <a:lnTo>
                              <a:pt x="9128" y="8635"/>
                            </a:lnTo>
                            <a:lnTo>
                              <a:pt x="9148" y="8653"/>
                            </a:lnTo>
                            <a:lnTo>
                              <a:pt x="9167" y="8671"/>
                            </a:lnTo>
                            <a:lnTo>
                              <a:pt x="9201" y="8706"/>
                            </a:lnTo>
                            <a:lnTo>
                              <a:pt x="9233" y="8742"/>
                            </a:lnTo>
                            <a:lnTo>
                              <a:pt x="9264" y="8779"/>
                            </a:lnTo>
                            <a:lnTo>
                              <a:pt x="9292" y="8819"/>
                            </a:lnTo>
                            <a:lnTo>
                              <a:pt x="9318" y="8859"/>
                            </a:lnTo>
                            <a:lnTo>
                              <a:pt x="9343" y="8899"/>
                            </a:lnTo>
                            <a:lnTo>
                              <a:pt x="9365" y="8942"/>
                            </a:lnTo>
                            <a:lnTo>
                              <a:pt x="9386" y="8985"/>
                            </a:lnTo>
                            <a:lnTo>
                              <a:pt x="9404" y="9028"/>
                            </a:lnTo>
                            <a:lnTo>
                              <a:pt x="9421" y="9073"/>
                            </a:lnTo>
                            <a:lnTo>
                              <a:pt x="9435" y="9119"/>
                            </a:lnTo>
                            <a:lnTo>
                              <a:pt x="9446" y="9164"/>
                            </a:lnTo>
                            <a:lnTo>
                              <a:pt x="9456" y="9211"/>
                            </a:lnTo>
                            <a:lnTo>
                              <a:pt x="9465" y="9259"/>
                            </a:lnTo>
                            <a:lnTo>
                              <a:pt x="9470" y="9306"/>
                            </a:lnTo>
                            <a:lnTo>
                              <a:pt x="9473" y="9354"/>
                            </a:lnTo>
                            <a:lnTo>
                              <a:pt x="9517" y="9368"/>
                            </a:lnTo>
                            <a:lnTo>
                              <a:pt x="9559" y="9385"/>
                            </a:lnTo>
                            <a:lnTo>
                              <a:pt x="9601" y="9403"/>
                            </a:lnTo>
                            <a:lnTo>
                              <a:pt x="9641" y="9422"/>
                            </a:lnTo>
                            <a:lnTo>
                              <a:pt x="9681" y="9443"/>
                            </a:lnTo>
                            <a:lnTo>
                              <a:pt x="9720" y="9464"/>
                            </a:lnTo>
                            <a:lnTo>
                              <a:pt x="9758" y="9488"/>
                            </a:lnTo>
                            <a:lnTo>
                              <a:pt x="9794" y="9513"/>
                            </a:lnTo>
                            <a:lnTo>
                              <a:pt x="9830" y="9540"/>
                            </a:lnTo>
                            <a:lnTo>
                              <a:pt x="9864" y="9567"/>
                            </a:lnTo>
                            <a:lnTo>
                              <a:pt x="9898" y="9595"/>
                            </a:lnTo>
                            <a:lnTo>
                              <a:pt x="9929" y="9625"/>
                            </a:lnTo>
                            <a:lnTo>
                              <a:pt x="9960" y="9656"/>
                            </a:lnTo>
                            <a:lnTo>
                              <a:pt x="9990" y="9689"/>
                            </a:lnTo>
                            <a:lnTo>
                              <a:pt x="10018" y="9722"/>
                            </a:lnTo>
                            <a:lnTo>
                              <a:pt x="10045" y="9756"/>
                            </a:lnTo>
                            <a:lnTo>
                              <a:pt x="10070" y="9792"/>
                            </a:lnTo>
                            <a:lnTo>
                              <a:pt x="10095" y="9828"/>
                            </a:lnTo>
                            <a:lnTo>
                              <a:pt x="10117" y="9866"/>
                            </a:lnTo>
                            <a:lnTo>
                              <a:pt x="10139" y="9904"/>
                            </a:lnTo>
                            <a:lnTo>
                              <a:pt x="10158" y="9943"/>
                            </a:lnTo>
                            <a:lnTo>
                              <a:pt x="10177" y="9983"/>
                            </a:lnTo>
                            <a:lnTo>
                              <a:pt x="10193" y="10024"/>
                            </a:lnTo>
                            <a:lnTo>
                              <a:pt x="10208" y="10065"/>
                            </a:lnTo>
                            <a:lnTo>
                              <a:pt x="10221" y="10107"/>
                            </a:lnTo>
                            <a:lnTo>
                              <a:pt x="10233" y="10151"/>
                            </a:lnTo>
                            <a:lnTo>
                              <a:pt x="10242" y="10194"/>
                            </a:lnTo>
                            <a:lnTo>
                              <a:pt x="10251" y="10238"/>
                            </a:lnTo>
                            <a:lnTo>
                              <a:pt x="10258" y="10283"/>
                            </a:lnTo>
                            <a:lnTo>
                              <a:pt x="10262" y="10328"/>
                            </a:lnTo>
                            <a:lnTo>
                              <a:pt x="10265" y="10373"/>
                            </a:lnTo>
                            <a:lnTo>
                              <a:pt x="10266" y="10419"/>
                            </a:lnTo>
                            <a:lnTo>
                              <a:pt x="10266" y="10451"/>
                            </a:lnTo>
                            <a:lnTo>
                              <a:pt x="10264" y="10482"/>
                            </a:lnTo>
                            <a:lnTo>
                              <a:pt x="10262" y="10513"/>
                            </a:lnTo>
                            <a:lnTo>
                              <a:pt x="10259" y="10544"/>
                            </a:lnTo>
                            <a:lnTo>
                              <a:pt x="10256" y="10576"/>
                            </a:lnTo>
                            <a:lnTo>
                              <a:pt x="10251" y="10608"/>
                            </a:lnTo>
                            <a:lnTo>
                              <a:pt x="10245" y="10639"/>
                            </a:lnTo>
                            <a:lnTo>
                              <a:pt x="10239" y="10669"/>
                            </a:lnTo>
                            <a:lnTo>
                              <a:pt x="10232" y="10700"/>
                            </a:lnTo>
                            <a:lnTo>
                              <a:pt x="10225" y="10731"/>
                            </a:lnTo>
                            <a:lnTo>
                              <a:pt x="10216" y="10760"/>
                            </a:lnTo>
                            <a:lnTo>
                              <a:pt x="10208" y="10789"/>
                            </a:lnTo>
                            <a:lnTo>
                              <a:pt x="10197" y="10818"/>
                            </a:lnTo>
                            <a:lnTo>
                              <a:pt x="10187" y="10846"/>
                            </a:lnTo>
                            <a:lnTo>
                              <a:pt x="10176" y="10873"/>
                            </a:lnTo>
                            <a:lnTo>
                              <a:pt x="10163" y="10901"/>
                            </a:lnTo>
                            <a:lnTo>
                              <a:pt x="10114" y="11007"/>
                            </a:lnTo>
                            <a:lnTo>
                              <a:pt x="10012" y="11007"/>
                            </a:lnTo>
                            <a:lnTo>
                              <a:pt x="7438" y="11007"/>
                            </a:lnTo>
                            <a:lnTo>
                              <a:pt x="7438" y="1064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7190" name="Freeform 47"/>
                      <p:cNvSpPr>
                        <a:spLocks/>
                      </p:cNvSpPr>
                      <p:nvPr/>
                    </p:nvSpPr>
                    <p:spPr bwMode="auto">
                      <a:xfrm>
                        <a:off x="2727" y="2422"/>
                        <a:ext cx="201" cy="56"/>
                      </a:xfrm>
                      <a:custGeom>
                        <a:avLst/>
                        <a:gdLst>
                          <a:gd name="T0" fmla="*/ 169 w 7622"/>
                          <a:gd name="T1" fmla="*/ 10 h 2647"/>
                          <a:gd name="T2" fmla="*/ 170 w 7622"/>
                          <a:gd name="T3" fmla="*/ 11 h 2647"/>
                          <a:gd name="T4" fmla="*/ 173 w 7622"/>
                          <a:gd name="T5" fmla="*/ 12 h 2647"/>
                          <a:gd name="T6" fmla="*/ 175 w 7622"/>
                          <a:gd name="T7" fmla="*/ 14 h 2647"/>
                          <a:gd name="T8" fmla="*/ 177 w 7622"/>
                          <a:gd name="T9" fmla="*/ 16 h 2647"/>
                          <a:gd name="T10" fmla="*/ 182 w 7622"/>
                          <a:gd name="T11" fmla="*/ 25 h 2647"/>
                          <a:gd name="T12" fmla="*/ 188 w 7622"/>
                          <a:gd name="T13" fmla="*/ 38 h 2647"/>
                          <a:gd name="T14" fmla="*/ 188 w 7622"/>
                          <a:gd name="T15" fmla="*/ 41 h 2647"/>
                          <a:gd name="T16" fmla="*/ 188 w 7622"/>
                          <a:gd name="T17" fmla="*/ 43 h 2647"/>
                          <a:gd name="T18" fmla="*/ 188 w 7622"/>
                          <a:gd name="T19" fmla="*/ 43 h 2647"/>
                          <a:gd name="T20" fmla="*/ 188 w 7622"/>
                          <a:gd name="T21" fmla="*/ 43 h 2647"/>
                          <a:gd name="T22" fmla="*/ 188 w 7622"/>
                          <a:gd name="T23" fmla="*/ 43 h 2647"/>
                          <a:gd name="T24" fmla="*/ 188 w 7622"/>
                          <a:gd name="T25" fmla="*/ 44 h 2647"/>
                          <a:gd name="T26" fmla="*/ 187 w 7622"/>
                          <a:gd name="T27" fmla="*/ 45 h 2647"/>
                          <a:gd name="T28" fmla="*/ 13 w 7622"/>
                          <a:gd name="T29" fmla="*/ 45 h 2647"/>
                          <a:gd name="T30" fmla="*/ 13 w 7622"/>
                          <a:gd name="T31" fmla="*/ 44 h 2647"/>
                          <a:gd name="T32" fmla="*/ 13 w 7622"/>
                          <a:gd name="T33" fmla="*/ 43 h 2647"/>
                          <a:gd name="T34" fmla="*/ 13 w 7622"/>
                          <a:gd name="T35" fmla="*/ 39 h 2647"/>
                          <a:gd name="T36" fmla="*/ 24 w 7622"/>
                          <a:gd name="T37" fmla="*/ 15 h 2647"/>
                          <a:gd name="T38" fmla="*/ 26 w 7622"/>
                          <a:gd name="T39" fmla="*/ 13 h 2647"/>
                          <a:gd name="T40" fmla="*/ 29 w 7622"/>
                          <a:gd name="T41" fmla="*/ 12 h 2647"/>
                          <a:gd name="T42" fmla="*/ 31 w 7622"/>
                          <a:gd name="T43" fmla="*/ 11 h 2647"/>
                          <a:gd name="T44" fmla="*/ 33 w 7622"/>
                          <a:gd name="T45" fmla="*/ 10 h 2647"/>
                          <a:gd name="T46" fmla="*/ 33 w 7622"/>
                          <a:gd name="T47" fmla="*/ 0 h 2647"/>
                          <a:gd name="T48" fmla="*/ 30 w 7622"/>
                          <a:gd name="T49" fmla="*/ 0 h 2647"/>
                          <a:gd name="T50" fmla="*/ 27 w 7622"/>
                          <a:gd name="T51" fmla="*/ 1 h 2647"/>
                          <a:gd name="T52" fmla="*/ 24 w 7622"/>
                          <a:gd name="T53" fmla="*/ 2 h 2647"/>
                          <a:gd name="T54" fmla="*/ 21 w 7622"/>
                          <a:gd name="T55" fmla="*/ 3 h 2647"/>
                          <a:gd name="T56" fmla="*/ 18 w 7622"/>
                          <a:gd name="T57" fmla="*/ 5 h 2647"/>
                          <a:gd name="T58" fmla="*/ 16 w 7622"/>
                          <a:gd name="T59" fmla="*/ 7 h 2647"/>
                          <a:gd name="T60" fmla="*/ 14 w 7622"/>
                          <a:gd name="T61" fmla="*/ 10 h 2647"/>
                          <a:gd name="T62" fmla="*/ 12 w 7622"/>
                          <a:gd name="T63" fmla="*/ 12 h 2647"/>
                          <a:gd name="T64" fmla="*/ 6 w 7622"/>
                          <a:gd name="T65" fmla="*/ 23 h 2647"/>
                          <a:gd name="T66" fmla="*/ 0 w 7622"/>
                          <a:gd name="T67" fmla="*/ 35 h 2647"/>
                          <a:gd name="T68" fmla="*/ 0 w 7622"/>
                          <a:gd name="T69" fmla="*/ 44 h 2647"/>
                          <a:gd name="T70" fmla="*/ 0 w 7622"/>
                          <a:gd name="T71" fmla="*/ 46 h 2647"/>
                          <a:gd name="T72" fmla="*/ 1 w 7622"/>
                          <a:gd name="T73" fmla="*/ 49 h 2647"/>
                          <a:gd name="T74" fmla="*/ 2 w 7622"/>
                          <a:gd name="T75" fmla="*/ 51 h 2647"/>
                          <a:gd name="T76" fmla="*/ 4 w 7622"/>
                          <a:gd name="T77" fmla="*/ 52 h 2647"/>
                          <a:gd name="T78" fmla="*/ 6 w 7622"/>
                          <a:gd name="T79" fmla="*/ 54 h 2647"/>
                          <a:gd name="T80" fmla="*/ 8 w 7622"/>
                          <a:gd name="T81" fmla="*/ 55 h 2647"/>
                          <a:gd name="T82" fmla="*/ 11 w 7622"/>
                          <a:gd name="T83" fmla="*/ 56 h 2647"/>
                          <a:gd name="T84" fmla="*/ 188 w 7622"/>
                          <a:gd name="T85" fmla="*/ 56 h 2647"/>
                          <a:gd name="T86" fmla="*/ 191 w 7622"/>
                          <a:gd name="T87" fmla="*/ 56 h 2647"/>
                          <a:gd name="T88" fmla="*/ 194 w 7622"/>
                          <a:gd name="T89" fmla="*/ 55 h 2647"/>
                          <a:gd name="T90" fmla="*/ 196 w 7622"/>
                          <a:gd name="T91" fmla="*/ 54 h 2647"/>
                          <a:gd name="T92" fmla="*/ 198 w 7622"/>
                          <a:gd name="T93" fmla="*/ 52 h 2647"/>
                          <a:gd name="T94" fmla="*/ 199 w 7622"/>
                          <a:gd name="T95" fmla="*/ 50 h 2647"/>
                          <a:gd name="T96" fmla="*/ 200 w 7622"/>
                          <a:gd name="T97" fmla="*/ 48 h 2647"/>
                          <a:gd name="T98" fmla="*/ 201 w 7622"/>
                          <a:gd name="T99" fmla="*/ 46 h 2647"/>
                          <a:gd name="T100" fmla="*/ 201 w 7622"/>
                          <a:gd name="T101" fmla="*/ 44 h 2647"/>
                          <a:gd name="T102" fmla="*/ 201 w 7622"/>
                          <a:gd name="T103" fmla="*/ 40 h 2647"/>
                          <a:gd name="T104" fmla="*/ 201 w 7622"/>
                          <a:gd name="T105" fmla="*/ 37 h 2647"/>
                          <a:gd name="T106" fmla="*/ 189 w 7622"/>
                          <a:gd name="T107" fmla="*/ 12 h 2647"/>
                          <a:gd name="T108" fmla="*/ 187 w 7622"/>
                          <a:gd name="T109" fmla="*/ 9 h 2647"/>
                          <a:gd name="T110" fmla="*/ 185 w 7622"/>
                          <a:gd name="T111" fmla="*/ 7 h 2647"/>
                          <a:gd name="T112" fmla="*/ 182 w 7622"/>
                          <a:gd name="T113" fmla="*/ 5 h 2647"/>
                          <a:gd name="T114" fmla="*/ 180 w 7622"/>
                          <a:gd name="T115" fmla="*/ 3 h 2647"/>
                          <a:gd name="T116" fmla="*/ 177 w 7622"/>
                          <a:gd name="T117" fmla="*/ 2 h 2647"/>
                          <a:gd name="T118" fmla="*/ 174 w 7622"/>
                          <a:gd name="T119" fmla="*/ 1 h 2647"/>
                          <a:gd name="T120" fmla="*/ 170 w 7622"/>
                          <a:gd name="T121" fmla="*/ 0 h 2647"/>
                          <a:gd name="T122" fmla="*/ 106 w 7622"/>
                          <a:gd name="T123" fmla="*/ 0 h 264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622" h="2647">
                            <a:moveTo>
                              <a:pt x="4037" y="488"/>
                            </a:moveTo>
                            <a:lnTo>
                              <a:pt x="6376" y="488"/>
                            </a:lnTo>
                            <a:lnTo>
                              <a:pt x="6385" y="489"/>
                            </a:lnTo>
                            <a:lnTo>
                              <a:pt x="6394" y="490"/>
                            </a:lnTo>
                            <a:lnTo>
                              <a:pt x="6405" y="492"/>
                            </a:lnTo>
                            <a:lnTo>
                              <a:pt x="6415" y="494"/>
                            </a:lnTo>
                            <a:lnTo>
                              <a:pt x="6437" y="501"/>
                            </a:lnTo>
                            <a:lnTo>
                              <a:pt x="6460" y="510"/>
                            </a:lnTo>
                            <a:lnTo>
                              <a:pt x="6483" y="522"/>
                            </a:lnTo>
                            <a:lnTo>
                              <a:pt x="6507" y="535"/>
                            </a:lnTo>
                            <a:lnTo>
                              <a:pt x="6531" y="551"/>
                            </a:lnTo>
                            <a:lnTo>
                              <a:pt x="6554" y="569"/>
                            </a:lnTo>
                            <a:lnTo>
                              <a:pt x="6578" y="588"/>
                            </a:lnTo>
                            <a:lnTo>
                              <a:pt x="6602" y="609"/>
                            </a:lnTo>
                            <a:lnTo>
                              <a:pt x="6623" y="633"/>
                            </a:lnTo>
                            <a:lnTo>
                              <a:pt x="6645" y="657"/>
                            </a:lnTo>
                            <a:lnTo>
                              <a:pt x="6664" y="682"/>
                            </a:lnTo>
                            <a:lnTo>
                              <a:pt x="6682" y="708"/>
                            </a:lnTo>
                            <a:lnTo>
                              <a:pt x="6698" y="736"/>
                            </a:lnTo>
                            <a:lnTo>
                              <a:pt x="6711" y="764"/>
                            </a:lnTo>
                            <a:lnTo>
                              <a:pt x="6726" y="798"/>
                            </a:lnTo>
                            <a:lnTo>
                              <a:pt x="6764" y="892"/>
                            </a:lnTo>
                            <a:lnTo>
                              <a:pt x="6820" y="1029"/>
                            </a:lnTo>
                            <a:lnTo>
                              <a:pt x="6887" y="1193"/>
                            </a:lnTo>
                            <a:lnTo>
                              <a:pt x="6958" y="1367"/>
                            </a:lnTo>
                            <a:lnTo>
                              <a:pt x="7025" y="1534"/>
                            </a:lnTo>
                            <a:lnTo>
                              <a:pt x="7083" y="1676"/>
                            </a:lnTo>
                            <a:lnTo>
                              <a:pt x="7124" y="1776"/>
                            </a:lnTo>
                            <a:lnTo>
                              <a:pt x="7124" y="1812"/>
                            </a:lnTo>
                            <a:lnTo>
                              <a:pt x="7124" y="1855"/>
                            </a:lnTo>
                            <a:lnTo>
                              <a:pt x="7124" y="1900"/>
                            </a:lnTo>
                            <a:lnTo>
                              <a:pt x="7124" y="1944"/>
                            </a:lnTo>
                            <a:lnTo>
                              <a:pt x="7124" y="1985"/>
                            </a:lnTo>
                            <a:lnTo>
                              <a:pt x="7124" y="2019"/>
                            </a:lnTo>
                            <a:lnTo>
                              <a:pt x="7124" y="2043"/>
                            </a:lnTo>
                            <a:lnTo>
                              <a:pt x="7124" y="2055"/>
                            </a:lnTo>
                            <a:lnTo>
                              <a:pt x="7124" y="2054"/>
                            </a:lnTo>
                            <a:lnTo>
                              <a:pt x="7124" y="2056"/>
                            </a:lnTo>
                            <a:lnTo>
                              <a:pt x="7124" y="2055"/>
                            </a:lnTo>
                            <a:lnTo>
                              <a:pt x="7123" y="2068"/>
                            </a:lnTo>
                            <a:lnTo>
                              <a:pt x="7122" y="2082"/>
                            </a:lnTo>
                            <a:lnTo>
                              <a:pt x="7120" y="2096"/>
                            </a:lnTo>
                            <a:lnTo>
                              <a:pt x="7117" y="2110"/>
                            </a:lnTo>
                            <a:lnTo>
                              <a:pt x="7114" y="2124"/>
                            </a:lnTo>
                            <a:lnTo>
                              <a:pt x="7111" y="2137"/>
                            </a:lnTo>
                            <a:lnTo>
                              <a:pt x="7108" y="2149"/>
                            </a:lnTo>
                            <a:lnTo>
                              <a:pt x="7103" y="2159"/>
                            </a:lnTo>
                            <a:lnTo>
                              <a:pt x="519" y="2159"/>
                            </a:lnTo>
                            <a:lnTo>
                              <a:pt x="514" y="2149"/>
                            </a:lnTo>
                            <a:lnTo>
                              <a:pt x="510" y="2137"/>
                            </a:lnTo>
                            <a:lnTo>
                              <a:pt x="507" y="2124"/>
                            </a:lnTo>
                            <a:lnTo>
                              <a:pt x="504" y="2109"/>
                            </a:lnTo>
                            <a:lnTo>
                              <a:pt x="501" y="2095"/>
                            </a:lnTo>
                            <a:lnTo>
                              <a:pt x="499" y="2081"/>
                            </a:lnTo>
                            <a:lnTo>
                              <a:pt x="498" y="2068"/>
                            </a:lnTo>
                            <a:lnTo>
                              <a:pt x="497" y="2054"/>
                            </a:lnTo>
                            <a:lnTo>
                              <a:pt x="497" y="2047"/>
                            </a:lnTo>
                            <a:lnTo>
                              <a:pt x="497" y="2025"/>
                            </a:lnTo>
                            <a:lnTo>
                              <a:pt x="497" y="1992"/>
                            </a:lnTo>
                            <a:lnTo>
                              <a:pt x="497" y="1950"/>
                            </a:lnTo>
                            <a:lnTo>
                              <a:pt x="497" y="1905"/>
                            </a:lnTo>
                            <a:lnTo>
                              <a:pt x="497" y="1859"/>
                            </a:lnTo>
                            <a:lnTo>
                              <a:pt x="497" y="1814"/>
                            </a:lnTo>
                            <a:lnTo>
                              <a:pt x="497" y="1776"/>
                            </a:lnTo>
                            <a:lnTo>
                              <a:pt x="913" y="757"/>
                            </a:lnTo>
                            <a:lnTo>
                              <a:pt x="926" y="730"/>
                            </a:lnTo>
                            <a:lnTo>
                              <a:pt x="941" y="704"/>
                            </a:lnTo>
                            <a:lnTo>
                              <a:pt x="959" y="679"/>
                            </a:lnTo>
                            <a:lnTo>
                              <a:pt x="978" y="654"/>
                            </a:lnTo>
                            <a:lnTo>
                              <a:pt x="999" y="631"/>
                            </a:lnTo>
                            <a:lnTo>
                              <a:pt x="1020" y="608"/>
                            </a:lnTo>
                            <a:lnTo>
                              <a:pt x="1044" y="587"/>
                            </a:lnTo>
                            <a:lnTo>
                              <a:pt x="1066" y="568"/>
                            </a:lnTo>
                            <a:lnTo>
                              <a:pt x="1091" y="550"/>
                            </a:lnTo>
                            <a:lnTo>
                              <a:pt x="1115" y="535"/>
                            </a:lnTo>
                            <a:lnTo>
                              <a:pt x="1138" y="521"/>
                            </a:lnTo>
                            <a:lnTo>
                              <a:pt x="1162" y="510"/>
                            </a:lnTo>
                            <a:lnTo>
                              <a:pt x="1184" y="501"/>
                            </a:lnTo>
                            <a:lnTo>
                              <a:pt x="1206" y="494"/>
                            </a:lnTo>
                            <a:lnTo>
                              <a:pt x="1216" y="492"/>
                            </a:lnTo>
                            <a:lnTo>
                              <a:pt x="1226" y="490"/>
                            </a:lnTo>
                            <a:lnTo>
                              <a:pt x="1237" y="489"/>
                            </a:lnTo>
                            <a:lnTo>
                              <a:pt x="1246" y="488"/>
                            </a:lnTo>
                            <a:lnTo>
                              <a:pt x="4037" y="488"/>
                            </a:lnTo>
                            <a:lnTo>
                              <a:pt x="4037" y="0"/>
                            </a:lnTo>
                            <a:lnTo>
                              <a:pt x="1246" y="0"/>
                            </a:lnTo>
                            <a:lnTo>
                              <a:pt x="1216" y="1"/>
                            </a:lnTo>
                            <a:lnTo>
                              <a:pt x="1187" y="3"/>
                            </a:lnTo>
                            <a:lnTo>
                              <a:pt x="1159" y="6"/>
                            </a:lnTo>
                            <a:lnTo>
                              <a:pt x="1129" y="11"/>
                            </a:lnTo>
                            <a:lnTo>
                              <a:pt x="1099" y="17"/>
                            </a:lnTo>
                            <a:lnTo>
                              <a:pt x="1071" y="25"/>
                            </a:lnTo>
                            <a:lnTo>
                              <a:pt x="1041" y="34"/>
                            </a:lnTo>
                            <a:lnTo>
                              <a:pt x="1012" y="44"/>
                            </a:lnTo>
                            <a:lnTo>
                              <a:pt x="983" y="55"/>
                            </a:lnTo>
                            <a:lnTo>
                              <a:pt x="955" y="67"/>
                            </a:lnTo>
                            <a:lnTo>
                              <a:pt x="926" y="81"/>
                            </a:lnTo>
                            <a:lnTo>
                              <a:pt x="897" y="95"/>
                            </a:lnTo>
                            <a:lnTo>
                              <a:pt x="869" y="110"/>
                            </a:lnTo>
                            <a:lnTo>
                              <a:pt x="842" y="127"/>
                            </a:lnTo>
                            <a:lnTo>
                              <a:pt x="814" y="144"/>
                            </a:lnTo>
                            <a:lnTo>
                              <a:pt x="787" y="163"/>
                            </a:lnTo>
                            <a:lnTo>
                              <a:pt x="762" y="183"/>
                            </a:lnTo>
                            <a:lnTo>
                              <a:pt x="735" y="204"/>
                            </a:lnTo>
                            <a:lnTo>
                              <a:pt x="710" y="225"/>
                            </a:lnTo>
                            <a:lnTo>
                              <a:pt x="686" y="247"/>
                            </a:lnTo>
                            <a:lnTo>
                              <a:pt x="662" y="270"/>
                            </a:lnTo>
                            <a:lnTo>
                              <a:pt x="639" y="294"/>
                            </a:lnTo>
                            <a:lnTo>
                              <a:pt x="616" y="318"/>
                            </a:lnTo>
                            <a:lnTo>
                              <a:pt x="594" y="345"/>
                            </a:lnTo>
                            <a:lnTo>
                              <a:pt x="573" y="371"/>
                            </a:lnTo>
                            <a:lnTo>
                              <a:pt x="553" y="397"/>
                            </a:lnTo>
                            <a:lnTo>
                              <a:pt x="534" y="424"/>
                            </a:lnTo>
                            <a:lnTo>
                              <a:pt x="515" y="452"/>
                            </a:lnTo>
                            <a:lnTo>
                              <a:pt x="499" y="482"/>
                            </a:lnTo>
                            <a:lnTo>
                              <a:pt x="483" y="511"/>
                            </a:lnTo>
                            <a:lnTo>
                              <a:pt x="467" y="540"/>
                            </a:lnTo>
                            <a:lnTo>
                              <a:pt x="454" y="570"/>
                            </a:lnTo>
                            <a:lnTo>
                              <a:pt x="434" y="618"/>
                            </a:lnTo>
                            <a:lnTo>
                              <a:pt x="384" y="740"/>
                            </a:lnTo>
                            <a:lnTo>
                              <a:pt x="314" y="911"/>
                            </a:lnTo>
                            <a:lnTo>
                              <a:pt x="234" y="1107"/>
                            </a:lnTo>
                            <a:lnTo>
                              <a:pt x="155" y="1302"/>
                            </a:lnTo>
                            <a:lnTo>
                              <a:pt x="86" y="1472"/>
                            </a:lnTo>
                            <a:lnTo>
                              <a:pt x="36" y="1593"/>
                            </a:lnTo>
                            <a:lnTo>
                              <a:pt x="18" y="1638"/>
                            </a:lnTo>
                            <a:lnTo>
                              <a:pt x="0" y="1682"/>
                            </a:lnTo>
                            <a:lnTo>
                              <a:pt x="0" y="1729"/>
                            </a:lnTo>
                            <a:lnTo>
                              <a:pt x="0" y="2059"/>
                            </a:lnTo>
                            <a:lnTo>
                              <a:pt x="0" y="2086"/>
                            </a:lnTo>
                            <a:lnTo>
                              <a:pt x="2" y="2112"/>
                            </a:lnTo>
                            <a:lnTo>
                              <a:pt x="5" y="2140"/>
                            </a:lnTo>
                            <a:lnTo>
                              <a:pt x="9" y="2167"/>
                            </a:lnTo>
                            <a:lnTo>
                              <a:pt x="13" y="2193"/>
                            </a:lnTo>
                            <a:lnTo>
                              <a:pt x="18" y="2219"/>
                            </a:lnTo>
                            <a:lnTo>
                              <a:pt x="24" y="2245"/>
                            </a:lnTo>
                            <a:lnTo>
                              <a:pt x="31" y="2271"/>
                            </a:lnTo>
                            <a:lnTo>
                              <a:pt x="39" y="2297"/>
                            </a:lnTo>
                            <a:lnTo>
                              <a:pt x="49" y="2322"/>
                            </a:lnTo>
                            <a:lnTo>
                              <a:pt x="58" y="2346"/>
                            </a:lnTo>
                            <a:lnTo>
                              <a:pt x="69" y="2370"/>
                            </a:lnTo>
                            <a:lnTo>
                              <a:pt x="80" y="2394"/>
                            </a:lnTo>
                            <a:lnTo>
                              <a:pt x="94" y="2416"/>
                            </a:lnTo>
                            <a:lnTo>
                              <a:pt x="107" y="2439"/>
                            </a:lnTo>
                            <a:lnTo>
                              <a:pt x="121" y="2460"/>
                            </a:lnTo>
                            <a:lnTo>
                              <a:pt x="137" y="2481"/>
                            </a:lnTo>
                            <a:lnTo>
                              <a:pt x="153" y="2500"/>
                            </a:lnTo>
                            <a:lnTo>
                              <a:pt x="171" y="2518"/>
                            </a:lnTo>
                            <a:lnTo>
                              <a:pt x="189" y="2536"/>
                            </a:lnTo>
                            <a:lnTo>
                              <a:pt x="209" y="2552"/>
                            </a:lnTo>
                            <a:lnTo>
                              <a:pt x="229" y="2568"/>
                            </a:lnTo>
                            <a:lnTo>
                              <a:pt x="251" y="2583"/>
                            </a:lnTo>
                            <a:lnTo>
                              <a:pt x="273" y="2596"/>
                            </a:lnTo>
                            <a:lnTo>
                              <a:pt x="297" y="2607"/>
                            </a:lnTo>
                            <a:lnTo>
                              <a:pt x="321" y="2617"/>
                            </a:lnTo>
                            <a:lnTo>
                              <a:pt x="346" y="2626"/>
                            </a:lnTo>
                            <a:lnTo>
                              <a:pt x="373" y="2634"/>
                            </a:lnTo>
                            <a:lnTo>
                              <a:pt x="401" y="2639"/>
                            </a:lnTo>
                            <a:lnTo>
                              <a:pt x="428" y="2644"/>
                            </a:lnTo>
                            <a:lnTo>
                              <a:pt x="458" y="2646"/>
                            </a:lnTo>
                            <a:lnTo>
                              <a:pt x="489" y="2647"/>
                            </a:lnTo>
                            <a:lnTo>
                              <a:pt x="7133" y="2647"/>
                            </a:lnTo>
                            <a:lnTo>
                              <a:pt x="7164" y="2646"/>
                            </a:lnTo>
                            <a:lnTo>
                              <a:pt x="7193" y="2644"/>
                            </a:lnTo>
                            <a:lnTo>
                              <a:pt x="7221" y="2639"/>
                            </a:lnTo>
                            <a:lnTo>
                              <a:pt x="7249" y="2634"/>
                            </a:lnTo>
                            <a:lnTo>
                              <a:pt x="7275" y="2626"/>
                            </a:lnTo>
                            <a:lnTo>
                              <a:pt x="7300" y="2617"/>
                            </a:lnTo>
                            <a:lnTo>
                              <a:pt x="7325" y="2607"/>
                            </a:lnTo>
                            <a:lnTo>
                              <a:pt x="7349" y="2596"/>
                            </a:lnTo>
                            <a:lnTo>
                              <a:pt x="7370" y="2583"/>
                            </a:lnTo>
                            <a:lnTo>
                              <a:pt x="7392" y="2568"/>
                            </a:lnTo>
                            <a:lnTo>
                              <a:pt x="7412" y="2552"/>
                            </a:lnTo>
                            <a:lnTo>
                              <a:pt x="7432" y="2536"/>
                            </a:lnTo>
                            <a:lnTo>
                              <a:pt x="7450" y="2519"/>
                            </a:lnTo>
                            <a:lnTo>
                              <a:pt x="7468" y="2500"/>
                            </a:lnTo>
                            <a:lnTo>
                              <a:pt x="7484" y="2481"/>
                            </a:lnTo>
                            <a:lnTo>
                              <a:pt x="7499" y="2461"/>
                            </a:lnTo>
                            <a:lnTo>
                              <a:pt x="7514" y="2440"/>
                            </a:lnTo>
                            <a:lnTo>
                              <a:pt x="7528" y="2417"/>
                            </a:lnTo>
                            <a:lnTo>
                              <a:pt x="7540" y="2394"/>
                            </a:lnTo>
                            <a:lnTo>
                              <a:pt x="7553" y="2371"/>
                            </a:lnTo>
                            <a:lnTo>
                              <a:pt x="7563" y="2347"/>
                            </a:lnTo>
                            <a:lnTo>
                              <a:pt x="7573" y="2323"/>
                            </a:lnTo>
                            <a:lnTo>
                              <a:pt x="7582" y="2298"/>
                            </a:lnTo>
                            <a:lnTo>
                              <a:pt x="7590" y="2273"/>
                            </a:lnTo>
                            <a:lnTo>
                              <a:pt x="7597" y="2247"/>
                            </a:lnTo>
                            <a:lnTo>
                              <a:pt x="7603" y="2221"/>
                            </a:lnTo>
                            <a:lnTo>
                              <a:pt x="7608" y="2195"/>
                            </a:lnTo>
                            <a:lnTo>
                              <a:pt x="7613" y="2169"/>
                            </a:lnTo>
                            <a:lnTo>
                              <a:pt x="7616" y="2142"/>
                            </a:lnTo>
                            <a:lnTo>
                              <a:pt x="7618" y="2115"/>
                            </a:lnTo>
                            <a:lnTo>
                              <a:pt x="7621" y="2089"/>
                            </a:lnTo>
                            <a:lnTo>
                              <a:pt x="7622" y="2062"/>
                            </a:lnTo>
                            <a:lnTo>
                              <a:pt x="7622" y="2047"/>
                            </a:lnTo>
                            <a:lnTo>
                              <a:pt x="7622" y="2009"/>
                            </a:lnTo>
                            <a:lnTo>
                              <a:pt x="7622" y="1955"/>
                            </a:lnTo>
                            <a:lnTo>
                              <a:pt x="7622" y="1895"/>
                            </a:lnTo>
                            <a:lnTo>
                              <a:pt x="7622" y="1834"/>
                            </a:lnTo>
                            <a:lnTo>
                              <a:pt x="7622" y="1780"/>
                            </a:lnTo>
                            <a:lnTo>
                              <a:pt x="7622" y="1743"/>
                            </a:lnTo>
                            <a:lnTo>
                              <a:pt x="7622" y="1729"/>
                            </a:lnTo>
                            <a:lnTo>
                              <a:pt x="7622" y="1682"/>
                            </a:lnTo>
                            <a:lnTo>
                              <a:pt x="7603" y="1638"/>
                            </a:lnTo>
                            <a:lnTo>
                              <a:pt x="7170" y="576"/>
                            </a:lnTo>
                            <a:lnTo>
                              <a:pt x="7157" y="546"/>
                            </a:lnTo>
                            <a:lnTo>
                              <a:pt x="7141" y="516"/>
                            </a:lnTo>
                            <a:lnTo>
                              <a:pt x="7125" y="486"/>
                            </a:lnTo>
                            <a:lnTo>
                              <a:pt x="7108" y="456"/>
                            </a:lnTo>
                            <a:lnTo>
                              <a:pt x="7089" y="428"/>
                            </a:lnTo>
                            <a:lnTo>
                              <a:pt x="7070" y="400"/>
                            </a:lnTo>
                            <a:lnTo>
                              <a:pt x="7049" y="373"/>
                            </a:lnTo>
                            <a:lnTo>
                              <a:pt x="7029" y="347"/>
                            </a:lnTo>
                            <a:lnTo>
                              <a:pt x="7006" y="321"/>
                            </a:lnTo>
                            <a:lnTo>
                              <a:pt x="6983" y="296"/>
                            </a:lnTo>
                            <a:lnTo>
                              <a:pt x="6960" y="272"/>
                            </a:lnTo>
                            <a:lnTo>
                              <a:pt x="6936" y="249"/>
                            </a:lnTo>
                            <a:lnTo>
                              <a:pt x="6912" y="226"/>
                            </a:lnTo>
                            <a:lnTo>
                              <a:pt x="6886" y="205"/>
                            </a:lnTo>
                            <a:lnTo>
                              <a:pt x="6860" y="184"/>
                            </a:lnTo>
                            <a:lnTo>
                              <a:pt x="6834" y="164"/>
                            </a:lnTo>
                            <a:lnTo>
                              <a:pt x="6807" y="145"/>
                            </a:lnTo>
                            <a:lnTo>
                              <a:pt x="6780" y="127"/>
                            </a:lnTo>
                            <a:lnTo>
                              <a:pt x="6753" y="111"/>
                            </a:lnTo>
                            <a:lnTo>
                              <a:pt x="6724" y="95"/>
                            </a:lnTo>
                            <a:lnTo>
                              <a:pt x="6696" y="81"/>
                            </a:lnTo>
                            <a:lnTo>
                              <a:pt x="6667" y="67"/>
                            </a:lnTo>
                            <a:lnTo>
                              <a:pt x="6639" y="55"/>
                            </a:lnTo>
                            <a:lnTo>
                              <a:pt x="6610" y="44"/>
                            </a:lnTo>
                            <a:lnTo>
                              <a:pt x="6580" y="34"/>
                            </a:lnTo>
                            <a:lnTo>
                              <a:pt x="6551" y="26"/>
                            </a:lnTo>
                            <a:lnTo>
                              <a:pt x="6522" y="17"/>
                            </a:lnTo>
                            <a:lnTo>
                              <a:pt x="6492" y="11"/>
                            </a:lnTo>
                            <a:lnTo>
                              <a:pt x="6463" y="6"/>
                            </a:lnTo>
                            <a:lnTo>
                              <a:pt x="6433" y="3"/>
                            </a:lnTo>
                            <a:lnTo>
                              <a:pt x="6405" y="1"/>
                            </a:lnTo>
                            <a:lnTo>
                              <a:pt x="6376" y="0"/>
                            </a:lnTo>
                            <a:lnTo>
                              <a:pt x="4037" y="0"/>
                            </a:lnTo>
                            <a:lnTo>
                              <a:pt x="4037" y="48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7191" name="Freeform 48"/>
                      <p:cNvSpPr>
                        <a:spLocks/>
                      </p:cNvSpPr>
                      <p:nvPr/>
                    </p:nvSpPr>
                    <p:spPr bwMode="auto">
                      <a:xfrm>
                        <a:off x="2763" y="2328"/>
                        <a:ext cx="128" cy="68"/>
                      </a:xfrm>
                      <a:custGeom>
                        <a:avLst/>
                        <a:gdLst>
                          <a:gd name="T0" fmla="*/ 71 w 4882"/>
                          <a:gd name="T1" fmla="*/ 63 h 3196"/>
                          <a:gd name="T2" fmla="*/ 7 w 4882"/>
                          <a:gd name="T3" fmla="*/ 63 h 3196"/>
                          <a:gd name="T4" fmla="*/ 7 w 4882"/>
                          <a:gd name="T5" fmla="*/ 5 h 3196"/>
                          <a:gd name="T6" fmla="*/ 121 w 4882"/>
                          <a:gd name="T7" fmla="*/ 5 h 3196"/>
                          <a:gd name="T8" fmla="*/ 121 w 4882"/>
                          <a:gd name="T9" fmla="*/ 63 h 3196"/>
                          <a:gd name="T10" fmla="*/ 71 w 4882"/>
                          <a:gd name="T11" fmla="*/ 63 h 3196"/>
                          <a:gd name="T12" fmla="*/ 71 w 4882"/>
                          <a:gd name="T13" fmla="*/ 68 h 3196"/>
                          <a:gd name="T14" fmla="*/ 128 w 4882"/>
                          <a:gd name="T15" fmla="*/ 68 h 3196"/>
                          <a:gd name="T16" fmla="*/ 128 w 4882"/>
                          <a:gd name="T17" fmla="*/ 0 h 3196"/>
                          <a:gd name="T18" fmla="*/ 0 w 4882"/>
                          <a:gd name="T19" fmla="*/ 0 h 3196"/>
                          <a:gd name="T20" fmla="*/ 0 w 4882"/>
                          <a:gd name="T21" fmla="*/ 68 h 3196"/>
                          <a:gd name="T22" fmla="*/ 71 w 4882"/>
                          <a:gd name="T23" fmla="*/ 68 h 3196"/>
                          <a:gd name="T24" fmla="*/ 71 w 4882"/>
                          <a:gd name="T25" fmla="*/ 63 h 31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882" h="3196">
                            <a:moveTo>
                              <a:pt x="2721" y="2952"/>
                            </a:moveTo>
                            <a:lnTo>
                              <a:pt x="248" y="2952"/>
                            </a:lnTo>
                            <a:lnTo>
                              <a:pt x="248" y="244"/>
                            </a:lnTo>
                            <a:lnTo>
                              <a:pt x="4634" y="244"/>
                            </a:lnTo>
                            <a:lnTo>
                              <a:pt x="4634" y="2952"/>
                            </a:lnTo>
                            <a:lnTo>
                              <a:pt x="2721" y="2952"/>
                            </a:lnTo>
                            <a:lnTo>
                              <a:pt x="2721" y="3196"/>
                            </a:lnTo>
                            <a:lnTo>
                              <a:pt x="4882" y="3196"/>
                            </a:lnTo>
                            <a:lnTo>
                              <a:pt x="4882" y="0"/>
                            </a:lnTo>
                            <a:lnTo>
                              <a:pt x="0" y="0"/>
                            </a:lnTo>
                            <a:lnTo>
                              <a:pt x="0" y="3196"/>
                            </a:lnTo>
                            <a:lnTo>
                              <a:pt x="2721" y="3196"/>
                            </a:lnTo>
                            <a:lnTo>
                              <a:pt x="2721" y="295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7192" name="Freeform 49"/>
                      <p:cNvSpPr>
                        <a:spLocks/>
                      </p:cNvSpPr>
                      <p:nvPr/>
                    </p:nvSpPr>
                    <p:spPr bwMode="auto">
                      <a:xfrm>
                        <a:off x="2740" y="2310"/>
                        <a:ext cx="174" cy="104"/>
                      </a:xfrm>
                      <a:custGeom>
                        <a:avLst/>
                        <a:gdLst>
                          <a:gd name="T0" fmla="*/ 161 w 6630"/>
                          <a:gd name="T1" fmla="*/ 94 h 4873"/>
                          <a:gd name="T2" fmla="*/ 161 w 6630"/>
                          <a:gd name="T3" fmla="*/ 93 h 4873"/>
                          <a:gd name="T4" fmla="*/ 161 w 6630"/>
                          <a:gd name="T5" fmla="*/ 11 h 4873"/>
                          <a:gd name="T6" fmla="*/ 161 w 6630"/>
                          <a:gd name="T7" fmla="*/ 11 h 4873"/>
                          <a:gd name="T8" fmla="*/ 161 w 6630"/>
                          <a:gd name="T9" fmla="*/ 11 h 4873"/>
                          <a:gd name="T10" fmla="*/ 161 w 6630"/>
                          <a:gd name="T11" fmla="*/ 10 h 4873"/>
                          <a:gd name="T12" fmla="*/ 14 w 6630"/>
                          <a:gd name="T13" fmla="*/ 10 h 4873"/>
                          <a:gd name="T14" fmla="*/ 13 w 6630"/>
                          <a:gd name="T15" fmla="*/ 10 h 4873"/>
                          <a:gd name="T16" fmla="*/ 13 w 6630"/>
                          <a:gd name="T17" fmla="*/ 11 h 4873"/>
                          <a:gd name="T18" fmla="*/ 13 w 6630"/>
                          <a:gd name="T19" fmla="*/ 11 h 4873"/>
                          <a:gd name="T20" fmla="*/ 13 w 6630"/>
                          <a:gd name="T21" fmla="*/ 11 h 4873"/>
                          <a:gd name="T22" fmla="*/ 13 w 6630"/>
                          <a:gd name="T23" fmla="*/ 93 h 4873"/>
                          <a:gd name="T24" fmla="*/ 13 w 6630"/>
                          <a:gd name="T25" fmla="*/ 93 h 4873"/>
                          <a:gd name="T26" fmla="*/ 13 w 6630"/>
                          <a:gd name="T27" fmla="*/ 94 h 4873"/>
                          <a:gd name="T28" fmla="*/ 14 w 6630"/>
                          <a:gd name="T29" fmla="*/ 94 h 4873"/>
                          <a:gd name="T30" fmla="*/ 14 w 6630"/>
                          <a:gd name="T31" fmla="*/ 104 h 4873"/>
                          <a:gd name="T32" fmla="*/ 11 w 6630"/>
                          <a:gd name="T33" fmla="*/ 104 h 4873"/>
                          <a:gd name="T34" fmla="*/ 8 w 6630"/>
                          <a:gd name="T35" fmla="*/ 103 h 4873"/>
                          <a:gd name="T36" fmla="*/ 6 w 6630"/>
                          <a:gd name="T37" fmla="*/ 102 h 4873"/>
                          <a:gd name="T38" fmla="*/ 4 w 6630"/>
                          <a:gd name="T39" fmla="*/ 101 h 4873"/>
                          <a:gd name="T40" fmla="*/ 2 w 6630"/>
                          <a:gd name="T41" fmla="*/ 99 h 4873"/>
                          <a:gd name="T42" fmla="*/ 1 w 6630"/>
                          <a:gd name="T43" fmla="*/ 97 h 4873"/>
                          <a:gd name="T44" fmla="*/ 0 w 6630"/>
                          <a:gd name="T45" fmla="*/ 95 h 4873"/>
                          <a:gd name="T46" fmla="*/ 0 w 6630"/>
                          <a:gd name="T47" fmla="*/ 93 h 4873"/>
                          <a:gd name="T48" fmla="*/ 0 w 6630"/>
                          <a:gd name="T49" fmla="*/ 9 h 4873"/>
                          <a:gd name="T50" fmla="*/ 1 w 6630"/>
                          <a:gd name="T51" fmla="*/ 7 h 4873"/>
                          <a:gd name="T52" fmla="*/ 2 w 6630"/>
                          <a:gd name="T53" fmla="*/ 5 h 4873"/>
                          <a:gd name="T54" fmla="*/ 4 w 6630"/>
                          <a:gd name="T55" fmla="*/ 4 h 4873"/>
                          <a:gd name="T56" fmla="*/ 5 w 6630"/>
                          <a:gd name="T57" fmla="*/ 2 h 4873"/>
                          <a:gd name="T58" fmla="*/ 8 w 6630"/>
                          <a:gd name="T59" fmla="*/ 1 h 4873"/>
                          <a:gd name="T60" fmla="*/ 10 w 6630"/>
                          <a:gd name="T61" fmla="*/ 0 h 4873"/>
                          <a:gd name="T62" fmla="*/ 13 w 6630"/>
                          <a:gd name="T63" fmla="*/ 0 h 4873"/>
                          <a:gd name="T64" fmla="*/ 162 w 6630"/>
                          <a:gd name="T65" fmla="*/ 0 h 4873"/>
                          <a:gd name="T66" fmla="*/ 164 w 6630"/>
                          <a:gd name="T67" fmla="*/ 0 h 4873"/>
                          <a:gd name="T68" fmla="*/ 167 w 6630"/>
                          <a:gd name="T69" fmla="*/ 1 h 4873"/>
                          <a:gd name="T70" fmla="*/ 169 w 6630"/>
                          <a:gd name="T71" fmla="*/ 2 h 4873"/>
                          <a:gd name="T72" fmla="*/ 171 w 6630"/>
                          <a:gd name="T73" fmla="*/ 4 h 4873"/>
                          <a:gd name="T74" fmla="*/ 172 w 6630"/>
                          <a:gd name="T75" fmla="*/ 6 h 4873"/>
                          <a:gd name="T76" fmla="*/ 173 w 6630"/>
                          <a:gd name="T77" fmla="*/ 8 h 4873"/>
                          <a:gd name="T78" fmla="*/ 174 w 6630"/>
                          <a:gd name="T79" fmla="*/ 10 h 4873"/>
                          <a:gd name="T80" fmla="*/ 174 w 6630"/>
                          <a:gd name="T81" fmla="*/ 94 h 4873"/>
                          <a:gd name="T82" fmla="*/ 174 w 6630"/>
                          <a:gd name="T83" fmla="*/ 96 h 4873"/>
                          <a:gd name="T84" fmla="*/ 173 w 6630"/>
                          <a:gd name="T85" fmla="*/ 98 h 4873"/>
                          <a:gd name="T86" fmla="*/ 171 w 6630"/>
                          <a:gd name="T87" fmla="*/ 100 h 4873"/>
                          <a:gd name="T88" fmla="*/ 170 w 6630"/>
                          <a:gd name="T89" fmla="*/ 101 h 4873"/>
                          <a:gd name="T90" fmla="*/ 167 w 6630"/>
                          <a:gd name="T91" fmla="*/ 102 h 4873"/>
                          <a:gd name="T92" fmla="*/ 165 w 6630"/>
                          <a:gd name="T93" fmla="*/ 103 h 4873"/>
                          <a:gd name="T94" fmla="*/ 162 w 6630"/>
                          <a:gd name="T95" fmla="*/ 104 h 4873"/>
                          <a:gd name="T96" fmla="*/ 95 w 6630"/>
                          <a:gd name="T97" fmla="*/ 104 h 487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630" h="4873">
                            <a:moveTo>
                              <a:pt x="3602" y="4386"/>
                            </a:moveTo>
                            <a:lnTo>
                              <a:pt x="6112" y="4386"/>
                            </a:lnTo>
                            <a:lnTo>
                              <a:pt x="6116" y="4385"/>
                            </a:lnTo>
                            <a:lnTo>
                              <a:pt x="6120" y="4384"/>
                            </a:lnTo>
                            <a:lnTo>
                              <a:pt x="6123" y="4382"/>
                            </a:lnTo>
                            <a:lnTo>
                              <a:pt x="6126" y="4380"/>
                            </a:lnTo>
                            <a:lnTo>
                              <a:pt x="6129" y="4377"/>
                            </a:lnTo>
                            <a:lnTo>
                              <a:pt x="6130" y="4373"/>
                            </a:lnTo>
                            <a:lnTo>
                              <a:pt x="6132" y="4370"/>
                            </a:lnTo>
                            <a:lnTo>
                              <a:pt x="6132" y="4365"/>
                            </a:lnTo>
                            <a:lnTo>
                              <a:pt x="6132" y="509"/>
                            </a:lnTo>
                            <a:lnTo>
                              <a:pt x="6132" y="508"/>
                            </a:lnTo>
                            <a:lnTo>
                              <a:pt x="6132" y="507"/>
                            </a:lnTo>
                            <a:lnTo>
                              <a:pt x="6132" y="505"/>
                            </a:lnTo>
                            <a:lnTo>
                              <a:pt x="6131" y="503"/>
                            </a:lnTo>
                            <a:lnTo>
                              <a:pt x="6131" y="501"/>
                            </a:lnTo>
                            <a:lnTo>
                              <a:pt x="6130" y="499"/>
                            </a:lnTo>
                            <a:lnTo>
                              <a:pt x="6128" y="497"/>
                            </a:lnTo>
                            <a:lnTo>
                              <a:pt x="6126" y="495"/>
                            </a:lnTo>
                            <a:lnTo>
                              <a:pt x="6124" y="493"/>
                            </a:lnTo>
                            <a:lnTo>
                              <a:pt x="6122" y="491"/>
                            </a:lnTo>
                            <a:lnTo>
                              <a:pt x="6119" y="490"/>
                            </a:lnTo>
                            <a:lnTo>
                              <a:pt x="6117" y="490"/>
                            </a:lnTo>
                            <a:lnTo>
                              <a:pt x="6116" y="489"/>
                            </a:lnTo>
                            <a:lnTo>
                              <a:pt x="6114" y="489"/>
                            </a:lnTo>
                            <a:lnTo>
                              <a:pt x="6113" y="489"/>
                            </a:lnTo>
                            <a:lnTo>
                              <a:pt x="6112" y="489"/>
                            </a:lnTo>
                            <a:lnTo>
                              <a:pt x="518" y="489"/>
                            </a:lnTo>
                            <a:lnTo>
                              <a:pt x="517" y="489"/>
                            </a:lnTo>
                            <a:lnTo>
                              <a:pt x="515" y="489"/>
                            </a:lnTo>
                            <a:lnTo>
                              <a:pt x="514" y="489"/>
                            </a:lnTo>
                            <a:lnTo>
                              <a:pt x="512" y="490"/>
                            </a:lnTo>
                            <a:lnTo>
                              <a:pt x="510" y="490"/>
                            </a:lnTo>
                            <a:lnTo>
                              <a:pt x="508" y="491"/>
                            </a:lnTo>
                            <a:lnTo>
                              <a:pt x="506" y="493"/>
                            </a:lnTo>
                            <a:lnTo>
                              <a:pt x="503" y="495"/>
                            </a:lnTo>
                            <a:lnTo>
                              <a:pt x="501" y="497"/>
                            </a:lnTo>
                            <a:lnTo>
                              <a:pt x="500" y="499"/>
                            </a:lnTo>
                            <a:lnTo>
                              <a:pt x="499" y="501"/>
                            </a:lnTo>
                            <a:lnTo>
                              <a:pt x="498" y="503"/>
                            </a:lnTo>
                            <a:lnTo>
                              <a:pt x="498" y="505"/>
                            </a:lnTo>
                            <a:lnTo>
                              <a:pt x="497" y="507"/>
                            </a:lnTo>
                            <a:lnTo>
                              <a:pt x="497" y="508"/>
                            </a:lnTo>
                            <a:lnTo>
                              <a:pt x="497" y="509"/>
                            </a:lnTo>
                            <a:lnTo>
                              <a:pt x="497" y="4365"/>
                            </a:lnTo>
                            <a:lnTo>
                              <a:pt x="497" y="4366"/>
                            </a:lnTo>
                            <a:lnTo>
                              <a:pt x="497" y="4368"/>
                            </a:lnTo>
                            <a:lnTo>
                              <a:pt x="498" y="4369"/>
                            </a:lnTo>
                            <a:lnTo>
                              <a:pt x="498" y="4371"/>
                            </a:lnTo>
                            <a:lnTo>
                              <a:pt x="499" y="4373"/>
                            </a:lnTo>
                            <a:lnTo>
                              <a:pt x="500" y="4375"/>
                            </a:lnTo>
                            <a:lnTo>
                              <a:pt x="501" y="4378"/>
                            </a:lnTo>
                            <a:lnTo>
                              <a:pt x="503" y="4380"/>
                            </a:lnTo>
                            <a:lnTo>
                              <a:pt x="506" y="4382"/>
                            </a:lnTo>
                            <a:lnTo>
                              <a:pt x="508" y="4383"/>
                            </a:lnTo>
                            <a:lnTo>
                              <a:pt x="510" y="4384"/>
                            </a:lnTo>
                            <a:lnTo>
                              <a:pt x="512" y="4385"/>
                            </a:lnTo>
                            <a:lnTo>
                              <a:pt x="514" y="4386"/>
                            </a:lnTo>
                            <a:lnTo>
                              <a:pt x="515" y="4386"/>
                            </a:lnTo>
                            <a:lnTo>
                              <a:pt x="517" y="4386"/>
                            </a:lnTo>
                            <a:lnTo>
                              <a:pt x="518" y="4386"/>
                            </a:lnTo>
                            <a:lnTo>
                              <a:pt x="3602" y="4386"/>
                            </a:lnTo>
                            <a:lnTo>
                              <a:pt x="3602" y="4873"/>
                            </a:lnTo>
                            <a:lnTo>
                              <a:pt x="518" y="4873"/>
                            </a:lnTo>
                            <a:lnTo>
                              <a:pt x="492" y="4873"/>
                            </a:lnTo>
                            <a:lnTo>
                              <a:pt x="467" y="4871"/>
                            </a:lnTo>
                            <a:lnTo>
                              <a:pt x="441" y="4868"/>
                            </a:lnTo>
                            <a:lnTo>
                              <a:pt x="415" y="4864"/>
                            </a:lnTo>
                            <a:lnTo>
                              <a:pt x="391" y="4858"/>
                            </a:lnTo>
                            <a:lnTo>
                              <a:pt x="367" y="4852"/>
                            </a:lnTo>
                            <a:lnTo>
                              <a:pt x="343" y="4844"/>
                            </a:lnTo>
                            <a:lnTo>
                              <a:pt x="319" y="4835"/>
                            </a:lnTo>
                            <a:lnTo>
                              <a:pt x="296" y="4825"/>
                            </a:lnTo>
                            <a:lnTo>
                              <a:pt x="274" y="4814"/>
                            </a:lnTo>
                            <a:lnTo>
                              <a:pt x="252" y="4801"/>
                            </a:lnTo>
                            <a:lnTo>
                              <a:pt x="231" y="4788"/>
                            </a:lnTo>
                            <a:lnTo>
                              <a:pt x="209" y="4774"/>
                            </a:lnTo>
                            <a:lnTo>
                              <a:pt x="190" y="4758"/>
                            </a:lnTo>
                            <a:lnTo>
                              <a:pt x="170" y="4742"/>
                            </a:lnTo>
                            <a:lnTo>
                              <a:pt x="152" y="4724"/>
                            </a:lnTo>
                            <a:lnTo>
                              <a:pt x="133" y="4706"/>
                            </a:lnTo>
                            <a:lnTo>
                              <a:pt x="117" y="4687"/>
                            </a:lnTo>
                            <a:lnTo>
                              <a:pt x="102" y="4668"/>
                            </a:lnTo>
                            <a:lnTo>
                              <a:pt x="86" y="4646"/>
                            </a:lnTo>
                            <a:lnTo>
                              <a:pt x="73" y="4626"/>
                            </a:lnTo>
                            <a:lnTo>
                              <a:pt x="60" y="4604"/>
                            </a:lnTo>
                            <a:lnTo>
                              <a:pt x="49" y="4582"/>
                            </a:lnTo>
                            <a:lnTo>
                              <a:pt x="39" y="4560"/>
                            </a:lnTo>
                            <a:lnTo>
                              <a:pt x="30" y="4537"/>
                            </a:lnTo>
                            <a:lnTo>
                              <a:pt x="22" y="4513"/>
                            </a:lnTo>
                            <a:lnTo>
                              <a:pt x="15" y="4489"/>
                            </a:lnTo>
                            <a:lnTo>
                              <a:pt x="9" y="4465"/>
                            </a:lnTo>
                            <a:lnTo>
                              <a:pt x="5" y="4440"/>
                            </a:lnTo>
                            <a:lnTo>
                              <a:pt x="2" y="4416"/>
                            </a:lnTo>
                            <a:lnTo>
                              <a:pt x="0" y="4391"/>
                            </a:lnTo>
                            <a:lnTo>
                              <a:pt x="0" y="4365"/>
                            </a:lnTo>
                            <a:lnTo>
                              <a:pt x="0" y="509"/>
                            </a:lnTo>
                            <a:lnTo>
                              <a:pt x="0" y="483"/>
                            </a:lnTo>
                            <a:lnTo>
                              <a:pt x="2" y="457"/>
                            </a:lnTo>
                            <a:lnTo>
                              <a:pt x="6" y="431"/>
                            </a:lnTo>
                            <a:lnTo>
                              <a:pt x="10" y="407"/>
                            </a:lnTo>
                            <a:lnTo>
                              <a:pt x="16" y="382"/>
                            </a:lnTo>
                            <a:lnTo>
                              <a:pt x="24" y="358"/>
                            </a:lnTo>
                            <a:lnTo>
                              <a:pt x="31" y="335"/>
                            </a:lnTo>
                            <a:lnTo>
                              <a:pt x="41" y="311"/>
                            </a:lnTo>
                            <a:lnTo>
                              <a:pt x="51" y="289"/>
                            </a:lnTo>
                            <a:lnTo>
                              <a:pt x="63" y="267"/>
                            </a:lnTo>
                            <a:lnTo>
                              <a:pt x="75" y="246"/>
                            </a:lnTo>
                            <a:lnTo>
                              <a:pt x="88" y="225"/>
                            </a:lnTo>
                            <a:lnTo>
                              <a:pt x="103" y="205"/>
                            </a:lnTo>
                            <a:lnTo>
                              <a:pt x="118" y="186"/>
                            </a:lnTo>
                            <a:lnTo>
                              <a:pt x="134" y="168"/>
                            </a:lnTo>
                            <a:lnTo>
                              <a:pt x="152" y="149"/>
                            </a:lnTo>
                            <a:lnTo>
                              <a:pt x="169" y="133"/>
                            </a:lnTo>
                            <a:lnTo>
                              <a:pt x="189" y="117"/>
                            </a:lnTo>
                            <a:lnTo>
                              <a:pt x="208" y="102"/>
                            </a:lnTo>
                            <a:lnTo>
                              <a:pt x="229" y="88"/>
                            </a:lnTo>
                            <a:lnTo>
                              <a:pt x="249" y="75"/>
                            </a:lnTo>
                            <a:lnTo>
                              <a:pt x="271" y="62"/>
                            </a:lnTo>
                            <a:lnTo>
                              <a:pt x="293" y="51"/>
                            </a:lnTo>
                            <a:lnTo>
                              <a:pt x="316" y="41"/>
                            </a:lnTo>
                            <a:lnTo>
                              <a:pt x="340" y="32"/>
                            </a:lnTo>
                            <a:lnTo>
                              <a:pt x="364" y="24"/>
                            </a:lnTo>
                            <a:lnTo>
                              <a:pt x="389" y="17"/>
                            </a:lnTo>
                            <a:lnTo>
                              <a:pt x="413" y="11"/>
                            </a:lnTo>
                            <a:lnTo>
                              <a:pt x="439" y="6"/>
                            </a:lnTo>
                            <a:lnTo>
                              <a:pt x="465" y="3"/>
                            </a:lnTo>
                            <a:lnTo>
                              <a:pt x="491" y="1"/>
                            </a:lnTo>
                            <a:lnTo>
                              <a:pt x="518" y="0"/>
                            </a:lnTo>
                            <a:lnTo>
                              <a:pt x="6112" y="0"/>
                            </a:lnTo>
                            <a:lnTo>
                              <a:pt x="6137" y="1"/>
                            </a:lnTo>
                            <a:lnTo>
                              <a:pt x="6163" y="3"/>
                            </a:lnTo>
                            <a:lnTo>
                              <a:pt x="6188" y="6"/>
                            </a:lnTo>
                            <a:lnTo>
                              <a:pt x="6213" y="10"/>
                            </a:lnTo>
                            <a:lnTo>
                              <a:pt x="6238" y="16"/>
                            </a:lnTo>
                            <a:lnTo>
                              <a:pt x="6263" y="23"/>
                            </a:lnTo>
                            <a:lnTo>
                              <a:pt x="6286" y="31"/>
                            </a:lnTo>
                            <a:lnTo>
                              <a:pt x="6310" y="39"/>
                            </a:lnTo>
                            <a:lnTo>
                              <a:pt x="6332" y="49"/>
                            </a:lnTo>
                            <a:lnTo>
                              <a:pt x="6355" y="60"/>
                            </a:lnTo>
                            <a:lnTo>
                              <a:pt x="6378" y="73"/>
                            </a:lnTo>
                            <a:lnTo>
                              <a:pt x="6399" y="86"/>
                            </a:lnTo>
                            <a:lnTo>
                              <a:pt x="6420" y="100"/>
                            </a:lnTo>
                            <a:lnTo>
                              <a:pt x="6439" y="115"/>
                            </a:lnTo>
                            <a:lnTo>
                              <a:pt x="6459" y="132"/>
                            </a:lnTo>
                            <a:lnTo>
                              <a:pt x="6478" y="149"/>
                            </a:lnTo>
                            <a:lnTo>
                              <a:pt x="6496" y="168"/>
                            </a:lnTo>
                            <a:lnTo>
                              <a:pt x="6512" y="187"/>
                            </a:lnTo>
                            <a:lnTo>
                              <a:pt x="6528" y="207"/>
                            </a:lnTo>
                            <a:lnTo>
                              <a:pt x="6543" y="227"/>
                            </a:lnTo>
                            <a:lnTo>
                              <a:pt x="6556" y="248"/>
                            </a:lnTo>
                            <a:lnTo>
                              <a:pt x="6568" y="269"/>
                            </a:lnTo>
                            <a:lnTo>
                              <a:pt x="6580" y="291"/>
                            </a:lnTo>
                            <a:lnTo>
                              <a:pt x="6590" y="315"/>
                            </a:lnTo>
                            <a:lnTo>
                              <a:pt x="6599" y="338"/>
                            </a:lnTo>
                            <a:lnTo>
                              <a:pt x="6607" y="361"/>
                            </a:lnTo>
                            <a:lnTo>
                              <a:pt x="6614" y="385"/>
                            </a:lnTo>
                            <a:lnTo>
                              <a:pt x="6620" y="409"/>
                            </a:lnTo>
                            <a:lnTo>
                              <a:pt x="6624" y="433"/>
                            </a:lnTo>
                            <a:lnTo>
                              <a:pt x="6627" y="458"/>
                            </a:lnTo>
                            <a:lnTo>
                              <a:pt x="6629" y="484"/>
                            </a:lnTo>
                            <a:lnTo>
                              <a:pt x="6630" y="509"/>
                            </a:lnTo>
                            <a:lnTo>
                              <a:pt x="6630" y="4365"/>
                            </a:lnTo>
                            <a:lnTo>
                              <a:pt x="6629" y="4391"/>
                            </a:lnTo>
                            <a:lnTo>
                              <a:pt x="6627" y="4416"/>
                            </a:lnTo>
                            <a:lnTo>
                              <a:pt x="6624" y="4440"/>
                            </a:lnTo>
                            <a:lnTo>
                              <a:pt x="6620" y="4465"/>
                            </a:lnTo>
                            <a:lnTo>
                              <a:pt x="6614" y="4489"/>
                            </a:lnTo>
                            <a:lnTo>
                              <a:pt x="6607" y="4513"/>
                            </a:lnTo>
                            <a:lnTo>
                              <a:pt x="6599" y="4537"/>
                            </a:lnTo>
                            <a:lnTo>
                              <a:pt x="6590" y="4560"/>
                            </a:lnTo>
                            <a:lnTo>
                              <a:pt x="6580" y="4582"/>
                            </a:lnTo>
                            <a:lnTo>
                              <a:pt x="6568" y="4604"/>
                            </a:lnTo>
                            <a:lnTo>
                              <a:pt x="6556" y="4626"/>
                            </a:lnTo>
                            <a:lnTo>
                              <a:pt x="6543" y="4646"/>
                            </a:lnTo>
                            <a:lnTo>
                              <a:pt x="6528" y="4668"/>
                            </a:lnTo>
                            <a:lnTo>
                              <a:pt x="6512" y="4687"/>
                            </a:lnTo>
                            <a:lnTo>
                              <a:pt x="6496" y="4706"/>
                            </a:lnTo>
                            <a:lnTo>
                              <a:pt x="6478" y="4724"/>
                            </a:lnTo>
                            <a:lnTo>
                              <a:pt x="6459" y="4742"/>
                            </a:lnTo>
                            <a:lnTo>
                              <a:pt x="6439" y="4758"/>
                            </a:lnTo>
                            <a:lnTo>
                              <a:pt x="6420" y="4774"/>
                            </a:lnTo>
                            <a:lnTo>
                              <a:pt x="6399" y="4788"/>
                            </a:lnTo>
                            <a:lnTo>
                              <a:pt x="6378" y="4801"/>
                            </a:lnTo>
                            <a:lnTo>
                              <a:pt x="6355" y="4814"/>
                            </a:lnTo>
                            <a:lnTo>
                              <a:pt x="6332" y="4825"/>
                            </a:lnTo>
                            <a:lnTo>
                              <a:pt x="6310" y="4835"/>
                            </a:lnTo>
                            <a:lnTo>
                              <a:pt x="6286" y="4844"/>
                            </a:lnTo>
                            <a:lnTo>
                              <a:pt x="6263" y="4852"/>
                            </a:lnTo>
                            <a:lnTo>
                              <a:pt x="6238" y="4858"/>
                            </a:lnTo>
                            <a:lnTo>
                              <a:pt x="6213" y="4864"/>
                            </a:lnTo>
                            <a:lnTo>
                              <a:pt x="6188" y="4868"/>
                            </a:lnTo>
                            <a:lnTo>
                              <a:pt x="6163" y="4871"/>
                            </a:lnTo>
                            <a:lnTo>
                              <a:pt x="6137" y="4873"/>
                            </a:lnTo>
                            <a:lnTo>
                              <a:pt x="6112" y="4873"/>
                            </a:lnTo>
                            <a:lnTo>
                              <a:pt x="3602" y="4873"/>
                            </a:lnTo>
                            <a:lnTo>
                              <a:pt x="3602" y="438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7193" name="Freeform 50"/>
                      <p:cNvSpPr>
                        <a:spLocks/>
                      </p:cNvSpPr>
                      <p:nvPr/>
                    </p:nvSpPr>
                    <p:spPr bwMode="auto">
                      <a:xfrm>
                        <a:off x="2739" y="2253"/>
                        <a:ext cx="19" cy="47"/>
                      </a:xfrm>
                      <a:custGeom>
                        <a:avLst/>
                        <a:gdLst>
                          <a:gd name="T0" fmla="*/ 13 w 714"/>
                          <a:gd name="T1" fmla="*/ 17 h 2237"/>
                          <a:gd name="T2" fmla="*/ 13 w 714"/>
                          <a:gd name="T3" fmla="*/ 17 h 2237"/>
                          <a:gd name="T4" fmla="*/ 12 w 714"/>
                          <a:gd name="T5" fmla="*/ 17 h 2237"/>
                          <a:gd name="T6" fmla="*/ 11 w 714"/>
                          <a:gd name="T7" fmla="*/ 18 h 2237"/>
                          <a:gd name="T8" fmla="*/ 10 w 714"/>
                          <a:gd name="T9" fmla="*/ 18 h 2237"/>
                          <a:gd name="T10" fmla="*/ 10 w 714"/>
                          <a:gd name="T11" fmla="*/ 4 h 2237"/>
                          <a:gd name="T12" fmla="*/ 10 w 714"/>
                          <a:gd name="T13" fmla="*/ 3 h 2237"/>
                          <a:gd name="T14" fmla="*/ 9 w 714"/>
                          <a:gd name="T15" fmla="*/ 2 h 2237"/>
                          <a:gd name="T16" fmla="*/ 8 w 714"/>
                          <a:gd name="T17" fmla="*/ 1 h 2237"/>
                          <a:gd name="T18" fmla="*/ 7 w 714"/>
                          <a:gd name="T19" fmla="*/ 0 h 2237"/>
                          <a:gd name="T20" fmla="*/ 5 w 714"/>
                          <a:gd name="T21" fmla="*/ 0 h 2237"/>
                          <a:gd name="T22" fmla="*/ 4 w 714"/>
                          <a:gd name="T23" fmla="*/ 0 h 2237"/>
                          <a:gd name="T24" fmla="*/ 3 w 714"/>
                          <a:gd name="T25" fmla="*/ 0 h 2237"/>
                          <a:gd name="T26" fmla="*/ 1 w 714"/>
                          <a:gd name="T27" fmla="*/ 1 h 2237"/>
                          <a:gd name="T28" fmla="*/ 1 w 714"/>
                          <a:gd name="T29" fmla="*/ 2 h 2237"/>
                          <a:gd name="T30" fmla="*/ 0 w 714"/>
                          <a:gd name="T31" fmla="*/ 3 h 2237"/>
                          <a:gd name="T32" fmla="*/ 0 w 714"/>
                          <a:gd name="T33" fmla="*/ 26 h 2237"/>
                          <a:gd name="T34" fmla="*/ 0 w 714"/>
                          <a:gd name="T35" fmla="*/ 27 h 2237"/>
                          <a:gd name="T36" fmla="*/ 1 w 714"/>
                          <a:gd name="T37" fmla="*/ 28 h 2237"/>
                          <a:gd name="T38" fmla="*/ 2 w 714"/>
                          <a:gd name="T39" fmla="*/ 29 h 2237"/>
                          <a:gd name="T40" fmla="*/ 3 w 714"/>
                          <a:gd name="T41" fmla="*/ 30 h 2237"/>
                          <a:gd name="T42" fmla="*/ 4 w 714"/>
                          <a:gd name="T43" fmla="*/ 30 h 2237"/>
                          <a:gd name="T44" fmla="*/ 6 w 714"/>
                          <a:gd name="T45" fmla="*/ 30 h 2237"/>
                          <a:gd name="T46" fmla="*/ 6 w 714"/>
                          <a:gd name="T47" fmla="*/ 30 h 2237"/>
                          <a:gd name="T48" fmla="*/ 7 w 714"/>
                          <a:gd name="T49" fmla="*/ 30 h 2237"/>
                          <a:gd name="T50" fmla="*/ 8 w 714"/>
                          <a:gd name="T51" fmla="*/ 29 h 2237"/>
                          <a:gd name="T52" fmla="*/ 9 w 714"/>
                          <a:gd name="T53" fmla="*/ 29 h 2237"/>
                          <a:gd name="T54" fmla="*/ 9 w 714"/>
                          <a:gd name="T55" fmla="*/ 43 h 2237"/>
                          <a:gd name="T56" fmla="*/ 9 w 714"/>
                          <a:gd name="T57" fmla="*/ 44 h 2237"/>
                          <a:gd name="T58" fmla="*/ 10 w 714"/>
                          <a:gd name="T59" fmla="*/ 45 h 2237"/>
                          <a:gd name="T60" fmla="*/ 11 w 714"/>
                          <a:gd name="T61" fmla="*/ 46 h 2237"/>
                          <a:gd name="T62" fmla="*/ 12 w 714"/>
                          <a:gd name="T63" fmla="*/ 47 h 2237"/>
                          <a:gd name="T64" fmla="*/ 14 w 714"/>
                          <a:gd name="T65" fmla="*/ 47 h 2237"/>
                          <a:gd name="T66" fmla="*/ 15 w 714"/>
                          <a:gd name="T67" fmla="*/ 47 h 2237"/>
                          <a:gd name="T68" fmla="*/ 16 w 714"/>
                          <a:gd name="T69" fmla="*/ 47 h 2237"/>
                          <a:gd name="T70" fmla="*/ 18 w 714"/>
                          <a:gd name="T71" fmla="*/ 46 h 2237"/>
                          <a:gd name="T72" fmla="*/ 18 w 714"/>
                          <a:gd name="T73" fmla="*/ 45 h 2237"/>
                          <a:gd name="T74" fmla="*/ 19 w 714"/>
                          <a:gd name="T75" fmla="*/ 44 h 2237"/>
                          <a:gd name="T76" fmla="*/ 19 w 714"/>
                          <a:gd name="T77" fmla="*/ 21 h 2237"/>
                          <a:gd name="T78" fmla="*/ 19 w 714"/>
                          <a:gd name="T79" fmla="*/ 20 h 2237"/>
                          <a:gd name="T80" fmla="*/ 18 w 714"/>
                          <a:gd name="T81" fmla="*/ 19 h 2237"/>
                          <a:gd name="T82" fmla="*/ 17 w 714"/>
                          <a:gd name="T83" fmla="*/ 18 h 2237"/>
                          <a:gd name="T84" fmla="*/ 16 w 714"/>
                          <a:gd name="T85" fmla="*/ 17 h 2237"/>
                          <a:gd name="T86" fmla="*/ 15 w 714"/>
                          <a:gd name="T87" fmla="*/ 17 h 223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714" h="2237">
                            <a:moveTo>
                              <a:pt x="528" y="805"/>
                            </a:moveTo>
                            <a:lnTo>
                              <a:pt x="516" y="806"/>
                            </a:lnTo>
                            <a:lnTo>
                              <a:pt x="503" y="807"/>
                            </a:lnTo>
                            <a:lnTo>
                              <a:pt x="492" y="808"/>
                            </a:lnTo>
                            <a:lnTo>
                              <a:pt x="481" y="811"/>
                            </a:lnTo>
                            <a:lnTo>
                              <a:pt x="470" y="814"/>
                            </a:lnTo>
                            <a:lnTo>
                              <a:pt x="459" y="818"/>
                            </a:lnTo>
                            <a:lnTo>
                              <a:pt x="449" y="822"/>
                            </a:lnTo>
                            <a:lnTo>
                              <a:pt x="439" y="827"/>
                            </a:lnTo>
                            <a:lnTo>
                              <a:pt x="429" y="833"/>
                            </a:lnTo>
                            <a:lnTo>
                              <a:pt x="420" y="839"/>
                            </a:lnTo>
                            <a:lnTo>
                              <a:pt x="411" y="845"/>
                            </a:lnTo>
                            <a:lnTo>
                              <a:pt x="403" y="852"/>
                            </a:lnTo>
                            <a:lnTo>
                              <a:pt x="394" y="860"/>
                            </a:lnTo>
                            <a:lnTo>
                              <a:pt x="386" y="868"/>
                            </a:lnTo>
                            <a:lnTo>
                              <a:pt x="379" y="876"/>
                            </a:lnTo>
                            <a:lnTo>
                              <a:pt x="373" y="885"/>
                            </a:lnTo>
                            <a:lnTo>
                              <a:pt x="373" y="184"/>
                            </a:lnTo>
                            <a:lnTo>
                              <a:pt x="372" y="164"/>
                            </a:lnTo>
                            <a:lnTo>
                              <a:pt x="369" y="146"/>
                            </a:lnTo>
                            <a:lnTo>
                              <a:pt x="365" y="129"/>
                            </a:lnTo>
                            <a:lnTo>
                              <a:pt x="359" y="112"/>
                            </a:lnTo>
                            <a:lnTo>
                              <a:pt x="350" y="96"/>
                            </a:lnTo>
                            <a:lnTo>
                              <a:pt x="341" y="81"/>
                            </a:lnTo>
                            <a:lnTo>
                              <a:pt x="330" y="67"/>
                            </a:lnTo>
                            <a:lnTo>
                              <a:pt x="319" y="54"/>
                            </a:lnTo>
                            <a:lnTo>
                              <a:pt x="305" y="43"/>
                            </a:lnTo>
                            <a:lnTo>
                              <a:pt x="291" y="32"/>
                            </a:lnTo>
                            <a:lnTo>
                              <a:pt x="275" y="23"/>
                            </a:lnTo>
                            <a:lnTo>
                              <a:pt x="259" y="14"/>
                            </a:lnTo>
                            <a:lnTo>
                              <a:pt x="242" y="8"/>
                            </a:lnTo>
                            <a:lnTo>
                              <a:pt x="224" y="4"/>
                            </a:lnTo>
                            <a:lnTo>
                              <a:pt x="206" y="1"/>
                            </a:lnTo>
                            <a:lnTo>
                              <a:pt x="186" y="0"/>
                            </a:lnTo>
                            <a:lnTo>
                              <a:pt x="168" y="1"/>
                            </a:lnTo>
                            <a:lnTo>
                              <a:pt x="149" y="4"/>
                            </a:lnTo>
                            <a:lnTo>
                              <a:pt x="131" y="8"/>
                            </a:lnTo>
                            <a:lnTo>
                              <a:pt x="114" y="14"/>
                            </a:lnTo>
                            <a:lnTo>
                              <a:pt x="98" y="23"/>
                            </a:lnTo>
                            <a:lnTo>
                              <a:pt x="83" y="32"/>
                            </a:lnTo>
                            <a:lnTo>
                              <a:pt x="68" y="43"/>
                            </a:lnTo>
                            <a:lnTo>
                              <a:pt x="55" y="54"/>
                            </a:lnTo>
                            <a:lnTo>
                              <a:pt x="43" y="67"/>
                            </a:lnTo>
                            <a:lnTo>
                              <a:pt x="32" y="81"/>
                            </a:lnTo>
                            <a:lnTo>
                              <a:pt x="23" y="96"/>
                            </a:lnTo>
                            <a:lnTo>
                              <a:pt x="15" y="112"/>
                            </a:lnTo>
                            <a:lnTo>
                              <a:pt x="9" y="129"/>
                            </a:lnTo>
                            <a:lnTo>
                              <a:pt x="4" y="146"/>
                            </a:lnTo>
                            <a:lnTo>
                              <a:pt x="1" y="164"/>
                            </a:lnTo>
                            <a:lnTo>
                              <a:pt x="0" y="184"/>
                            </a:lnTo>
                            <a:lnTo>
                              <a:pt x="0" y="1251"/>
                            </a:lnTo>
                            <a:lnTo>
                              <a:pt x="1" y="1269"/>
                            </a:lnTo>
                            <a:lnTo>
                              <a:pt x="4" y="1287"/>
                            </a:lnTo>
                            <a:lnTo>
                              <a:pt x="9" y="1305"/>
                            </a:lnTo>
                            <a:lnTo>
                              <a:pt x="15" y="1321"/>
                            </a:lnTo>
                            <a:lnTo>
                              <a:pt x="23" y="1337"/>
                            </a:lnTo>
                            <a:lnTo>
                              <a:pt x="32" y="1352"/>
                            </a:lnTo>
                            <a:lnTo>
                              <a:pt x="43" y="1367"/>
                            </a:lnTo>
                            <a:lnTo>
                              <a:pt x="55" y="1380"/>
                            </a:lnTo>
                            <a:lnTo>
                              <a:pt x="68" y="1392"/>
                            </a:lnTo>
                            <a:lnTo>
                              <a:pt x="83" y="1402"/>
                            </a:lnTo>
                            <a:lnTo>
                              <a:pt x="98" y="1411"/>
                            </a:lnTo>
                            <a:lnTo>
                              <a:pt x="114" y="1419"/>
                            </a:lnTo>
                            <a:lnTo>
                              <a:pt x="131" y="1425"/>
                            </a:lnTo>
                            <a:lnTo>
                              <a:pt x="149" y="1430"/>
                            </a:lnTo>
                            <a:lnTo>
                              <a:pt x="168" y="1432"/>
                            </a:lnTo>
                            <a:lnTo>
                              <a:pt x="186" y="1433"/>
                            </a:lnTo>
                            <a:lnTo>
                              <a:pt x="198" y="1433"/>
                            </a:lnTo>
                            <a:lnTo>
                              <a:pt x="210" y="1432"/>
                            </a:lnTo>
                            <a:lnTo>
                              <a:pt x="222" y="1430"/>
                            </a:lnTo>
                            <a:lnTo>
                              <a:pt x="233" y="1428"/>
                            </a:lnTo>
                            <a:lnTo>
                              <a:pt x="244" y="1425"/>
                            </a:lnTo>
                            <a:lnTo>
                              <a:pt x="255" y="1421"/>
                            </a:lnTo>
                            <a:lnTo>
                              <a:pt x="265" y="1416"/>
                            </a:lnTo>
                            <a:lnTo>
                              <a:pt x="275" y="1411"/>
                            </a:lnTo>
                            <a:lnTo>
                              <a:pt x="285" y="1406"/>
                            </a:lnTo>
                            <a:lnTo>
                              <a:pt x="294" y="1400"/>
                            </a:lnTo>
                            <a:lnTo>
                              <a:pt x="303" y="1393"/>
                            </a:lnTo>
                            <a:lnTo>
                              <a:pt x="311" y="1386"/>
                            </a:lnTo>
                            <a:lnTo>
                              <a:pt x="320" y="1379"/>
                            </a:lnTo>
                            <a:lnTo>
                              <a:pt x="328" y="1371"/>
                            </a:lnTo>
                            <a:lnTo>
                              <a:pt x="335" y="1361"/>
                            </a:lnTo>
                            <a:lnTo>
                              <a:pt x="341" y="1352"/>
                            </a:lnTo>
                            <a:lnTo>
                              <a:pt x="341" y="2055"/>
                            </a:lnTo>
                            <a:lnTo>
                              <a:pt x="342" y="2073"/>
                            </a:lnTo>
                            <a:lnTo>
                              <a:pt x="345" y="2091"/>
                            </a:lnTo>
                            <a:lnTo>
                              <a:pt x="349" y="2109"/>
                            </a:lnTo>
                            <a:lnTo>
                              <a:pt x="355" y="2127"/>
                            </a:lnTo>
                            <a:lnTo>
                              <a:pt x="364" y="2142"/>
                            </a:lnTo>
                            <a:lnTo>
                              <a:pt x="373" y="2157"/>
                            </a:lnTo>
                            <a:lnTo>
                              <a:pt x="383" y="2171"/>
                            </a:lnTo>
                            <a:lnTo>
                              <a:pt x="395" y="2184"/>
                            </a:lnTo>
                            <a:lnTo>
                              <a:pt x="409" y="2196"/>
                            </a:lnTo>
                            <a:lnTo>
                              <a:pt x="423" y="2207"/>
                            </a:lnTo>
                            <a:lnTo>
                              <a:pt x="439" y="2216"/>
                            </a:lnTo>
                            <a:lnTo>
                              <a:pt x="455" y="2223"/>
                            </a:lnTo>
                            <a:lnTo>
                              <a:pt x="472" y="2229"/>
                            </a:lnTo>
                            <a:lnTo>
                              <a:pt x="490" y="2234"/>
                            </a:lnTo>
                            <a:lnTo>
                              <a:pt x="508" y="2237"/>
                            </a:lnTo>
                            <a:lnTo>
                              <a:pt x="528" y="2237"/>
                            </a:lnTo>
                            <a:lnTo>
                              <a:pt x="546" y="2237"/>
                            </a:lnTo>
                            <a:lnTo>
                              <a:pt x="565" y="2234"/>
                            </a:lnTo>
                            <a:lnTo>
                              <a:pt x="583" y="2229"/>
                            </a:lnTo>
                            <a:lnTo>
                              <a:pt x="600" y="2223"/>
                            </a:lnTo>
                            <a:lnTo>
                              <a:pt x="616" y="2216"/>
                            </a:lnTo>
                            <a:lnTo>
                              <a:pt x="631" y="2207"/>
                            </a:lnTo>
                            <a:lnTo>
                              <a:pt x="646" y="2196"/>
                            </a:lnTo>
                            <a:lnTo>
                              <a:pt x="659" y="2184"/>
                            </a:lnTo>
                            <a:lnTo>
                              <a:pt x="671" y="2171"/>
                            </a:lnTo>
                            <a:lnTo>
                              <a:pt x="682" y="2157"/>
                            </a:lnTo>
                            <a:lnTo>
                              <a:pt x="691" y="2142"/>
                            </a:lnTo>
                            <a:lnTo>
                              <a:pt x="699" y="2127"/>
                            </a:lnTo>
                            <a:lnTo>
                              <a:pt x="705" y="2109"/>
                            </a:lnTo>
                            <a:lnTo>
                              <a:pt x="710" y="2091"/>
                            </a:lnTo>
                            <a:lnTo>
                              <a:pt x="713" y="2073"/>
                            </a:lnTo>
                            <a:lnTo>
                              <a:pt x="714" y="2055"/>
                            </a:lnTo>
                            <a:lnTo>
                              <a:pt x="714" y="988"/>
                            </a:lnTo>
                            <a:lnTo>
                              <a:pt x="713" y="969"/>
                            </a:lnTo>
                            <a:lnTo>
                              <a:pt x="710" y="951"/>
                            </a:lnTo>
                            <a:lnTo>
                              <a:pt x="705" y="934"/>
                            </a:lnTo>
                            <a:lnTo>
                              <a:pt x="699" y="917"/>
                            </a:lnTo>
                            <a:lnTo>
                              <a:pt x="691" y="900"/>
                            </a:lnTo>
                            <a:lnTo>
                              <a:pt x="682" y="885"/>
                            </a:lnTo>
                            <a:lnTo>
                              <a:pt x="671" y="871"/>
                            </a:lnTo>
                            <a:lnTo>
                              <a:pt x="659" y="858"/>
                            </a:lnTo>
                            <a:lnTo>
                              <a:pt x="646" y="847"/>
                            </a:lnTo>
                            <a:lnTo>
                              <a:pt x="631" y="836"/>
                            </a:lnTo>
                            <a:lnTo>
                              <a:pt x="616" y="827"/>
                            </a:lnTo>
                            <a:lnTo>
                              <a:pt x="600" y="819"/>
                            </a:lnTo>
                            <a:lnTo>
                              <a:pt x="583" y="813"/>
                            </a:lnTo>
                            <a:lnTo>
                              <a:pt x="565" y="809"/>
                            </a:lnTo>
                            <a:lnTo>
                              <a:pt x="546" y="806"/>
                            </a:lnTo>
                            <a:lnTo>
                              <a:pt x="528" y="805"/>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7194" name="Freeform 51"/>
                      <p:cNvSpPr>
                        <a:spLocks/>
                      </p:cNvSpPr>
                      <p:nvPr/>
                    </p:nvSpPr>
                    <p:spPr bwMode="auto">
                      <a:xfrm>
                        <a:off x="2686" y="2277"/>
                        <a:ext cx="52" cy="31"/>
                      </a:xfrm>
                      <a:custGeom>
                        <a:avLst/>
                        <a:gdLst>
                          <a:gd name="T0" fmla="*/ 29 w 1946"/>
                          <a:gd name="T1" fmla="*/ 7 h 1427"/>
                          <a:gd name="T2" fmla="*/ 28 w 1946"/>
                          <a:gd name="T3" fmla="*/ 7 h 1427"/>
                          <a:gd name="T4" fmla="*/ 26 w 1946"/>
                          <a:gd name="T5" fmla="*/ 7 h 1427"/>
                          <a:gd name="T6" fmla="*/ 25 w 1946"/>
                          <a:gd name="T7" fmla="*/ 7 h 1427"/>
                          <a:gd name="T8" fmla="*/ 24 w 1946"/>
                          <a:gd name="T9" fmla="*/ 7 h 1427"/>
                          <a:gd name="T10" fmla="*/ 23 w 1946"/>
                          <a:gd name="T11" fmla="*/ 8 h 1427"/>
                          <a:gd name="T12" fmla="*/ 22 w 1946"/>
                          <a:gd name="T13" fmla="*/ 9 h 1427"/>
                          <a:gd name="T14" fmla="*/ 22 w 1946"/>
                          <a:gd name="T15" fmla="*/ 9 h 1427"/>
                          <a:gd name="T16" fmla="*/ 22 w 1946"/>
                          <a:gd name="T17" fmla="*/ 10 h 1427"/>
                          <a:gd name="T18" fmla="*/ 22 w 1946"/>
                          <a:gd name="T19" fmla="*/ 11 h 1427"/>
                          <a:gd name="T20" fmla="*/ 22 w 1946"/>
                          <a:gd name="T21" fmla="*/ 12 h 1427"/>
                          <a:gd name="T22" fmla="*/ 8 w 1946"/>
                          <a:gd name="T23" fmla="*/ 1 h 1427"/>
                          <a:gd name="T24" fmla="*/ 6 w 1946"/>
                          <a:gd name="T25" fmla="*/ 0 h 1427"/>
                          <a:gd name="T26" fmla="*/ 5 w 1946"/>
                          <a:gd name="T27" fmla="*/ 0 h 1427"/>
                          <a:gd name="T28" fmla="*/ 4 w 1946"/>
                          <a:gd name="T29" fmla="*/ 0 h 1427"/>
                          <a:gd name="T30" fmla="*/ 2 w 1946"/>
                          <a:gd name="T31" fmla="*/ 1 h 1427"/>
                          <a:gd name="T32" fmla="*/ 1 w 1946"/>
                          <a:gd name="T33" fmla="*/ 1 h 1427"/>
                          <a:gd name="T34" fmla="*/ 0 w 1946"/>
                          <a:gd name="T35" fmla="*/ 2 h 1427"/>
                          <a:gd name="T36" fmla="*/ 0 w 1946"/>
                          <a:gd name="T37" fmla="*/ 4 h 1427"/>
                          <a:gd name="T38" fmla="*/ 0 w 1946"/>
                          <a:gd name="T39" fmla="*/ 5 h 1427"/>
                          <a:gd name="T40" fmla="*/ 1 w 1946"/>
                          <a:gd name="T41" fmla="*/ 6 h 1427"/>
                          <a:gd name="T42" fmla="*/ 1 w 1946"/>
                          <a:gd name="T43" fmla="*/ 7 h 1427"/>
                          <a:gd name="T44" fmla="*/ 23 w 1946"/>
                          <a:gd name="T45" fmla="*/ 24 h 1427"/>
                          <a:gd name="T46" fmla="*/ 24 w 1946"/>
                          <a:gd name="T47" fmla="*/ 24 h 1427"/>
                          <a:gd name="T48" fmla="*/ 26 w 1946"/>
                          <a:gd name="T49" fmla="*/ 24 h 1427"/>
                          <a:gd name="T50" fmla="*/ 27 w 1946"/>
                          <a:gd name="T51" fmla="*/ 24 h 1427"/>
                          <a:gd name="T52" fmla="*/ 28 w 1946"/>
                          <a:gd name="T53" fmla="*/ 24 h 1427"/>
                          <a:gd name="T54" fmla="*/ 29 w 1946"/>
                          <a:gd name="T55" fmla="*/ 23 h 1427"/>
                          <a:gd name="T56" fmla="*/ 30 w 1946"/>
                          <a:gd name="T57" fmla="*/ 22 h 1427"/>
                          <a:gd name="T58" fmla="*/ 30 w 1946"/>
                          <a:gd name="T59" fmla="*/ 22 h 1427"/>
                          <a:gd name="T60" fmla="*/ 30 w 1946"/>
                          <a:gd name="T61" fmla="*/ 21 h 1427"/>
                          <a:gd name="T62" fmla="*/ 30 w 1946"/>
                          <a:gd name="T63" fmla="*/ 20 h 1427"/>
                          <a:gd name="T64" fmla="*/ 30 w 1946"/>
                          <a:gd name="T65" fmla="*/ 19 h 1427"/>
                          <a:gd name="T66" fmla="*/ 44 w 1946"/>
                          <a:gd name="T67" fmla="*/ 30 h 1427"/>
                          <a:gd name="T68" fmla="*/ 46 w 1946"/>
                          <a:gd name="T69" fmla="*/ 31 h 1427"/>
                          <a:gd name="T70" fmla="*/ 47 w 1946"/>
                          <a:gd name="T71" fmla="*/ 31 h 1427"/>
                          <a:gd name="T72" fmla="*/ 48 w 1946"/>
                          <a:gd name="T73" fmla="*/ 31 h 1427"/>
                          <a:gd name="T74" fmla="*/ 50 w 1946"/>
                          <a:gd name="T75" fmla="*/ 30 h 1427"/>
                          <a:gd name="T76" fmla="*/ 51 w 1946"/>
                          <a:gd name="T77" fmla="*/ 30 h 1427"/>
                          <a:gd name="T78" fmla="*/ 52 w 1946"/>
                          <a:gd name="T79" fmla="*/ 29 h 1427"/>
                          <a:gd name="T80" fmla="*/ 52 w 1946"/>
                          <a:gd name="T81" fmla="*/ 27 h 1427"/>
                          <a:gd name="T82" fmla="*/ 52 w 1946"/>
                          <a:gd name="T83" fmla="*/ 26 h 1427"/>
                          <a:gd name="T84" fmla="*/ 51 w 1946"/>
                          <a:gd name="T85" fmla="*/ 25 h 1427"/>
                          <a:gd name="T86" fmla="*/ 51 w 1946"/>
                          <a:gd name="T87" fmla="*/ 24 h 142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946" h="1427">
                            <a:moveTo>
                              <a:pt x="1122" y="359"/>
                            </a:moveTo>
                            <a:lnTo>
                              <a:pt x="1107" y="347"/>
                            </a:lnTo>
                            <a:lnTo>
                              <a:pt x="1092" y="336"/>
                            </a:lnTo>
                            <a:lnTo>
                              <a:pt x="1077" y="327"/>
                            </a:lnTo>
                            <a:lnTo>
                              <a:pt x="1060" y="319"/>
                            </a:lnTo>
                            <a:lnTo>
                              <a:pt x="1043" y="313"/>
                            </a:lnTo>
                            <a:lnTo>
                              <a:pt x="1025" y="309"/>
                            </a:lnTo>
                            <a:lnTo>
                              <a:pt x="1008" y="307"/>
                            </a:lnTo>
                            <a:lnTo>
                              <a:pt x="989" y="306"/>
                            </a:lnTo>
                            <a:lnTo>
                              <a:pt x="972" y="307"/>
                            </a:lnTo>
                            <a:lnTo>
                              <a:pt x="955" y="309"/>
                            </a:lnTo>
                            <a:lnTo>
                              <a:pt x="937" y="313"/>
                            </a:lnTo>
                            <a:lnTo>
                              <a:pt x="920" y="319"/>
                            </a:lnTo>
                            <a:lnTo>
                              <a:pt x="903" y="327"/>
                            </a:lnTo>
                            <a:lnTo>
                              <a:pt x="887" y="336"/>
                            </a:lnTo>
                            <a:lnTo>
                              <a:pt x="872" y="347"/>
                            </a:lnTo>
                            <a:lnTo>
                              <a:pt x="858" y="359"/>
                            </a:lnTo>
                            <a:lnTo>
                              <a:pt x="849" y="369"/>
                            </a:lnTo>
                            <a:lnTo>
                              <a:pt x="841" y="379"/>
                            </a:lnTo>
                            <a:lnTo>
                              <a:pt x="833" y="389"/>
                            </a:lnTo>
                            <a:lnTo>
                              <a:pt x="827" y="400"/>
                            </a:lnTo>
                            <a:lnTo>
                              <a:pt x="822" y="410"/>
                            </a:lnTo>
                            <a:lnTo>
                              <a:pt x="817" y="422"/>
                            </a:lnTo>
                            <a:lnTo>
                              <a:pt x="813" y="433"/>
                            </a:lnTo>
                            <a:lnTo>
                              <a:pt x="810" y="444"/>
                            </a:lnTo>
                            <a:lnTo>
                              <a:pt x="808" y="456"/>
                            </a:lnTo>
                            <a:lnTo>
                              <a:pt x="807" y="468"/>
                            </a:lnTo>
                            <a:lnTo>
                              <a:pt x="806" y="480"/>
                            </a:lnTo>
                            <a:lnTo>
                              <a:pt x="806" y="492"/>
                            </a:lnTo>
                            <a:lnTo>
                              <a:pt x="807" y="503"/>
                            </a:lnTo>
                            <a:lnTo>
                              <a:pt x="808" y="516"/>
                            </a:lnTo>
                            <a:lnTo>
                              <a:pt x="810" y="528"/>
                            </a:lnTo>
                            <a:lnTo>
                              <a:pt x="813" y="539"/>
                            </a:lnTo>
                            <a:lnTo>
                              <a:pt x="318" y="53"/>
                            </a:lnTo>
                            <a:lnTo>
                              <a:pt x="304" y="41"/>
                            </a:lnTo>
                            <a:lnTo>
                              <a:pt x="289" y="30"/>
                            </a:lnTo>
                            <a:lnTo>
                              <a:pt x="273" y="21"/>
                            </a:lnTo>
                            <a:lnTo>
                              <a:pt x="257" y="13"/>
                            </a:lnTo>
                            <a:lnTo>
                              <a:pt x="239" y="7"/>
                            </a:lnTo>
                            <a:lnTo>
                              <a:pt x="222" y="3"/>
                            </a:lnTo>
                            <a:lnTo>
                              <a:pt x="205" y="1"/>
                            </a:lnTo>
                            <a:lnTo>
                              <a:pt x="187" y="0"/>
                            </a:lnTo>
                            <a:lnTo>
                              <a:pt x="169" y="1"/>
                            </a:lnTo>
                            <a:lnTo>
                              <a:pt x="151" y="3"/>
                            </a:lnTo>
                            <a:lnTo>
                              <a:pt x="134" y="7"/>
                            </a:lnTo>
                            <a:lnTo>
                              <a:pt x="116" y="13"/>
                            </a:lnTo>
                            <a:lnTo>
                              <a:pt x="100" y="21"/>
                            </a:lnTo>
                            <a:lnTo>
                              <a:pt x="84" y="30"/>
                            </a:lnTo>
                            <a:lnTo>
                              <a:pt x="69" y="41"/>
                            </a:lnTo>
                            <a:lnTo>
                              <a:pt x="55" y="53"/>
                            </a:lnTo>
                            <a:lnTo>
                              <a:pt x="42" y="68"/>
                            </a:lnTo>
                            <a:lnTo>
                              <a:pt x="31" y="83"/>
                            </a:lnTo>
                            <a:lnTo>
                              <a:pt x="22" y="98"/>
                            </a:lnTo>
                            <a:lnTo>
                              <a:pt x="14" y="114"/>
                            </a:lnTo>
                            <a:lnTo>
                              <a:pt x="8" y="131"/>
                            </a:lnTo>
                            <a:lnTo>
                              <a:pt x="3" y="148"/>
                            </a:lnTo>
                            <a:lnTo>
                              <a:pt x="1" y="165"/>
                            </a:lnTo>
                            <a:lnTo>
                              <a:pt x="0" y="183"/>
                            </a:lnTo>
                            <a:lnTo>
                              <a:pt x="1" y="200"/>
                            </a:lnTo>
                            <a:lnTo>
                              <a:pt x="3" y="218"/>
                            </a:lnTo>
                            <a:lnTo>
                              <a:pt x="8" y="235"/>
                            </a:lnTo>
                            <a:lnTo>
                              <a:pt x="14" y="252"/>
                            </a:lnTo>
                            <a:lnTo>
                              <a:pt x="22" y="268"/>
                            </a:lnTo>
                            <a:lnTo>
                              <a:pt x="31" y="284"/>
                            </a:lnTo>
                            <a:lnTo>
                              <a:pt x="42" y="298"/>
                            </a:lnTo>
                            <a:lnTo>
                              <a:pt x="55" y="312"/>
                            </a:lnTo>
                            <a:lnTo>
                              <a:pt x="824" y="1067"/>
                            </a:lnTo>
                            <a:lnTo>
                              <a:pt x="838" y="1079"/>
                            </a:lnTo>
                            <a:lnTo>
                              <a:pt x="853" y="1090"/>
                            </a:lnTo>
                            <a:lnTo>
                              <a:pt x="868" y="1099"/>
                            </a:lnTo>
                            <a:lnTo>
                              <a:pt x="886" y="1107"/>
                            </a:lnTo>
                            <a:lnTo>
                              <a:pt x="902" y="1113"/>
                            </a:lnTo>
                            <a:lnTo>
                              <a:pt x="920" y="1117"/>
                            </a:lnTo>
                            <a:lnTo>
                              <a:pt x="938" y="1120"/>
                            </a:lnTo>
                            <a:lnTo>
                              <a:pt x="956" y="1121"/>
                            </a:lnTo>
                            <a:lnTo>
                              <a:pt x="973" y="1120"/>
                            </a:lnTo>
                            <a:lnTo>
                              <a:pt x="991" y="1117"/>
                            </a:lnTo>
                            <a:lnTo>
                              <a:pt x="1009" y="1113"/>
                            </a:lnTo>
                            <a:lnTo>
                              <a:pt x="1025" y="1107"/>
                            </a:lnTo>
                            <a:lnTo>
                              <a:pt x="1042" y="1099"/>
                            </a:lnTo>
                            <a:lnTo>
                              <a:pt x="1058" y="1090"/>
                            </a:lnTo>
                            <a:lnTo>
                              <a:pt x="1074" y="1079"/>
                            </a:lnTo>
                            <a:lnTo>
                              <a:pt x="1088" y="1067"/>
                            </a:lnTo>
                            <a:lnTo>
                              <a:pt x="1096" y="1057"/>
                            </a:lnTo>
                            <a:lnTo>
                              <a:pt x="1104" y="1048"/>
                            </a:lnTo>
                            <a:lnTo>
                              <a:pt x="1111" y="1037"/>
                            </a:lnTo>
                            <a:lnTo>
                              <a:pt x="1118" y="1027"/>
                            </a:lnTo>
                            <a:lnTo>
                              <a:pt x="1124" y="1016"/>
                            </a:lnTo>
                            <a:lnTo>
                              <a:pt x="1128" y="1005"/>
                            </a:lnTo>
                            <a:lnTo>
                              <a:pt x="1132" y="994"/>
                            </a:lnTo>
                            <a:lnTo>
                              <a:pt x="1135" y="982"/>
                            </a:lnTo>
                            <a:lnTo>
                              <a:pt x="1137" y="971"/>
                            </a:lnTo>
                            <a:lnTo>
                              <a:pt x="1139" y="958"/>
                            </a:lnTo>
                            <a:lnTo>
                              <a:pt x="1139" y="946"/>
                            </a:lnTo>
                            <a:lnTo>
                              <a:pt x="1139" y="934"/>
                            </a:lnTo>
                            <a:lnTo>
                              <a:pt x="1139" y="922"/>
                            </a:lnTo>
                            <a:lnTo>
                              <a:pt x="1137" y="910"/>
                            </a:lnTo>
                            <a:lnTo>
                              <a:pt x="1135" y="899"/>
                            </a:lnTo>
                            <a:lnTo>
                              <a:pt x="1132" y="887"/>
                            </a:lnTo>
                            <a:lnTo>
                              <a:pt x="1627" y="1372"/>
                            </a:lnTo>
                            <a:lnTo>
                              <a:pt x="1641" y="1385"/>
                            </a:lnTo>
                            <a:lnTo>
                              <a:pt x="1656" y="1396"/>
                            </a:lnTo>
                            <a:lnTo>
                              <a:pt x="1672" y="1405"/>
                            </a:lnTo>
                            <a:lnTo>
                              <a:pt x="1688" y="1413"/>
                            </a:lnTo>
                            <a:lnTo>
                              <a:pt x="1706" y="1419"/>
                            </a:lnTo>
                            <a:lnTo>
                              <a:pt x="1723" y="1423"/>
                            </a:lnTo>
                            <a:lnTo>
                              <a:pt x="1740" y="1426"/>
                            </a:lnTo>
                            <a:lnTo>
                              <a:pt x="1759" y="1427"/>
                            </a:lnTo>
                            <a:lnTo>
                              <a:pt x="1776" y="1426"/>
                            </a:lnTo>
                            <a:lnTo>
                              <a:pt x="1794" y="1423"/>
                            </a:lnTo>
                            <a:lnTo>
                              <a:pt x="1812" y="1419"/>
                            </a:lnTo>
                            <a:lnTo>
                              <a:pt x="1829" y="1413"/>
                            </a:lnTo>
                            <a:lnTo>
                              <a:pt x="1845" y="1405"/>
                            </a:lnTo>
                            <a:lnTo>
                              <a:pt x="1861" y="1396"/>
                            </a:lnTo>
                            <a:lnTo>
                              <a:pt x="1876" y="1385"/>
                            </a:lnTo>
                            <a:lnTo>
                              <a:pt x="1890" y="1372"/>
                            </a:lnTo>
                            <a:lnTo>
                              <a:pt x="1904" y="1359"/>
                            </a:lnTo>
                            <a:lnTo>
                              <a:pt x="1915" y="1344"/>
                            </a:lnTo>
                            <a:lnTo>
                              <a:pt x="1924" y="1328"/>
                            </a:lnTo>
                            <a:lnTo>
                              <a:pt x="1931" y="1312"/>
                            </a:lnTo>
                            <a:lnTo>
                              <a:pt x="1937" y="1296"/>
                            </a:lnTo>
                            <a:lnTo>
                              <a:pt x="1942" y="1279"/>
                            </a:lnTo>
                            <a:lnTo>
                              <a:pt x="1945" y="1261"/>
                            </a:lnTo>
                            <a:lnTo>
                              <a:pt x="1946" y="1243"/>
                            </a:lnTo>
                            <a:lnTo>
                              <a:pt x="1945" y="1226"/>
                            </a:lnTo>
                            <a:lnTo>
                              <a:pt x="1942" y="1208"/>
                            </a:lnTo>
                            <a:lnTo>
                              <a:pt x="1937" y="1191"/>
                            </a:lnTo>
                            <a:lnTo>
                              <a:pt x="1931" y="1175"/>
                            </a:lnTo>
                            <a:lnTo>
                              <a:pt x="1924" y="1158"/>
                            </a:lnTo>
                            <a:lnTo>
                              <a:pt x="1915" y="1143"/>
                            </a:lnTo>
                            <a:lnTo>
                              <a:pt x="1904" y="1128"/>
                            </a:lnTo>
                            <a:lnTo>
                              <a:pt x="1890" y="1114"/>
                            </a:lnTo>
                            <a:lnTo>
                              <a:pt x="1122" y="359"/>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7195" name="Freeform 52"/>
                      <p:cNvSpPr>
                        <a:spLocks/>
                      </p:cNvSpPr>
                      <p:nvPr/>
                    </p:nvSpPr>
                    <p:spPr bwMode="auto">
                      <a:xfrm>
                        <a:off x="2670" y="2316"/>
                        <a:ext cx="58" cy="15"/>
                      </a:xfrm>
                      <a:custGeom>
                        <a:avLst/>
                        <a:gdLst>
                          <a:gd name="T0" fmla="*/ 24 w 2204"/>
                          <a:gd name="T1" fmla="*/ 0 h 707"/>
                          <a:gd name="T2" fmla="*/ 23 w 2204"/>
                          <a:gd name="T3" fmla="*/ 0 h 707"/>
                          <a:gd name="T4" fmla="*/ 21 w 2204"/>
                          <a:gd name="T5" fmla="*/ 1 h 707"/>
                          <a:gd name="T6" fmla="*/ 20 w 2204"/>
                          <a:gd name="T7" fmla="*/ 2 h 707"/>
                          <a:gd name="T8" fmla="*/ 20 w 2204"/>
                          <a:gd name="T9" fmla="*/ 3 h 707"/>
                          <a:gd name="T10" fmla="*/ 20 w 2204"/>
                          <a:gd name="T11" fmla="*/ 4 h 707"/>
                          <a:gd name="T12" fmla="*/ 20 w 2204"/>
                          <a:gd name="T13" fmla="*/ 5 h 707"/>
                          <a:gd name="T14" fmla="*/ 20 w 2204"/>
                          <a:gd name="T15" fmla="*/ 5 h 707"/>
                          <a:gd name="T16" fmla="*/ 20 w 2204"/>
                          <a:gd name="T17" fmla="*/ 6 h 707"/>
                          <a:gd name="T18" fmla="*/ 21 w 2204"/>
                          <a:gd name="T19" fmla="*/ 7 h 707"/>
                          <a:gd name="T20" fmla="*/ 22 w 2204"/>
                          <a:gd name="T21" fmla="*/ 7 h 707"/>
                          <a:gd name="T22" fmla="*/ 4 w 2204"/>
                          <a:gd name="T23" fmla="*/ 7 h 707"/>
                          <a:gd name="T24" fmla="*/ 3 w 2204"/>
                          <a:gd name="T25" fmla="*/ 8 h 707"/>
                          <a:gd name="T26" fmla="*/ 2 w 2204"/>
                          <a:gd name="T27" fmla="*/ 8 h 707"/>
                          <a:gd name="T28" fmla="*/ 1 w 2204"/>
                          <a:gd name="T29" fmla="*/ 9 h 707"/>
                          <a:gd name="T30" fmla="*/ 0 w 2204"/>
                          <a:gd name="T31" fmla="*/ 10 h 707"/>
                          <a:gd name="T32" fmla="*/ 0 w 2204"/>
                          <a:gd name="T33" fmla="*/ 11 h 707"/>
                          <a:gd name="T34" fmla="*/ 0 w 2204"/>
                          <a:gd name="T35" fmla="*/ 12 h 707"/>
                          <a:gd name="T36" fmla="*/ 1 w 2204"/>
                          <a:gd name="T37" fmla="*/ 13 h 707"/>
                          <a:gd name="T38" fmla="*/ 2 w 2204"/>
                          <a:gd name="T39" fmla="*/ 14 h 707"/>
                          <a:gd name="T40" fmla="*/ 3 w 2204"/>
                          <a:gd name="T41" fmla="*/ 15 h 707"/>
                          <a:gd name="T42" fmla="*/ 4 w 2204"/>
                          <a:gd name="T43" fmla="*/ 15 h 707"/>
                          <a:gd name="T44" fmla="*/ 34 w 2204"/>
                          <a:gd name="T45" fmla="*/ 15 h 707"/>
                          <a:gd name="T46" fmla="*/ 35 w 2204"/>
                          <a:gd name="T47" fmla="*/ 15 h 707"/>
                          <a:gd name="T48" fmla="*/ 37 w 2204"/>
                          <a:gd name="T49" fmla="*/ 14 h 707"/>
                          <a:gd name="T50" fmla="*/ 38 w 2204"/>
                          <a:gd name="T51" fmla="*/ 13 h 707"/>
                          <a:gd name="T52" fmla="*/ 38 w 2204"/>
                          <a:gd name="T53" fmla="*/ 12 h 707"/>
                          <a:gd name="T54" fmla="*/ 38 w 2204"/>
                          <a:gd name="T55" fmla="*/ 11 h 707"/>
                          <a:gd name="T56" fmla="*/ 38 w 2204"/>
                          <a:gd name="T57" fmla="*/ 10 h 707"/>
                          <a:gd name="T58" fmla="*/ 38 w 2204"/>
                          <a:gd name="T59" fmla="*/ 10 h 707"/>
                          <a:gd name="T60" fmla="*/ 38 w 2204"/>
                          <a:gd name="T61" fmla="*/ 9 h 707"/>
                          <a:gd name="T62" fmla="*/ 37 w 2204"/>
                          <a:gd name="T63" fmla="*/ 8 h 707"/>
                          <a:gd name="T64" fmla="*/ 36 w 2204"/>
                          <a:gd name="T65" fmla="*/ 8 h 707"/>
                          <a:gd name="T66" fmla="*/ 54 w 2204"/>
                          <a:gd name="T67" fmla="*/ 8 h 707"/>
                          <a:gd name="T68" fmla="*/ 55 w 2204"/>
                          <a:gd name="T69" fmla="*/ 7 h 707"/>
                          <a:gd name="T70" fmla="*/ 56 w 2204"/>
                          <a:gd name="T71" fmla="*/ 7 h 707"/>
                          <a:gd name="T72" fmla="*/ 57 w 2204"/>
                          <a:gd name="T73" fmla="*/ 6 h 707"/>
                          <a:gd name="T74" fmla="*/ 58 w 2204"/>
                          <a:gd name="T75" fmla="*/ 5 h 707"/>
                          <a:gd name="T76" fmla="*/ 58 w 2204"/>
                          <a:gd name="T77" fmla="*/ 4 h 707"/>
                          <a:gd name="T78" fmla="*/ 58 w 2204"/>
                          <a:gd name="T79" fmla="*/ 3 h 707"/>
                          <a:gd name="T80" fmla="*/ 57 w 2204"/>
                          <a:gd name="T81" fmla="*/ 2 h 707"/>
                          <a:gd name="T82" fmla="*/ 56 w 2204"/>
                          <a:gd name="T83" fmla="*/ 1 h 707"/>
                          <a:gd name="T84" fmla="*/ 55 w 2204"/>
                          <a:gd name="T85" fmla="*/ 0 h 707"/>
                          <a:gd name="T86" fmla="*/ 54 w 2204"/>
                          <a:gd name="T87" fmla="*/ 0 h 70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204" h="707">
                            <a:moveTo>
                              <a:pt x="2017" y="0"/>
                            </a:moveTo>
                            <a:lnTo>
                              <a:pt x="931" y="0"/>
                            </a:lnTo>
                            <a:lnTo>
                              <a:pt x="911" y="1"/>
                            </a:lnTo>
                            <a:lnTo>
                              <a:pt x="893" y="4"/>
                            </a:lnTo>
                            <a:lnTo>
                              <a:pt x="874" y="9"/>
                            </a:lnTo>
                            <a:lnTo>
                              <a:pt x="858" y="15"/>
                            </a:lnTo>
                            <a:lnTo>
                              <a:pt x="841" y="22"/>
                            </a:lnTo>
                            <a:lnTo>
                              <a:pt x="826" y="32"/>
                            </a:lnTo>
                            <a:lnTo>
                              <a:pt x="812" y="43"/>
                            </a:lnTo>
                            <a:lnTo>
                              <a:pt x="798" y="55"/>
                            </a:lnTo>
                            <a:lnTo>
                              <a:pt x="786" y="68"/>
                            </a:lnTo>
                            <a:lnTo>
                              <a:pt x="776" y="82"/>
                            </a:lnTo>
                            <a:lnTo>
                              <a:pt x="767" y="97"/>
                            </a:lnTo>
                            <a:lnTo>
                              <a:pt x="758" y="112"/>
                            </a:lnTo>
                            <a:lnTo>
                              <a:pt x="752" y="129"/>
                            </a:lnTo>
                            <a:lnTo>
                              <a:pt x="748" y="147"/>
                            </a:lnTo>
                            <a:lnTo>
                              <a:pt x="745" y="165"/>
                            </a:lnTo>
                            <a:lnTo>
                              <a:pt x="744" y="184"/>
                            </a:lnTo>
                            <a:lnTo>
                              <a:pt x="744" y="197"/>
                            </a:lnTo>
                            <a:lnTo>
                              <a:pt x="745" y="209"/>
                            </a:lnTo>
                            <a:lnTo>
                              <a:pt x="748" y="221"/>
                            </a:lnTo>
                            <a:lnTo>
                              <a:pt x="750" y="233"/>
                            </a:lnTo>
                            <a:lnTo>
                              <a:pt x="754" y="244"/>
                            </a:lnTo>
                            <a:lnTo>
                              <a:pt x="758" y="255"/>
                            </a:lnTo>
                            <a:lnTo>
                              <a:pt x="763" y="266"/>
                            </a:lnTo>
                            <a:lnTo>
                              <a:pt x="770" y="276"/>
                            </a:lnTo>
                            <a:lnTo>
                              <a:pt x="776" y="286"/>
                            </a:lnTo>
                            <a:lnTo>
                              <a:pt x="783" y="295"/>
                            </a:lnTo>
                            <a:lnTo>
                              <a:pt x="791" y="304"/>
                            </a:lnTo>
                            <a:lnTo>
                              <a:pt x="799" y="313"/>
                            </a:lnTo>
                            <a:lnTo>
                              <a:pt x="809" y="321"/>
                            </a:lnTo>
                            <a:lnTo>
                              <a:pt x="818" y="328"/>
                            </a:lnTo>
                            <a:lnTo>
                              <a:pt x="827" y="336"/>
                            </a:lnTo>
                            <a:lnTo>
                              <a:pt x="837" y="342"/>
                            </a:lnTo>
                            <a:lnTo>
                              <a:pt x="187" y="342"/>
                            </a:lnTo>
                            <a:lnTo>
                              <a:pt x="167" y="343"/>
                            </a:lnTo>
                            <a:lnTo>
                              <a:pt x="149" y="346"/>
                            </a:lnTo>
                            <a:lnTo>
                              <a:pt x="131" y="350"/>
                            </a:lnTo>
                            <a:lnTo>
                              <a:pt x="114" y="356"/>
                            </a:lnTo>
                            <a:lnTo>
                              <a:pt x="98" y="364"/>
                            </a:lnTo>
                            <a:lnTo>
                              <a:pt x="82" y="373"/>
                            </a:lnTo>
                            <a:lnTo>
                              <a:pt x="68" y="383"/>
                            </a:lnTo>
                            <a:lnTo>
                              <a:pt x="55" y="395"/>
                            </a:lnTo>
                            <a:lnTo>
                              <a:pt x="43" y="408"/>
                            </a:lnTo>
                            <a:lnTo>
                              <a:pt x="32" y="422"/>
                            </a:lnTo>
                            <a:lnTo>
                              <a:pt x="23" y="437"/>
                            </a:lnTo>
                            <a:lnTo>
                              <a:pt x="14" y="453"/>
                            </a:lnTo>
                            <a:lnTo>
                              <a:pt x="8" y="470"/>
                            </a:lnTo>
                            <a:lnTo>
                              <a:pt x="4" y="488"/>
                            </a:lnTo>
                            <a:lnTo>
                              <a:pt x="1" y="506"/>
                            </a:lnTo>
                            <a:lnTo>
                              <a:pt x="0" y="525"/>
                            </a:lnTo>
                            <a:lnTo>
                              <a:pt x="1" y="543"/>
                            </a:lnTo>
                            <a:lnTo>
                              <a:pt x="4" y="561"/>
                            </a:lnTo>
                            <a:lnTo>
                              <a:pt x="8" y="579"/>
                            </a:lnTo>
                            <a:lnTo>
                              <a:pt x="14" y="595"/>
                            </a:lnTo>
                            <a:lnTo>
                              <a:pt x="23" y="611"/>
                            </a:lnTo>
                            <a:lnTo>
                              <a:pt x="32" y="626"/>
                            </a:lnTo>
                            <a:lnTo>
                              <a:pt x="43" y="641"/>
                            </a:lnTo>
                            <a:lnTo>
                              <a:pt x="55" y="654"/>
                            </a:lnTo>
                            <a:lnTo>
                              <a:pt x="68" y="666"/>
                            </a:lnTo>
                            <a:lnTo>
                              <a:pt x="82" y="676"/>
                            </a:lnTo>
                            <a:lnTo>
                              <a:pt x="98" y="685"/>
                            </a:lnTo>
                            <a:lnTo>
                              <a:pt x="114" y="693"/>
                            </a:lnTo>
                            <a:lnTo>
                              <a:pt x="131" y="699"/>
                            </a:lnTo>
                            <a:lnTo>
                              <a:pt x="149" y="704"/>
                            </a:lnTo>
                            <a:lnTo>
                              <a:pt x="167" y="706"/>
                            </a:lnTo>
                            <a:lnTo>
                              <a:pt x="187" y="707"/>
                            </a:lnTo>
                            <a:lnTo>
                              <a:pt x="1274" y="707"/>
                            </a:lnTo>
                            <a:lnTo>
                              <a:pt x="1293" y="706"/>
                            </a:lnTo>
                            <a:lnTo>
                              <a:pt x="1311" y="704"/>
                            </a:lnTo>
                            <a:lnTo>
                              <a:pt x="1330" y="699"/>
                            </a:lnTo>
                            <a:lnTo>
                              <a:pt x="1346" y="693"/>
                            </a:lnTo>
                            <a:lnTo>
                              <a:pt x="1363" y="685"/>
                            </a:lnTo>
                            <a:lnTo>
                              <a:pt x="1378" y="676"/>
                            </a:lnTo>
                            <a:lnTo>
                              <a:pt x="1392" y="666"/>
                            </a:lnTo>
                            <a:lnTo>
                              <a:pt x="1406" y="654"/>
                            </a:lnTo>
                            <a:lnTo>
                              <a:pt x="1418" y="641"/>
                            </a:lnTo>
                            <a:lnTo>
                              <a:pt x="1428" y="626"/>
                            </a:lnTo>
                            <a:lnTo>
                              <a:pt x="1438" y="611"/>
                            </a:lnTo>
                            <a:lnTo>
                              <a:pt x="1446" y="595"/>
                            </a:lnTo>
                            <a:lnTo>
                              <a:pt x="1452" y="579"/>
                            </a:lnTo>
                            <a:lnTo>
                              <a:pt x="1457" y="561"/>
                            </a:lnTo>
                            <a:lnTo>
                              <a:pt x="1460" y="543"/>
                            </a:lnTo>
                            <a:lnTo>
                              <a:pt x="1461" y="525"/>
                            </a:lnTo>
                            <a:lnTo>
                              <a:pt x="1460" y="512"/>
                            </a:lnTo>
                            <a:lnTo>
                              <a:pt x="1459" y="500"/>
                            </a:lnTo>
                            <a:lnTo>
                              <a:pt x="1457" y="488"/>
                            </a:lnTo>
                            <a:lnTo>
                              <a:pt x="1454" y="475"/>
                            </a:lnTo>
                            <a:lnTo>
                              <a:pt x="1450" y="464"/>
                            </a:lnTo>
                            <a:lnTo>
                              <a:pt x="1446" y="453"/>
                            </a:lnTo>
                            <a:lnTo>
                              <a:pt x="1441" y="442"/>
                            </a:lnTo>
                            <a:lnTo>
                              <a:pt x="1434" y="432"/>
                            </a:lnTo>
                            <a:lnTo>
                              <a:pt x="1428" y="422"/>
                            </a:lnTo>
                            <a:lnTo>
                              <a:pt x="1421" y="413"/>
                            </a:lnTo>
                            <a:lnTo>
                              <a:pt x="1413" y="404"/>
                            </a:lnTo>
                            <a:lnTo>
                              <a:pt x="1405" y="395"/>
                            </a:lnTo>
                            <a:lnTo>
                              <a:pt x="1397" y="387"/>
                            </a:lnTo>
                            <a:lnTo>
                              <a:pt x="1387" y="380"/>
                            </a:lnTo>
                            <a:lnTo>
                              <a:pt x="1377" y="373"/>
                            </a:lnTo>
                            <a:lnTo>
                              <a:pt x="1367" y="367"/>
                            </a:lnTo>
                            <a:lnTo>
                              <a:pt x="2017" y="367"/>
                            </a:lnTo>
                            <a:lnTo>
                              <a:pt x="2037" y="366"/>
                            </a:lnTo>
                            <a:lnTo>
                              <a:pt x="2055" y="363"/>
                            </a:lnTo>
                            <a:lnTo>
                              <a:pt x="2073" y="359"/>
                            </a:lnTo>
                            <a:lnTo>
                              <a:pt x="2090" y="353"/>
                            </a:lnTo>
                            <a:lnTo>
                              <a:pt x="2107" y="345"/>
                            </a:lnTo>
                            <a:lnTo>
                              <a:pt x="2122" y="336"/>
                            </a:lnTo>
                            <a:lnTo>
                              <a:pt x="2136" y="324"/>
                            </a:lnTo>
                            <a:lnTo>
                              <a:pt x="2150" y="313"/>
                            </a:lnTo>
                            <a:lnTo>
                              <a:pt x="2162" y="300"/>
                            </a:lnTo>
                            <a:lnTo>
                              <a:pt x="2172" y="286"/>
                            </a:lnTo>
                            <a:lnTo>
                              <a:pt x="2181" y="271"/>
                            </a:lnTo>
                            <a:lnTo>
                              <a:pt x="2190" y="255"/>
                            </a:lnTo>
                            <a:lnTo>
                              <a:pt x="2196" y="238"/>
                            </a:lnTo>
                            <a:lnTo>
                              <a:pt x="2200" y="221"/>
                            </a:lnTo>
                            <a:lnTo>
                              <a:pt x="2203" y="203"/>
                            </a:lnTo>
                            <a:lnTo>
                              <a:pt x="2204" y="184"/>
                            </a:lnTo>
                            <a:lnTo>
                              <a:pt x="2203" y="165"/>
                            </a:lnTo>
                            <a:lnTo>
                              <a:pt x="2200" y="147"/>
                            </a:lnTo>
                            <a:lnTo>
                              <a:pt x="2196" y="129"/>
                            </a:lnTo>
                            <a:lnTo>
                              <a:pt x="2190" y="112"/>
                            </a:lnTo>
                            <a:lnTo>
                              <a:pt x="2181" y="97"/>
                            </a:lnTo>
                            <a:lnTo>
                              <a:pt x="2172" y="82"/>
                            </a:lnTo>
                            <a:lnTo>
                              <a:pt x="2162" y="68"/>
                            </a:lnTo>
                            <a:lnTo>
                              <a:pt x="2150" y="55"/>
                            </a:lnTo>
                            <a:lnTo>
                              <a:pt x="2136" y="43"/>
                            </a:lnTo>
                            <a:lnTo>
                              <a:pt x="2122" y="32"/>
                            </a:lnTo>
                            <a:lnTo>
                              <a:pt x="2107" y="22"/>
                            </a:lnTo>
                            <a:lnTo>
                              <a:pt x="2090" y="15"/>
                            </a:lnTo>
                            <a:lnTo>
                              <a:pt x="2073" y="9"/>
                            </a:lnTo>
                            <a:lnTo>
                              <a:pt x="2055" y="4"/>
                            </a:lnTo>
                            <a:lnTo>
                              <a:pt x="2037" y="1"/>
                            </a:lnTo>
                            <a:lnTo>
                              <a:pt x="2017"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7196" name="Freeform 53"/>
                      <p:cNvSpPr>
                        <a:spLocks/>
                      </p:cNvSpPr>
                      <p:nvPr/>
                    </p:nvSpPr>
                    <p:spPr bwMode="auto">
                      <a:xfrm>
                        <a:off x="2951" y="2214"/>
                        <a:ext cx="10" cy="163"/>
                      </a:xfrm>
                      <a:custGeom>
                        <a:avLst/>
                        <a:gdLst>
                          <a:gd name="T0" fmla="*/ 0 w 372"/>
                          <a:gd name="T1" fmla="*/ 159 h 7697"/>
                          <a:gd name="T2" fmla="*/ 0 w 372"/>
                          <a:gd name="T3" fmla="*/ 160 h 7697"/>
                          <a:gd name="T4" fmla="*/ 0 w 372"/>
                          <a:gd name="T5" fmla="*/ 161 h 7697"/>
                          <a:gd name="T6" fmla="*/ 1 w 372"/>
                          <a:gd name="T7" fmla="*/ 161 h 7697"/>
                          <a:gd name="T8" fmla="*/ 1 w 372"/>
                          <a:gd name="T9" fmla="*/ 162 h 7697"/>
                          <a:gd name="T10" fmla="*/ 2 w 372"/>
                          <a:gd name="T11" fmla="*/ 162 h 7697"/>
                          <a:gd name="T12" fmla="*/ 3 w 372"/>
                          <a:gd name="T13" fmla="*/ 163 h 7697"/>
                          <a:gd name="T14" fmla="*/ 4 w 372"/>
                          <a:gd name="T15" fmla="*/ 163 h 7697"/>
                          <a:gd name="T16" fmla="*/ 5 w 372"/>
                          <a:gd name="T17" fmla="*/ 163 h 7697"/>
                          <a:gd name="T18" fmla="*/ 6 w 372"/>
                          <a:gd name="T19" fmla="*/ 163 h 7697"/>
                          <a:gd name="T20" fmla="*/ 7 w 372"/>
                          <a:gd name="T21" fmla="*/ 163 h 7697"/>
                          <a:gd name="T22" fmla="*/ 8 w 372"/>
                          <a:gd name="T23" fmla="*/ 162 h 7697"/>
                          <a:gd name="T24" fmla="*/ 9 w 372"/>
                          <a:gd name="T25" fmla="*/ 162 h 7697"/>
                          <a:gd name="T26" fmla="*/ 9 w 372"/>
                          <a:gd name="T27" fmla="*/ 161 h 7697"/>
                          <a:gd name="T28" fmla="*/ 10 w 372"/>
                          <a:gd name="T29" fmla="*/ 161 h 7697"/>
                          <a:gd name="T30" fmla="*/ 10 w 372"/>
                          <a:gd name="T31" fmla="*/ 160 h 7697"/>
                          <a:gd name="T32" fmla="*/ 10 w 372"/>
                          <a:gd name="T33" fmla="*/ 159 h 7697"/>
                          <a:gd name="T34" fmla="*/ 10 w 372"/>
                          <a:gd name="T35" fmla="*/ 3 h 7697"/>
                          <a:gd name="T36" fmla="*/ 10 w 372"/>
                          <a:gd name="T37" fmla="*/ 3 h 7697"/>
                          <a:gd name="T38" fmla="*/ 9 w 372"/>
                          <a:gd name="T39" fmla="*/ 2 h 7697"/>
                          <a:gd name="T40" fmla="*/ 9 w 372"/>
                          <a:gd name="T41" fmla="*/ 1 h 7697"/>
                          <a:gd name="T42" fmla="*/ 8 w 372"/>
                          <a:gd name="T43" fmla="*/ 1 h 7697"/>
                          <a:gd name="T44" fmla="*/ 7 w 372"/>
                          <a:gd name="T45" fmla="*/ 0 h 7697"/>
                          <a:gd name="T46" fmla="*/ 7 w 372"/>
                          <a:gd name="T47" fmla="*/ 0 h 7697"/>
                          <a:gd name="T48" fmla="*/ 6 w 372"/>
                          <a:gd name="T49" fmla="*/ 0 h 7697"/>
                          <a:gd name="T50" fmla="*/ 4 w 372"/>
                          <a:gd name="T51" fmla="*/ 0 h 7697"/>
                          <a:gd name="T52" fmla="*/ 3 w 372"/>
                          <a:gd name="T53" fmla="*/ 0 h 7697"/>
                          <a:gd name="T54" fmla="*/ 3 w 372"/>
                          <a:gd name="T55" fmla="*/ 0 h 7697"/>
                          <a:gd name="T56" fmla="*/ 2 w 372"/>
                          <a:gd name="T57" fmla="*/ 1 h 7697"/>
                          <a:gd name="T58" fmla="*/ 1 w 372"/>
                          <a:gd name="T59" fmla="*/ 1 h 7697"/>
                          <a:gd name="T60" fmla="*/ 1 w 372"/>
                          <a:gd name="T61" fmla="*/ 2 h 7697"/>
                          <a:gd name="T62" fmla="*/ 0 w 372"/>
                          <a:gd name="T63" fmla="*/ 3 h 7697"/>
                          <a:gd name="T64" fmla="*/ 0 w 372"/>
                          <a:gd name="T65" fmla="*/ 3 h 76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72" h="7697">
                            <a:moveTo>
                              <a:pt x="0" y="182"/>
                            </a:moveTo>
                            <a:lnTo>
                              <a:pt x="0" y="7514"/>
                            </a:lnTo>
                            <a:lnTo>
                              <a:pt x="1" y="7533"/>
                            </a:lnTo>
                            <a:lnTo>
                              <a:pt x="4" y="7552"/>
                            </a:lnTo>
                            <a:lnTo>
                              <a:pt x="8" y="7569"/>
                            </a:lnTo>
                            <a:lnTo>
                              <a:pt x="14" y="7586"/>
                            </a:lnTo>
                            <a:lnTo>
                              <a:pt x="23" y="7602"/>
                            </a:lnTo>
                            <a:lnTo>
                              <a:pt x="32" y="7617"/>
                            </a:lnTo>
                            <a:lnTo>
                              <a:pt x="42" y="7631"/>
                            </a:lnTo>
                            <a:lnTo>
                              <a:pt x="54" y="7644"/>
                            </a:lnTo>
                            <a:lnTo>
                              <a:pt x="68" y="7656"/>
                            </a:lnTo>
                            <a:lnTo>
                              <a:pt x="82" y="7666"/>
                            </a:lnTo>
                            <a:lnTo>
                              <a:pt x="97" y="7675"/>
                            </a:lnTo>
                            <a:lnTo>
                              <a:pt x="114" y="7683"/>
                            </a:lnTo>
                            <a:lnTo>
                              <a:pt x="130" y="7689"/>
                            </a:lnTo>
                            <a:lnTo>
                              <a:pt x="149" y="7693"/>
                            </a:lnTo>
                            <a:lnTo>
                              <a:pt x="167" y="7696"/>
                            </a:lnTo>
                            <a:lnTo>
                              <a:pt x="187" y="7697"/>
                            </a:lnTo>
                            <a:lnTo>
                              <a:pt x="205" y="7696"/>
                            </a:lnTo>
                            <a:lnTo>
                              <a:pt x="224" y="7693"/>
                            </a:lnTo>
                            <a:lnTo>
                              <a:pt x="242" y="7689"/>
                            </a:lnTo>
                            <a:lnTo>
                              <a:pt x="258" y="7683"/>
                            </a:lnTo>
                            <a:lnTo>
                              <a:pt x="275" y="7675"/>
                            </a:lnTo>
                            <a:lnTo>
                              <a:pt x="290" y="7666"/>
                            </a:lnTo>
                            <a:lnTo>
                              <a:pt x="305" y="7656"/>
                            </a:lnTo>
                            <a:lnTo>
                              <a:pt x="318" y="7644"/>
                            </a:lnTo>
                            <a:lnTo>
                              <a:pt x="330" y="7631"/>
                            </a:lnTo>
                            <a:lnTo>
                              <a:pt x="341" y="7617"/>
                            </a:lnTo>
                            <a:lnTo>
                              <a:pt x="350" y="7602"/>
                            </a:lnTo>
                            <a:lnTo>
                              <a:pt x="358" y="7586"/>
                            </a:lnTo>
                            <a:lnTo>
                              <a:pt x="364" y="7569"/>
                            </a:lnTo>
                            <a:lnTo>
                              <a:pt x="369" y="7552"/>
                            </a:lnTo>
                            <a:lnTo>
                              <a:pt x="371" y="7533"/>
                            </a:lnTo>
                            <a:lnTo>
                              <a:pt x="372" y="7514"/>
                            </a:lnTo>
                            <a:lnTo>
                              <a:pt x="372" y="182"/>
                            </a:lnTo>
                            <a:lnTo>
                              <a:pt x="371" y="164"/>
                            </a:lnTo>
                            <a:lnTo>
                              <a:pt x="369" y="146"/>
                            </a:lnTo>
                            <a:lnTo>
                              <a:pt x="364" y="128"/>
                            </a:lnTo>
                            <a:lnTo>
                              <a:pt x="358" y="112"/>
                            </a:lnTo>
                            <a:lnTo>
                              <a:pt x="350" y="96"/>
                            </a:lnTo>
                            <a:lnTo>
                              <a:pt x="341" y="81"/>
                            </a:lnTo>
                            <a:lnTo>
                              <a:pt x="330" y="67"/>
                            </a:lnTo>
                            <a:lnTo>
                              <a:pt x="318" y="54"/>
                            </a:lnTo>
                            <a:lnTo>
                              <a:pt x="305" y="41"/>
                            </a:lnTo>
                            <a:lnTo>
                              <a:pt x="290" y="31"/>
                            </a:lnTo>
                            <a:lnTo>
                              <a:pt x="275" y="22"/>
                            </a:lnTo>
                            <a:lnTo>
                              <a:pt x="258" y="14"/>
                            </a:lnTo>
                            <a:lnTo>
                              <a:pt x="242" y="8"/>
                            </a:lnTo>
                            <a:lnTo>
                              <a:pt x="224" y="3"/>
                            </a:lnTo>
                            <a:lnTo>
                              <a:pt x="205" y="1"/>
                            </a:lnTo>
                            <a:lnTo>
                              <a:pt x="187" y="0"/>
                            </a:lnTo>
                            <a:lnTo>
                              <a:pt x="167" y="1"/>
                            </a:lnTo>
                            <a:lnTo>
                              <a:pt x="149" y="3"/>
                            </a:lnTo>
                            <a:lnTo>
                              <a:pt x="130" y="8"/>
                            </a:lnTo>
                            <a:lnTo>
                              <a:pt x="114" y="14"/>
                            </a:lnTo>
                            <a:lnTo>
                              <a:pt x="97" y="22"/>
                            </a:lnTo>
                            <a:lnTo>
                              <a:pt x="82" y="31"/>
                            </a:lnTo>
                            <a:lnTo>
                              <a:pt x="68" y="41"/>
                            </a:lnTo>
                            <a:lnTo>
                              <a:pt x="54" y="54"/>
                            </a:lnTo>
                            <a:lnTo>
                              <a:pt x="42" y="67"/>
                            </a:lnTo>
                            <a:lnTo>
                              <a:pt x="32" y="81"/>
                            </a:lnTo>
                            <a:lnTo>
                              <a:pt x="23" y="96"/>
                            </a:lnTo>
                            <a:lnTo>
                              <a:pt x="14" y="112"/>
                            </a:lnTo>
                            <a:lnTo>
                              <a:pt x="8" y="128"/>
                            </a:lnTo>
                            <a:lnTo>
                              <a:pt x="4" y="146"/>
                            </a:lnTo>
                            <a:lnTo>
                              <a:pt x="1" y="164"/>
                            </a:lnTo>
                            <a:lnTo>
                              <a:pt x="0" y="182"/>
                            </a:lnTo>
                            <a:close/>
                          </a:path>
                        </a:pathLst>
                      </a:custGeom>
                      <a:solidFill>
                        <a:srgbClr val="66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7197" name="Freeform 54"/>
                      <p:cNvSpPr>
                        <a:spLocks/>
                      </p:cNvSpPr>
                      <p:nvPr/>
                    </p:nvSpPr>
                    <p:spPr bwMode="auto">
                      <a:xfrm>
                        <a:off x="2915" y="2214"/>
                        <a:ext cx="10" cy="163"/>
                      </a:xfrm>
                      <a:custGeom>
                        <a:avLst/>
                        <a:gdLst>
                          <a:gd name="T0" fmla="*/ 0 w 373"/>
                          <a:gd name="T1" fmla="*/ 159 h 7697"/>
                          <a:gd name="T2" fmla="*/ 0 w 373"/>
                          <a:gd name="T3" fmla="*/ 160 h 7697"/>
                          <a:gd name="T4" fmla="*/ 0 w 373"/>
                          <a:gd name="T5" fmla="*/ 161 h 7697"/>
                          <a:gd name="T6" fmla="*/ 1 w 373"/>
                          <a:gd name="T7" fmla="*/ 161 h 7697"/>
                          <a:gd name="T8" fmla="*/ 1 w 373"/>
                          <a:gd name="T9" fmla="*/ 162 h 7697"/>
                          <a:gd name="T10" fmla="*/ 2 w 373"/>
                          <a:gd name="T11" fmla="*/ 162 h 7697"/>
                          <a:gd name="T12" fmla="*/ 3 w 373"/>
                          <a:gd name="T13" fmla="*/ 163 h 7697"/>
                          <a:gd name="T14" fmla="*/ 4 w 373"/>
                          <a:gd name="T15" fmla="*/ 163 h 7697"/>
                          <a:gd name="T16" fmla="*/ 5 w 373"/>
                          <a:gd name="T17" fmla="*/ 163 h 7697"/>
                          <a:gd name="T18" fmla="*/ 6 w 373"/>
                          <a:gd name="T19" fmla="*/ 163 h 7697"/>
                          <a:gd name="T20" fmla="*/ 7 w 373"/>
                          <a:gd name="T21" fmla="*/ 163 h 7697"/>
                          <a:gd name="T22" fmla="*/ 8 w 373"/>
                          <a:gd name="T23" fmla="*/ 162 h 7697"/>
                          <a:gd name="T24" fmla="*/ 9 w 373"/>
                          <a:gd name="T25" fmla="*/ 162 h 7697"/>
                          <a:gd name="T26" fmla="*/ 9 w 373"/>
                          <a:gd name="T27" fmla="*/ 161 h 7697"/>
                          <a:gd name="T28" fmla="*/ 10 w 373"/>
                          <a:gd name="T29" fmla="*/ 161 h 7697"/>
                          <a:gd name="T30" fmla="*/ 10 w 373"/>
                          <a:gd name="T31" fmla="*/ 160 h 7697"/>
                          <a:gd name="T32" fmla="*/ 10 w 373"/>
                          <a:gd name="T33" fmla="*/ 159 h 7697"/>
                          <a:gd name="T34" fmla="*/ 10 w 373"/>
                          <a:gd name="T35" fmla="*/ 3 h 7697"/>
                          <a:gd name="T36" fmla="*/ 10 w 373"/>
                          <a:gd name="T37" fmla="*/ 3 h 7697"/>
                          <a:gd name="T38" fmla="*/ 9 w 373"/>
                          <a:gd name="T39" fmla="*/ 2 h 7697"/>
                          <a:gd name="T40" fmla="*/ 9 w 373"/>
                          <a:gd name="T41" fmla="*/ 1 h 7697"/>
                          <a:gd name="T42" fmla="*/ 8 w 373"/>
                          <a:gd name="T43" fmla="*/ 1 h 7697"/>
                          <a:gd name="T44" fmla="*/ 7 w 373"/>
                          <a:gd name="T45" fmla="*/ 0 h 7697"/>
                          <a:gd name="T46" fmla="*/ 6 w 373"/>
                          <a:gd name="T47" fmla="*/ 0 h 7697"/>
                          <a:gd name="T48" fmla="*/ 6 w 373"/>
                          <a:gd name="T49" fmla="*/ 0 h 7697"/>
                          <a:gd name="T50" fmla="*/ 5 w 373"/>
                          <a:gd name="T51" fmla="*/ 0 h 7697"/>
                          <a:gd name="T52" fmla="*/ 4 w 373"/>
                          <a:gd name="T53" fmla="*/ 0 h 7697"/>
                          <a:gd name="T54" fmla="*/ 3 w 373"/>
                          <a:gd name="T55" fmla="*/ 0 h 7697"/>
                          <a:gd name="T56" fmla="*/ 2 w 373"/>
                          <a:gd name="T57" fmla="*/ 1 h 7697"/>
                          <a:gd name="T58" fmla="*/ 1 w 373"/>
                          <a:gd name="T59" fmla="*/ 1 h 7697"/>
                          <a:gd name="T60" fmla="*/ 1 w 373"/>
                          <a:gd name="T61" fmla="*/ 2 h 7697"/>
                          <a:gd name="T62" fmla="*/ 0 w 373"/>
                          <a:gd name="T63" fmla="*/ 3 h 7697"/>
                          <a:gd name="T64" fmla="*/ 0 w 373"/>
                          <a:gd name="T65" fmla="*/ 3 h 76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73" h="7697">
                            <a:moveTo>
                              <a:pt x="0" y="182"/>
                            </a:moveTo>
                            <a:lnTo>
                              <a:pt x="0" y="7514"/>
                            </a:lnTo>
                            <a:lnTo>
                              <a:pt x="1" y="7533"/>
                            </a:lnTo>
                            <a:lnTo>
                              <a:pt x="3" y="7552"/>
                            </a:lnTo>
                            <a:lnTo>
                              <a:pt x="9" y="7569"/>
                            </a:lnTo>
                            <a:lnTo>
                              <a:pt x="15" y="7586"/>
                            </a:lnTo>
                            <a:lnTo>
                              <a:pt x="23" y="7602"/>
                            </a:lnTo>
                            <a:lnTo>
                              <a:pt x="32" y="7617"/>
                            </a:lnTo>
                            <a:lnTo>
                              <a:pt x="42" y="7631"/>
                            </a:lnTo>
                            <a:lnTo>
                              <a:pt x="55" y="7644"/>
                            </a:lnTo>
                            <a:lnTo>
                              <a:pt x="68" y="7656"/>
                            </a:lnTo>
                            <a:lnTo>
                              <a:pt x="82" y="7666"/>
                            </a:lnTo>
                            <a:lnTo>
                              <a:pt x="98" y="7675"/>
                            </a:lnTo>
                            <a:lnTo>
                              <a:pt x="114" y="7683"/>
                            </a:lnTo>
                            <a:lnTo>
                              <a:pt x="131" y="7689"/>
                            </a:lnTo>
                            <a:lnTo>
                              <a:pt x="149" y="7693"/>
                            </a:lnTo>
                            <a:lnTo>
                              <a:pt x="168" y="7696"/>
                            </a:lnTo>
                            <a:lnTo>
                              <a:pt x="186" y="7697"/>
                            </a:lnTo>
                            <a:lnTo>
                              <a:pt x="206" y="7696"/>
                            </a:lnTo>
                            <a:lnTo>
                              <a:pt x="224" y="7693"/>
                            </a:lnTo>
                            <a:lnTo>
                              <a:pt x="241" y="7689"/>
                            </a:lnTo>
                            <a:lnTo>
                              <a:pt x="259" y="7683"/>
                            </a:lnTo>
                            <a:lnTo>
                              <a:pt x="275" y="7675"/>
                            </a:lnTo>
                            <a:lnTo>
                              <a:pt x="291" y="7666"/>
                            </a:lnTo>
                            <a:lnTo>
                              <a:pt x="305" y="7656"/>
                            </a:lnTo>
                            <a:lnTo>
                              <a:pt x="318" y="7644"/>
                            </a:lnTo>
                            <a:lnTo>
                              <a:pt x="331" y="7631"/>
                            </a:lnTo>
                            <a:lnTo>
                              <a:pt x="341" y="7617"/>
                            </a:lnTo>
                            <a:lnTo>
                              <a:pt x="350" y="7602"/>
                            </a:lnTo>
                            <a:lnTo>
                              <a:pt x="358" y="7586"/>
                            </a:lnTo>
                            <a:lnTo>
                              <a:pt x="365" y="7569"/>
                            </a:lnTo>
                            <a:lnTo>
                              <a:pt x="369" y="7552"/>
                            </a:lnTo>
                            <a:lnTo>
                              <a:pt x="372" y="7533"/>
                            </a:lnTo>
                            <a:lnTo>
                              <a:pt x="373" y="7514"/>
                            </a:lnTo>
                            <a:lnTo>
                              <a:pt x="373" y="182"/>
                            </a:lnTo>
                            <a:lnTo>
                              <a:pt x="372" y="164"/>
                            </a:lnTo>
                            <a:lnTo>
                              <a:pt x="369" y="146"/>
                            </a:lnTo>
                            <a:lnTo>
                              <a:pt x="365" y="128"/>
                            </a:lnTo>
                            <a:lnTo>
                              <a:pt x="358" y="112"/>
                            </a:lnTo>
                            <a:lnTo>
                              <a:pt x="350" y="96"/>
                            </a:lnTo>
                            <a:lnTo>
                              <a:pt x="341" y="81"/>
                            </a:lnTo>
                            <a:lnTo>
                              <a:pt x="331" y="67"/>
                            </a:lnTo>
                            <a:lnTo>
                              <a:pt x="318" y="54"/>
                            </a:lnTo>
                            <a:lnTo>
                              <a:pt x="305" y="41"/>
                            </a:lnTo>
                            <a:lnTo>
                              <a:pt x="291" y="31"/>
                            </a:lnTo>
                            <a:lnTo>
                              <a:pt x="275" y="22"/>
                            </a:lnTo>
                            <a:lnTo>
                              <a:pt x="259" y="14"/>
                            </a:lnTo>
                            <a:lnTo>
                              <a:pt x="241" y="8"/>
                            </a:lnTo>
                            <a:lnTo>
                              <a:pt x="224" y="3"/>
                            </a:lnTo>
                            <a:lnTo>
                              <a:pt x="206" y="1"/>
                            </a:lnTo>
                            <a:lnTo>
                              <a:pt x="186" y="0"/>
                            </a:lnTo>
                            <a:lnTo>
                              <a:pt x="168" y="1"/>
                            </a:lnTo>
                            <a:lnTo>
                              <a:pt x="149" y="3"/>
                            </a:lnTo>
                            <a:lnTo>
                              <a:pt x="131" y="8"/>
                            </a:lnTo>
                            <a:lnTo>
                              <a:pt x="114" y="14"/>
                            </a:lnTo>
                            <a:lnTo>
                              <a:pt x="98" y="22"/>
                            </a:lnTo>
                            <a:lnTo>
                              <a:pt x="82" y="31"/>
                            </a:lnTo>
                            <a:lnTo>
                              <a:pt x="68" y="41"/>
                            </a:lnTo>
                            <a:lnTo>
                              <a:pt x="55" y="54"/>
                            </a:lnTo>
                            <a:lnTo>
                              <a:pt x="42" y="67"/>
                            </a:lnTo>
                            <a:lnTo>
                              <a:pt x="32" y="81"/>
                            </a:lnTo>
                            <a:lnTo>
                              <a:pt x="23" y="96"/>
                            </a:lnTo>
                            <a:lnTo>
                              <a:pt x="15" y="112"/>
                            </a:lnTo>
                            <a:lnTo>
                              <a:pt x="9" y="128"/>
                            </a:lnTo>
                            <a:lnTo>
                              <a:pt x="3" y="146"/>
                            </a:lnTo>
                            <a:lnTo>
                              <a:pt x="1" y="164"/>
                            </a:lnTo>
                            <a:lnTo>
                              <a:pt x="0" y="182"/>
                            </a:lnTo>
                            <a:close/>
                          </a:path>
                        </a:pathLst>
                      </a:custGeom>
                      <a:solidFill>
                        <a:srgbClr val="66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7198" name="Freeform 55"/>
                      <p:cNvSpPr>
                        <a:spLocks/>
                      </p:cNvSpPr>
                      <p:nvPr/>
                    </p:nvSpPr>
                    <p:spPr bwMode="auto">
                      <a:xfrm>
                        <a:off x="2879" y="2214"/>
                        <a:ext cx="10" cy="80"/>
                      </a:xfrm>
                      <a:custGeom>
                        <a:avLst/>
                        <a:gdLst>
                          <a:gd name="T0" fmla="*/ 0 w 372"/>
                          <a:gd name="T1" fmla="*/ 76 h 3771"/>
                          <a:gd name="T2" fmla="*/ 0 w 372"/>
                          <a:gd name="T3" fmla="*/ 77 h 3771"/>
                          <a:gd name="T4" fmla="*/ 0 w 372"/>
                          <a:gd name="T5" fmla="*/ 78 h 3771"/>
                          <a:gd name="T6" fmla="*/ 1 w 372"/>
                          <a:gd name="T7" fmla="*/ 78 h 3771"/>
                          <a:gd name="T8" fmla="*/ 1 w 372"/>
                          <a:gd name="T9" fmla="*/ 79 h 3771"/>
                          <a:gd name="T10" fmla="*/ 2 w 372"/>
                          <a:gd name="T11" fmla="*/ 79 h 3771"/>
                          <a:gd name="T12" fmla="*/ 3 w 372"/>
                          <a:gd name="T13" fmla="*/ 80 h 3771"/>
                          <a:gd name="T14" fmla="*/ 4 w 372"/>
                          <a:gd name="T15" fmla="*/ 80 h 3771"/>
                          <a:gd name="T16" fmla="*/ 5 w 372"/>
                          <a:gd name="T17" fmla="*/ 80 h 3771"/>
                          <a:gd name="T18" fmla="*/ 6 w 372"/>
                          <a:gd name="T19" fmla="*/ 80 h 3771"/>
                          <a:gd name="T20" fmla="*/ 7 w 372"/>
                          <a:gd name="T21" fmla="*/ 80 h 3771"/>
                          <a:gd name="T22" fmla="*/ 8 w 372"/>
                          <a:gd name="T23" fmla="*/ 79 h 3771"/>
                          <a:gd name="T24" fmla="*/ 9 w 372"/>
                          <a:gd name="T25" fmla="*/ 79 h 3771"/>
                          <a:gd name="T26" fmla="*/ 9 w 372"/>
                          <a:gd name="T27" fmla="*/ 78 h 3771"/>
                          <a:gd name="T28" fmla="*/ 10 w 372"/>
                          <a:gd name="T29" fmla="*/ 78 h 3771"/>
                          <a:gd name="T30" fmla="*/ 10 w 372"/>
                          <a:gd name="T31" fmla="*/ 77 h 3771"/>
                          <a:gd name="T32" fmla="*/ 10 w 372"/>
                          <a:gd name="T33" fmla="*/ 76 h 3771"/>
                          <a:gd name="T34" fmla="*/ 10 w 372"/>
                          <a:gd name="T35" fmla="*/ 3 h 3771"/>
                          <a:gd name="T36" fmla="*/ 10 w 372"/>
                          <a:gd name="T37" fmla="*/ 3 h 3771"/>
                          <a:gd name="T38" fmla="*/ 9 w 372"/>
                          <a:gd name="T39" fmla="*/ 2 h 3771"/>
                          <a:gd name="T40" fmla="*/ 9 w 372"/>
                          <a:gd name="T41" fmla="*/ 1 h 3771"/>
                          <a:gd name="T42" fmla="*/ 8 w 372"/>
                          <a:gd name="T43" fmla="*/ 1 h 3771"/>
                          <a:gd name="T44" fmla="*/ 7 w 372"/>
                          <a:gd name="T45" fmla="*/ 0 h 3771"/>
                          <a:gd name="T46" fmla="*/ 6 w 372"/>
                          <a:gd name="T47" fmla="*/ 0 h 3771"/>
                          <a:gd name="T48" fmla="*/ 6 w 372"/>
                          <a:gd name="T49" fmla="*/ 0 h 3771"/>
                          <a:gd name="T50" fmla="*/ 4 w 372"/>
                          <a:gd name="T51" fmla="*/ 0 h 3771"/>
                          <a:gd name="T52" fmla="*/ 3 w 372"/>
                          <a:gd name="T53" fmla="*/ 0 h 3771"/>
                          <a:gd name="T54" fmla="*/ 3 w 372"/>
                          <a:gd name="T55" fmla="*/ 0 h 3771"/>
                          <a:gd name="T56" fmla="*/ 2 w 372"/>
                          <a:gd name="T57" fmla="*/ 1 h 3771"/>
                          <a:gd name="T58" fmla="*/ 1 w 372"/>
                          <a:gd name="T59" fmla="*/ 1 h 3771"/>
                          <a:gd name="T60" fmla="*/ 1 w 372"/>
                          <a:gd name="T61" fmla="*/ 2 h 3771"/>
                          <a:gd name="T62" fmla="*/ 0 w 372"/>
                          <a:gd name="T63" fmla="*/ 3 h 3771"/>
                          <a:gd name="T64" fmla="*/ 0 w 372"/>
                          <a:gd name="T65" fmla="*/ 3 h 37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72" h="3771">
                            <a:moveTo>
                              <a:pt x="0" y="182"/>
                            </a:moveTo>
                            <a:lnTo>
                              <a:pt x="0" y="3588"/>
                            </a:lnTo>
                            <a:lnTo>
                              <a:pt x="1" y="3607"/>
                            </a:lnTo>
                            <a:lnTo>
                              <a:pt x="3" y="3625"/>
                            </a:lnTo>
                            <a:lnTo>
                              <a:pt x="8" y="3642"/>
                            </a:lnTo>
                            <a:lnTo>
                              <a:pt x="14" y="3660"/>
                            </a:lnTo>
                            <a:lnTo>
                              <a:pt x="22" y="3676"/>
                            </a:lnTo>
                            <a:lnTo>
                              <a:pt x="32" y="3691"/>
                            </a:lnTo>
                            <a:lnTo>
                              <a:pt x="42" y="3705"/>
                            </a:lnTo>
                            <a:lnTo>
                              <a:pt x="54" y="3718"/>
                            </a:lnTo>
                            <a:lnTo>
                              <a:pt x="67" y="3730"/>
                            </a:lnTo>
                            <a:lnTo>
                              <a:pt x="82" y="3740"/>
                            </a:lnTo>
                            <a:lnTo>
                              <a:pt x="97" y="3749"/>
                            </a:lnTo>
                            <a:lnTo>
                              <a:pt x="114" y="3757"/>
                            </a:lnTo>
                            <a:lnTo>
                              <a:pt x="130" y="3763"/>
                            </a:lnTo>
                            <a:lnTo>
                              <a:pt x="149" y="3767"/>
                            </a:lnTo>
                            <a:lnTo>
                              <a:pt x="167" y="3770"/>
                            </a:lnTo>
                            <a:lnTo>
                              <a:pt x="185" y="3771"/>
                            </a:lnTo>
                            <a:lnTo>
                              <a:pt x="205" y="3770"/>
                            </a:lnTo>
                            <a:lnTo>
                              <a:pt x="223" y="3767"/>
                            </a:lnTo>
                            <a:lnTo>
                              <a:pt x="241" y="3763"/>
                            </a:lnTo>
                            <a:lnTo>
                              <a:pt x="258" y="3757"/>
                            </a:lnTo>
                            <a:lnTo>
                              <a:pt x="275" y="3749"/>
                            </a:lnTo>
                            <a:lnTo>
                              <a:pt x="290" y="3740"/>
                            </a:lnTo>
                            <a:lnTo>
                              <a:pt x="304" y="3730"/>
                            </a:lnTo>
                            <a:lnTo>
                              <a:pt x="318" y="3718"/>
                            </a:lnTo>
                            <a:lnTo>
                              <a:pt x="330" y="3705"/>
                            </a:lnTo>
                            <a:lnTo>
                              <a:pt x="340" y="3691"/>
                            </a:lnTo>
                            <a:lnTo>
                              <a:pt x="350" y="3676"/>
                            </a:lnTo>
                            <a:lnTo>
                              <a:pt x="358" y="3660"/>
                            </a:lnTo>
                            <a:lnTo>
                              <a:pt x="364" y="3642"/>
                            </a:lnTo>
                            <a:lnTo>
                              <a:pt x="368" y="3625"/>
                            </a:lnTo>
                            <a:lnTo>
                              <a:pt x="371" y="3607"/>
                            </a:lnTo>
                            <a:lnTo>
                              <a:pt x="372" y="3588"/>
                            </a:lnTo>
                            <a:lnTo>
                              <a:pt x="372" y="182"/>
                            </a:lnTo>
                            <a:lnTo>
                              <a:pt x="371" y="164"/>
                            </a:lnTo>
                            <a:lnTo>
                              <a:pt x="368" y="146"/>
                            </a:lnTo>
                            <a:lnTo>
                              <a:pt x="364" y="128"/>
                            </a:lnTo>
                            <a:lnTo>
                              <a:pt x="358" y="112"/>
                            </a:lnTo>
                            <a:lnTo>
                              <a:pt x="350" y="96"/>
                            </a:lnTo>
                            <a:lnTo>
                              <a:pt x="340" y="81"/>
                            </a:lnTo>
                            <a:lnTo>
                              <a:pt x="330" y="67"/>
                            </a:lnTo>
                            <a:lnTo>
                              <a:pt x="318" y="54"/>
                            </a:lnTo>
                            <a:lnTo>
                              <a:pt x="304" y="41"/>
                            </a:lnTo>
                            <a:lnTo>
                              <a:pt x="290" y="31"/>
                            </a:lnTo>
                            <a:lnTo>
                              <a:pt x="275" y="22"/>
                            </a:lnTo>
                            <a:lnTo>
                              <a:pt x="258" y="14"/>
                            </a:lnTo>
                            <a:lnTo>
                              <a:pt x="241" y="8"/>
                            </a:lnTo>
                            <a:lnTo>
                              <a:pt x="223" y="3"/>
                            </a:lnTo>
                            <a:lnTo>
                              <a:pt x="205" y="1"/>
                            </a:lnTo>
                            <a:lnTo>
                              <a:pt x="185" y="0"/>
                            </a:lnTo>
                            <a:lnTo>
                              <a:pt x="167" y="1"/>
                            </a:lnTo>
                            <a:lnTo>
                              <a:pt x="149" y="3"/>
                            </a:lnTo>
                            <a:lnTo>
                              <a:pt x="130" y="8"/>
                            </a:lnTo>
                            <a:lnTo>
                              <a:pt x="114" y="14"/>
                            </a:lnTo>
                            <a:lnTo>
                              <a:pt x="97" y="22"/>
                            </a:lnTo>
                            <a:lnTo>
                              <a:pt x="82" y="31"/>
                            </a:lnTo>
                            <a:lnTo>
                              <a:pt x="67" y="41"/>
                            </a:lnTo>
                            <a:lnTo>
                              <a:pt x="54" y="54"/>
                            </a:lnTo>
                            <a:lnTo>
                              <a:pt x="42" y="67"/>
                            </a:lnTo>
                            <a:lnTo>
                              <a:pt x="32" y="81"/>
                            </a:lnTo>
                            <a:lnTo>
                              <a:pt x="22" y="96"/>
                            </a:lnTo>
                            <a:lnTo>
                              <a:pt x="14" y="112"/>
                            </a:lnTo>
                            <a:lnTo>
                              <a:pt x="8" y="128"/>
                            </a:lnTo>
                            <a:lnTo>
                              <a:pt x="3" y="146"/>
                            </a:lnTo>
                            <a:lnTo>
                              <a:pt x="1" y="164"/>
                            </a:lnTo>
                            <a:lnTo>
                              <a:pt x="0" y="182"/>
                            </a:lnTo>
                            <a:close/>
                          </a:path>
                        </a:pathLst>
                      </a:custGeom>
                      <a:solidFill>
                        <a:srgbClr val="66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7199" name="Freeform 56"/>
                      <p:cNvSpPr>
                        <a:spLocks/>
                      </p:cNvSpPr>
                      <p:nvPr/>
                    </p:nvSpPr>
                    <p:spPr bwMode="auto">
                      <a:xfrm>
                        <a:off x="2843" y="2214"/>
                        <a:ext cx="10" cy="80"/>
                      </a:xfrm>
                      <a:custGeom>
                        <a:avLst/>
                        <a:gdLst>
                          <a:gd name="T0" fmla="*/ 0 w 373"/>
                          <a:gd name="T1" fmla="*/ 76 h 3771"/>
                          <a:gd name="T2" fmla="*/ 0 w 373"/>
                          <a:gd name="T3" fmla="*/ 77 h 3771"/>
                          <a:gd name="T4" fmla="*/ 0 w 373"/>
                          <a:gd name="T5" fmla="*/ 78 h 3771"/>
                          <a:gd name="T6" fmla="*/ 1 w 373"/>
                          <a:gd name="T7" fmla="*/ 78 h 3771"/>
                          <a:gd name="T8" fmla="*/ 1 w 373"/>
                          <a:gd name="T9" fmla="*/ 79 h 3771"/>
                          <a:gd name="T10" fmla="*/ 2 w 373"/>
                          <a:gd name="T11" fmla="*/ 79 h 3771"/>
                          <a:gd name="T12" fmla="*/ 3 w 373"/>
                          <a:gd name="T13" fmla="*/ 80 h 3771"/>
                          <a:gd name="T14" fmla="*/ 4 w 373"/>
                          <a:gd name="T15" fmla="*/ 80 h 3771"/>
                          <a:gd name="T16" fmla="*/ 5 w 373"/>
                          <a:gd name="T17" fmla="*/ 80 h 3771"/>
                          <a:gd name="T18" fmla="*/ 6 w 373"/>
                          <a:gd name="T19" fmla="*/ 80 h 3771"/>
                          <a:gd name="T20" fmla="*/ 7 w 373"/>
                          <a:gd name="T21" fmla="*/ 80 h 3771"/>
                          <a:gd name="T22" fmla="*/ 8 w 373"/>
                          <a:gd name="T23" fmla="*/ 79 h 3771"/>
                          <a:gd name="T24" fmla="*/ 9 w 373"/>
                          <a:gd name="T25" fmla="*/ 79 h 3771"/>
                          <a:gd name="T26" fmla="*/ 9 w 373"/>
                          <a:gd name="T27" fmla="*/ 78 h 3771"/>
                          <a:gd name="T28" fmla="*/ 10 w 373"/>
                          <a:gd name="T29" fmla="*/ 78 h 3771"/>
                          <a:gd name="T30" fmla="*/ 10 w 373"/>
                          <a:gd name="T31" fmla="*/ 77 h 3771"/>
                          <a:gd name="T32" fmla="*/ 10 w 373"/>
                          <a:gd name="T33" fmla="*/ 76 h 3771"/>
                          <a:gd name="T34" fmla="*/ 10 w 373"/>
                          <a:gd name="T35" fmla="*/ 3 h 3771"/>
                          <a:gd name="T36" fmla="*/ 10 w 373"/>
                          <a:gd name="T37" fmla="*/ 3 h 3771"/>
                          <a:gd name="T38" fmla="*/ 9 w 373"/>
                          <a:gd name="T39" fmla="*/ 2 h 3771"/>
                          <a:gd name="T40" fmla="*/ 9 w 373"/>
                          <a:gd name="T41" fmla="*/ 1 h 3771"/>
                          <a:gd name="T42" fmla="*/ 8 w 373"/>
                          <a:gd name="T43" fmla="*/ 1 h 3771"/>
                          <a:gd name="T44" fmla="*/ 7 w 373"/>
                          <a:gd name="T45" fmla="*/ 0 h 3771"/>
                          <a:gd name="T46" fmla="*/ 6 w 373"/>
                          <a:gd name="T47" fmla="*/ 0 h 3771"/>
                          <a:gd name="T48" fmla="*/ 5 w 373"/>
                          <a:gd name="T49" fmla="*/ 0 h 3771"/>
                          <a:gd name="T50" fmla="*/ 4 w 373"/>
                          <a:gd name="T51" fmla="*/ 0 h 3771"/>
                          <a:gd name="T52" fmla="*/ 3 w 373"/>
                          <a:gd name="T53" fmla="*/ 0 h 3771"/>
                          <a:gd name="T54" fmla="*/ 3 w 373"/>
                          <a:gd name="T55" fmla="*/ 0 h 3771"/>
                          <a:gd name="T56" fmla="*/ 2 w 373"/>
                          <a:gd name="T57" fmla="*/ 1 h 3771"/>
                          <a:gd name="T58" fmla="*/ 1 w 373"/>
                          <a:gd name="T59" fmla="*/ 1 h 3771"/>
                          <a:gd name="T60" fmla="*/ 1 w 373"/>
                          <a:gd name="T61" fmla="*/ 2 h 3771"/>
                          <a:gd name="T62" fmla="*/ 0 w 373"/>
                          <a:gd name="T63" fmla="*/ 3 h 3771"/>
                          <a:gd name="T64" fmla="*/ 0 w 373"/>
                          <a:gd name="T65" fmla="*/ 3 h 37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73" h="3771">
                            <a:moveTo>
                              <a:pt x="0" y="182"/>
                            </a:moveTo>
                            <a:lnTo>
                              <a:pt x="0" y="3588"/>
                            </a:lnTo>
                            <a:lnTo>
                              <a:pt x="1" y="3607"/>
                            </a:lnTo>
                            <a:lnTo>
                              <a:pt x="3" y="3625"/>
                            </a:lnTo>
                            <a:lnTo>
                              <a:pt x="8" y="3642"/>
                            </a:lnTo>
                            <a:lnTo>
                              <a:pt x="14" y="3660"/>
                            </a:lnTo>
                            <a:lnTo>
                              <a:pt x="22" y="3676"/>
                            </a:lnTo>
                            <a:lnTo>
                              <a:pt x="32" y="3691"/>
                            </a:lnTo>
                            <a:lnTo>
                              <a:pt x="42" y="3705"/>
                            </a:lnTo>
                            <a:lnTo>
                              <a:pt x="55" y="3718"/>
                            </a:lnTo>
                            <a:lnTo>
                              <a:pt x="68" y="3730"/>
                            </a:lnTo>
                            <a:lnTo>
                              <a:pt x="82" y="3740"/>
                            </a:lnTo>
                            <a:lnTo>
                              <a:pt x="98" y="3749"/>
                            </a:lnTo>
                            <a:lnTo>
                              <a:pt x="114" y="3757"/>
                            </a:lnTo>
                            <a:lnTo>
                              <a:pt x="130" y="3763"/>
                            </a:lnTo>
                            <a:lnTo>
                              <a:pt x="149" y="3767"/>
                            </a:lnTo>
                            <a:lnTo>
                              <a:pt x="167" y="3770"/>
                            </a:lnTo>
                            <a:lnTo>
                              <a:pt x="186" y="3771"/>
                            </a:lnTo>
                            <a:lnTo>
                              <a:pt x="205" y="3770"/>
                            </a:lnTo>
                            <a:lnTo>
                              <a:pt x="224" y="3767"/>
                            </a:lnTo>
                            <a:lnTo>
                              <a:pt x="241" y="3763"/>
                            </a:lnTo>
                            <a:lnTo>
                              <a:pt x="259" y="3757"/>
                            </a:lnTo>
                            <a:lnTo>
                              <a:pt x="275" y="3749"/>
                            </a:lnTo>
                            <a:lnTo>
                              <a:pt x="290" y="3740"/>
                            </a:lnTo>
                            <a:lnTo>
                              <a:pt x="305" y="3730"/>
                            </a:lnTo>
                            <a:lnTo>
                              <a:pt x="318" y="3718"/>
                            </a:lnTo>
                            <a:lnTo>
                              <a:pt x="329" y="3705"/>
                            </a:lnTo>
                            <a:lnTo>
                              <a:pt x="341" y="3691"/>
                            </a:lnTo>
                            <a:lnTo>
                              <a:pt x="350" y="3676"/>
                            </a:lnTo>
                            <a:lnTo>
                              <a:pt x="358" y="3660"/>
                            </a:lnTo>
                            <a:lnTo>
                              <a:pt x="364" y="3642"/>
                            </a:lnTo>
                            <a:lnTo>
                              <a:pt x="368" y="3625"/>
                            </a:lnTo>
                            <a:lnTo>
                              <a:pt x="372" y="3607"/>
                            </a:lnTo>
                            <a:lnTo>
                              <a:pt x="373" y="3588"/>
                            </a:lnTo>
                            <a:lnTo>
                              <a:pt x="373" y="182"/>
                            </a:lnTo>
                            <a:lnTo>
                              <a:pt x="372" y="164"/>
                            </a:lnTo>
                            <a:lnTo>
                              <a:pt x="368" y="146"/>
                            </a:lnTo>
                            <a:lnTo>
                              <a:pt x="364" y="128"/>
                            </a:lnTo>
                            <a:lnTo>
                              <a:pt x="358" y="112"/>
                            </a:lnTo>
                            <a:lnTo>
                              <a:pt x="350" y="96"/>
                            </a:lnTo>
                            <a:lnTo>
                              <a:pt x="341" y="81"/>
                            </a:lnTo>
                            <a:lnTo>
                              <a:pt x="329" y="67"/>
                            </a:lnTo>
                            <a:lnTo>
                              <a:pt x="318" y="54"/>
                            </a:lnTo>
                            <a:lnTo>
                              <a:pt x="305" y="41"/>
                            </a:lnTo>
                            <a:lnTo>
                              <a:pt x="290" y="31"/>
                            </a:lnTo>
                            <a:lnTo>
                              <a:pt x="275" y="22"/>
                            </a:lnTo>
                            <a:lnTo>
                              <a:pt x="259" y="14"/>
                            </a:lnTo>
                            <a:lnTo>
                              <a:pt x="241" y="8"/>
                            </a:lnTo>
                            <a:lnTo>
                              <a:pt x="224" y="3"/>
                            </a:lnTo>
                            <a:lnTo>
                              <a:pt x="205" y="1"/>
                            </a:lnTo>
                            <a:lnTo>
                              <a:pt x="186" y="0"/>
                            </a:lnTo>
                            <a:lnTo>
                              <a:pt x="167" y="1"/>
                            </a:lnTo>
                            <a:lnTo>
                              <a:pt x="149" y="3"/>
                            </a:lnTo>
                            <a:lnTo>
                              <a:pt x="130" y="8"/>
                            </a:lnTo>
                            <a:lnTo>
                              <a:pt x="114" y="14"/>
                            </a:lnTo>
                            <a:lnTo>
                              <a:pt x="98" y="22"/>
                            </a:lnTo>
                            <a:lnTo>
                              <a:pt x="82" y="31"/>
                            </a:lnTo>
                            <a:lnTo>
                              <a:pt x="68" y="41"/>
                            </a:lnTo>
                            <a:lnTo>
                              <a:pt x="55" y="54"/>
                            </a:lnTo>
                            <a:lnTo>
                              <a:pt x="42" y="67"/>
                            </a:lnTo>
                            <a:lnTo>
                              <a:pt x="32" y="81"/>
                            </a:lnTo>
                            <a:lnTo>
                              <a:pt x="22" y="96"/>
                            </a:lnTo>
                            <a:lnTo>
                              <a:pt x="14" y="112"/>
                            </a:lnTo>
                            <a:lnTo>
                              <a:pt x="8" y="128"/>
                            </a:lnTo>
                            <a:lnTo>
                              <a:pt x="3" y="146"/>
                            </a:lnTo>
                            <a:lnTo>
                              <a:pt x="1" y="164"/>
                            </a:lnTo>
                            <a:lnTo>
                              <a:pt x="0" y="182"/>
                            </a:lnTo>
                            <a:close/>
                          </a:path>
                        </a:pathLst>
                      </a:custGeom>
                      <a:solidFill>
                        <a:srgbClr val="66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7200" name="Freeform 57"/>
                      <p:cNvSpPr>
                        <a:spLocks/>
                      </p:cNvSpPr>
                      <p:nvPr/>
                    </p:nvSpPr>
                    <p:spPr bwMode="auto">
                      <a:xfrm>
                        <a:off x="2808" y="2194"/>
                        <a:ext cx="270" cy="234"/>
                      </a:xfrm>
                      <a:custGeom>
                        <a:avLst/>
                        <a:gdLst>
                          <a:gd name="T0" fmla="*/ 260 w 10266"/>
                          <a:gd name="T1" fmla="*/ 221 h 11007"/>
                          <a:gd name="T2" fmla="*/ 258 w 10266"/>
                          <a:gd name="T3" fmla="*/ 215 h 11007"/>
                          <a:gd name="T4" fmla="*/ 253 w 10266"/>
                          <a:gd name="T5" fmla="*/ 209 h 11007"/>
                          <a:gd name="T6" fmla="*/ 245 w 10266"/>
                          <a:gd name="T7" fmla="*/ 206 h 11007"/>
                          <a:gd name="T8" fmla="*/ 239 w 10266"/>
                          <a:gd name="T9" fmla="*/ 200 h 11007"/>
                          <a:gd name="T10" fmla="*/ 238 w 10266"/>
                          <a:gd name="T11" fmla="*/ 194 h 11007"/>
                          <a:gd name="T12" fmla="*/ 233 w 10266"/>
                          <a:gd name="T13" fmla="*/ 189 h 11007"/>
                          <a:gd name="T14" fmla="*/ 225 w 10266"/>
                          <a:gd name="T15" fmla="*/ 186 h 11007"/>
                          <a:gd name="T16" fmla="*/ 218 w 10266"/>
                          <a:gd name="T17" fmla="*/ 186 h 11007"/>
                          <a:gd name="T18" fmla="*/ 213 w 10266"/>
                          <a:gd name="T19" fmla="*/ 187 h 11007"/>
                          <a:gd name="T20" fmla="*/ 203 w 10266"/>
                          <a:gd name="T21" fmla="*/ 182 h 11007"/>
                          <a:gd name="T22" fmla="*/ 199 w 10266"/>
                          <a:gd name="T23" fmla="*/ 179 h 11007"/>
                          <a:gd name="T24" fmla="*/ 192 w 10266"/>
                          <a:gd name="T25" fmla="*/ 177 h 11007"/>
                          <a:gd name="T26" fmla="*/ 189 w 10266"/>
                          <a:gd name="T27" fmla="*/ 177 h 11007"/>
                          <a:gd name="T28" fmla="*/ 183 w 10266"/>
                          <a:gd name="T29" fmla="*/ 178 h 11007"/>
                          <a:gd name="T30" fmla="*/ 177 w 10266"/>
                          <a:gd name="T31" fmla="*/ 181 h 11007"/>
                          <a:gd name="T32" fmla="*/ 173 w 10266"/>
                          <a:gd name="T33" fmla="*/ 187 h 11007"/>
                          <a:gd name="T34" fmla="*/ 172 w 10266"/>
                          <a:gd name="T35" fmla="*/ 193 h 11007"/>
                          <a:gd name="T36" fmla="*/ 174 w 10266"/>
                          <a:gd name="T37" fmla="*/ 197 h 11007"/>
                          <a:gd name="T38" fmla="*/ 165 w 10266"/>
                          <a:gd name="T39" fmla="*/ 205 h 11007"/>
                          <a:gd name="T40" fmla="*/ 157 w 10266"/>
                          <a:gd name="T41" fmla="*/ 209 h 11007"/>
                          <a:gd name="T42" fmla="*/ 153 w 10266"/>
                          <a:gd name="T43" fmla="*/ 216 h 11007"/>
                          <a:gd name="T44" fmla="*/ 153 w 10266"/>
                          <a:gd name="T45" fmla="*/ 223 h 11007"/>
                          <a:gd name="T46" fmla="*/ 146 w 10266"/>
                          <a:gd name="T47" fmla="*/ 231 h 11007"/>
                          <a:gd name="T48" fmla="*/ 143 w 10266"/>
                          <a:gd name="T49" fmla="*/ 224 h 11007"/>
                          <a:gd name="T50" fmla="*/ 143 w 10266"/>
                          <a:gd name="T51" fmla="*/ 215 h 11007"/>
                          <a:gd name="T52" fmla="*/ 147 w 10266"/>
                          <a:gd name="T53" fmla="*/ 207 h 11007"/>
                          <a:gd name="T54" fmla="*/ 156 w 10266"/>
                          <a:gd name="T55" fmla="*/ 200 h 11007"/>
                          <a:gd name="T56" fmla="*/ 162 w 10266"/>
                          <a:gd name="T57" fmla="*/ 195 h 11007"/>
                          <a:gd name="T58" fmla="*/ 163 w 10266"/>
                          <a:gd name="T59" fmla="*/ 187 h 11007"/>
                          <a:gd name="T60" fmla="*/ 166 w 10266"/>
                          <a:gd name="T61" fmla="*/ 179 h 11007"/>
                          <a:gd name="T62" fmla="*/ 173 w 10266"/>
                          <a:gd name="T63" fmla="*/ 173 h 11007"/>
                          <a:gd name="T64" fmla="*/ 13 w 10266"/>
                          <a:gd name="T65" fmla="*/ 101 h 11007"/>
                          <a:gd name="T66" fmla="*/ 12 w 10266"/>
                          <a:gd name="T67" fmla="*/ 104 h 11007"/>
                          <a:gd name="T68" fmla="*/ 8 w 10266"/>
                          <a:gd name="T69" fmla="*/ 106 h 11007"/>
                          <a:gd name="T70" fmla="*/ 5 w 10266"/>
                          <a:gd name="T71" fmla="*/ 106 h 11007"/>
                          <a:gd name="T72" fmla="*/ 2 w 10266"/>
                          <a:gd name="T73" fmla="*/ 105 h 11007"/>
                          <a:gd name="T74" fmla="*/ 0 w 10266"/>
                          <a:gd name="T75" fmla="*/ 103 h 11007"/>
                          <a:gd name="T76" fmla="*/ 0 w 10266"/>
                          <a:gd name="T77" fmla="*/ 5 h 11007"/>
                          <a:gd name="T78" fmla="*/ 1 w 10266"/>
                          <a:gd name="T79" fmla="*/ 3 h 11007"/>
                          <a:gd name="T80" fmla="*/ 5 w 10266"/>
                          <a:gd name="T81" fmla="*/ 0 h 11007"/>
                          <a:gd name="T82" fmla="*/ 186 w 10266"/>
                          <a:gd name="T83" fmla="*/ 0 h 11007"/>
                          <a:gd name="T84" fmla="*/ 190 w 10266"/>
                          <a:gd name="T85" fmla="*/ 2 h 11007"/>
                          <a:gd name="T86" fmla="*/ 191 w 10266"/>
                          <a:gd name="T87" fmla="*/ 5 h 11007"/>
                          <a:gd name="T88" fmla="*/ 198 w 10266"/>
                          <a:gd name="T89" fmla="*/ 170 h 11007"/>
                          <a:gd name="T90" fmla="*/ 205 w 10266"/>
                          <a:gd name="T91" fmla="*/ 173 h 11007"/>
                          <a:gd name="T92" fmla="*/ 211 w 10266"/>
                          <a:gd name="T93" fmla="*/ 177 h 11007"/>
                          <a:gd name="T94" fmla="*/ 220 w 10266"/>
                          <a:gd name="T95" fmla="*/ 178 h 11007"/>
                          <a:gd name="T96" fmla="*/ 228 w 10266"/>
                          <a:gd name="T97" fmla="*/ 178 h 11007"/>
                          <a:gd name="T98" fmla="*/ 234 w 10266"/>
                          <a:gd name="T99" fmla="*/ 180 h 11007"/>
                          <a:gd name="T100" fmla="*/ 240 w 10266"/>
                          <a:gd name="T101" fmla="*/ 183 h 11007"/>
                          <a:gd name="T102" fmla="*/ 246 w 10266"/>
                          <a:gd name="T103" fmla="*/ 190 h 11007"/>
                          <a:gd name="T104" fmla="*/ 250 w 10266"/>
                          <a:gd name="T105" fmla="*/ 199 h 11007"/>
                          <a:gd name="T106" fmla="*/ 260 w 10266"/>
                          <a:gd name="T107" fmla="*/ 204 h 11007"/>
                          <a:gd name="T108" fmla="*/ 267 w 10266"/>
                          <a:gd name="T109" fmla="*/ 211 h 11007"/>
                          <a:gd name="T110" fmla="*/ 270 w 10266"/>
                          <a:gd name="T111" fmla="*/ 221 h 11007"/>
                          <a:gd name="T112" fmla="*/ 269 w 10266"/>
                          <a:gd name="T113" fmla="*/ 227 h 11007"/>
                          <a:gd name="T114" fmla="*/ 196 w 10266"/>
                          <a:gd name="T115" fmla="*/ 234 h 1100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0266" h="11007">
                            <a:moveTo>
                              <a:pt x="7437" y="10641"/>
                            </a:moveTo>
                            <a:lnTo>
                              <a:pt x="9879" y="10641"/>
                            </a:lnTo>
                            <a:lnTo>
                              <a:pt x="9880" y="10615"/>
                            </a:lnTo>
                            <a:lnTo>
                              <a:pt x="9882" y="10588"/>
                            </a:lnTo>
                            <a:lnTo>
                              <a:pt x="9884" y="10559"/>
                            </a:lnTo>
                            <a:lnTo>
                              <a:pt x="9886" y="10531"/>
                            </a:lnTo>
                            <a:lnTo>
                              <a:pt x="9889" y="10503"/>
                            </a:lnTo>
                            <a:lnTo>
                              <a:pt x="9891" y="10475"/>
                            </a:lnTo>
                            <a:lnTo>
                              <a:pt x="9892" y="10447"/>
                            </a:lnTo>
                            <a:lnTo>
                              <a:pt x="9892" y="10419"/>
                            </a:lnTo>
                            <a:lnTo>
                              <a:pt x="9892" y="10385"/>
                            </a:lnTo>
                            <a:lnTo>
                              <a:pt x="9889" y="10351"/>
                            </a:lnTo>
                            <a:lnTo>
                              <a:pt x="9886" y="10317"/>
                            </a:lnTo>
                            <a:lnTo>
                              <a:pt x="9880" y="10284"/>
                            </a:lnTo>
                            <a:lnTo>
                              <a:pt x="9874" y="10251"/>
                            </a:lnTo>
                            <a:lnTo>
                              <a:pt x="9866" y="10219"/>
                            </a:lnTo>
                            <a:lnTo>
                              <a:pt x="9855" y="10187"/>
                            </a:lnTo>
                            <a:lnTo>
                              <a:pt x="9845" y="10156"/>
                            </a:lnTo>
                            <a:lnTo>
                              <a:pt x="9833" y="10126"/>
                            </a:lnTo>
                            <a:lnTo>
                              <a:pt x="9819" y="10096"/>
                            </a:lnTo>
                            <a:lnTo>
                              <a:pt x="9804" y="10067"/>
                            </a:lnTo>
                            <a:lnTo>
                              <a:pt x="9788" y="10038"/>
                            </a:lnTo>
                            <a:lnTo>
                              <a:pt x="9770" y="10011"/>
                            </a:lnTo>
                            <a:lnTo>
                              <a:pt x="9752" y="9984"/>
                            </a:lnTo>
                            <a:lnTo>
                              <a:pt x="9732" y="9957"/>
                            </a:lnTo>
                            <a:lnTo>
                              <a:pt x="9712" y="9932"/>
                            </a:lnTo>
                            <a:lnTo>
                              <a:pt x="9690" y="9908"/>
                            </a:lnTo>
                            <a:lnTo>
                              <a:pt x="9667" y="9885"/>
                            </a:lnTo>
                            <a:lnTo>
                              <a:pt x="9643" y="9863"/>
                            </a:lnTo>
                            <a:lnTo>
                              <a:pt x="9618" y="9841"/>
                            </a:lnTo>
                            <a:lnTo>
                              <a:pt x="9592" y="9820"/>
                            </a:lnTo>
                            <a:lnTo>
                              <a:pt x="9565" y="9801"/>
                            </a:lnTo>
                            <a:lnTo>
                              <a:pt x="9537" y="9783"/>
                            </a:lnTo>
                            <a:lnTo>
                              <a:pt x="9509" y="9766"/>
                            </a:lnTo>
                            <a:lnTo>
                              <a:pt x="9480" y="9751"/>
                            </a:lnTo>
                            <a:lnTo>
                              <a:pt x="9449" y="9736"/>
                            </a:lnTo>
                            <a:lnTo>
                              <a:pt x="9418" y="9723"/>
                            </a:lnTo>
                            <a:lnTo>
                              <a:pt x="9387" y="9711"/>
                            </a:lnTo>
                            <a:lnTo>
                              <a:pt x="9354" y="9700"/>
                            </a:lnTo>
                            <a:lnTo>
                              <a:pt x="9321" y="9691"/>
                            </a:lnTo>
                            <a:lnTo>
                              <a:pt x="9287" y="9683"/>
                            </a:lnTo>
                            <a:lnTo>
                              <a:pt x="9252" y="9677"/>
                            </a:lnTo>
                            <a:lnTo>
                              <a:pt x="9079" y="9647"/>
                            </a:lnTo>
                            <a:lnTo>
                              <a:pt x="9098" y="9476"/>
                            </a:lnTo>
                            <a:lnTo>
                              <a:pt x="9099" y="9466"/>
                            </a:lnTo>
                            <a:lnTo>
                              <a:pt x="9100" y="9457"/>
                            </a:lnTo>
                            <a:lnTo>
                              <a:pt x="9101" y="9447"/>
                            </a:lnTo>
                            <a:lnTo>
                              <a:pt x="9101" y="9438"/>
                            </a:lnTo>
                            <a:lnTo>
                              <a:pt x="9102" y="9429"/>
                            </a:lnTo>
                            <a:lnTo>
                              <a:pt x="9102" y="9420"/>
                            </a:lnTo>
                            <a:lnTo>
                              <a:pt x="9102" y="9411"/>
                            </a:lnTo>
                            <a:lnTo>
                              <a:pt x="9102" y="9403"/>
                            </a:lnTo>
                            <a:lnTo>
                              <a:pt x="9101" y="9369"/>
                            </a:lnTo>
                            <a:lnTo>
                              <a:pt x="9099" y="9336"/>
                            </a:lnTo>
                            <a:lnTo>
                              <a:pt x="9095" y="9303"/>
                            </a:lnTo>
                            <a:lnTo>
                              <a:pt x="9089" y="9271"/>
                            </a:lnTo>
                            <a:lnTo>
                              <a:pt x="9082" y="9239"/>
                            </a:lnTo>
                            <a:lnTo>
                              <a:pt x="9074" y="9207"/>
                            </a:lnTo>
                            <a:lnTo>
                              <a:pt x="9063" y="9176"/>
                            </a:lnTo>
                            <a:lnTo>
                              <a:pt x="9051" y="9146"/>
                            </a:lnTo>
                            <a:lnTo>
                              <a:pt x="9038" y="9117"/>
                            </a:lnTo>
                            <a:lnTo>
                              <a:pt x="9022" y="9088"/>
                            </a:lnTo>
                            <a:lnTo>
                              <a:pt x="9006" y="9059"/>
                            </a:lnTo>
                            <a:lnTo>
                              <a:pt x="8989" y="9031"/>
                            </a:lnTo>
                            <a:lnTo>
                              <a:pt x="8969" y="9004"/>
                            </a:lnTo>
                            <a:lnTo>
                              <a:pt x="8948" y="8979"/>
                            </a:lnTo>
                            <a:lnTo>
                              <a:pt x="8926" y="8954"/>
                            </a:lnTo>
                            <a:lnTo>
                              <a:pt x="8902" y="8930"/>
                            </a:lnTo>
                            <a:lnTo>
                              <a:pt x="8878" y="8906"/>
                            </a:lnTo>
                            <a:lnTo>
                              <a:pt x="8852" y="8884"/>
                            </a:lnTo>
                            <a:lnTo>
                              <a:pt x="8826" y="8864"/>
                            </a:lnTo>
                            <a:lnTo>
                              <a:pt x="8799" y="8845"/>
                            </a:lnTo>
                            <a:lnTo>
                              <a:pt x="8770" y="8828"/>
                            </a:lnTo>
                            <a:lnTo>
                              <a:pt x="8741" y="8812"/>
                            </a:lnTo>
                            <a:lnTo>
                              <a:pt x="8711" y="8797"/>
                            </a:lnTo>
                            <a:lnTo>
                              <a:pt x="8682" y="8784"/>
                            </a:lnTo>
                            <a:lnTo>
                              <a:pt x="8651" y="8772"/>
                            </a:lnTo>
                            <a:lnTo>
                              <a:pt x="8619" y="8761"/>
                            </a:lnTo>
                            <a:lnTo>
                              <a:pt x="8587" y="8753"/>
                            </a:lnTo>
                            <a:lnTo>
                              <a:pt x="8555" y="8746"/>
                            </a:lnTo>
                            <a:lnTo>
                              <a:pt x="8522" y="8740"/>
                            </a:lnTo>
                            <a:lnTo>
                              <a:pt x="8488" y="8736"/>
                            </a:lnTo>
                            <a:lnTo>
                              <a:pt x="8454" y="8734"/>
                            </a:lnTo>
                            <a:lnTo>
                              <a:pt x="8420" y="8733"/>
                            </a:lnTo>
                            <a:lnTo>
                              <a:pt x="8400" y="8733"/>
                            </a:lnTo>
                            <a:lnTo>
                              <a:pt x="8378" y="8734"/>
                            </a:lnTo>
                            <a:lnTo>
                              <a:pt x="8358" y="8736"/>
                            </a:lnTo>
                            <a:lnTo>
                              <a:pt x="8337" y="8738"/>
                            </a:lnTo>
                            <a:lnTo>
                              <a:pt x="8316" y="8741"/>
                            </a:lnTo>
                            <a:lnTo>
                              <a:pt x="8296" y="8744"/>
                            </a:lnTo>
                            <a:lnTo>
                              <a:pt x="8275" y="8748"/>
                            </a:lnTo>
                            <a:lnTo>
                              <a:pt x="8256" y="8752"/>
                            </a:lnTo>
                            <a:lnTo>
                              <a:pt x="8235" y="8758"/>
                            </a:lnTo>
                            <a:lnTo>
                              <a:pt x="8216" y="8763"/>
                            </a:lnTo>
                            <a:lnTo>
                              <a:pt x="8196" y="8770"/>
                            </a:lnTo>
                            <a:lnTo>
                              <a:pt x="8177" y="8778"/>
                            </a:lnTo>
                            <a:lnTo>
                              <a:pt x="8157" y="8785"/>
                            </a:lnTo>
                            <a:lnTo>
                              <a:pt x="8138" y="8793"/>
                            </a:lnTo>
                            <a:lnTo>
                              <a:pt x="8119" y="8802"/>
                            </a:lnTo>
                            <a:lnTo>
                              <a:pt x="8101" y="8812"/>
                            </a:lnTo>
                            <a:lnTo>
                              <a:pt x="7920" y="8905"/>
                            </a:lnTo>
                            <a:lnTo>
                              <a:pt x="7841" y="8721"/>
                            </a:lnTo>
                            <a:lnTo>
                              <a:pt x="7831" y="8698"/>
                            </a:lnTo>
                            <a:lnTo>
                              <a:pt x="7820" y="8676"/>
                            </a:lnTo>
                            <a:lnTo>
                              <a:pt x="7808" y="8654"/>
                            </a:lnTo>
                            <a:lnTo>
                              <a:pt x="7794" y="8632"/>
                            </a:lnTo>
                            <a:lnTo>
                              <a:pt x="7781" y="8611"/>
                            </a:lnTo>
                            <a:lnTo>
                              <a:pt x="7767" y="8591"/>
                            </a:lnTo>
                            <a:lnTo>
                              <a:pt x="7752" y="8571"/>
                            </a:lnTo>
                            <a:lnTo>
                              <a:pt x="7737" y="8552"/>
                            </a:lnTo>
                            <a:lnTo>
                              <a:pt x="7720" y="8534"/>
                            </a:lnTo>
                            <a:lnTo>
                              <a:pt x="7703" y="8516"/>
                            </a:lnTo>
                            <a:lnTo>
                              <a:pt x="7685" y="8499"/>
                            </a:lnTo>
                            <a:lnTo>
                              <a:pt x="7668" y="8483"/>
                            </a:lnTo>
                            <a:lnTo>
                              <a:pt x="7649" y="8466"/>
                            </a:lnTo>
                            <a:lnTo>
                              <a:pt x="7630" y="8451"/>
                            </a:lnTo>
                            <a:lnTo>
                              <a:pt x="7610" y="8437"/>
                            </a:lnTo>
                            <a:lnTo>
                              <a:pt x="7590" y="8423"/>
                            </a:lnTo>
                            <a:lnTo>
                              <a:pt x="7569" y="8410"/>
                            </a:lnTo>
                            <a:lnTo>
                              <a:pt x="7548" y="8398"/>
                            </a:lnTo>
                            <a:lnTo>
                              <a:pt x="7526" y="8386"/>
                            </a:lnTo>
                            <a:lnTo>
                              <a:pt x="7504" y="8376"/>
                            </a:lnTo>
                            <a:lnTo>
                              <a:pt x="7481" y="8366"/>
                            </a:lnTo>
                            <a:lnTo>
                              <a:pt x="7459" y="8357"/>
                            </a:lnTo>
                            <a:lnTo>
                              <a:pt x="7435" y="8348"/>
                            </a:lnTo>
                            <a:lnTo>
                              <a:pt x="7412" y="8341"/>
                            </a:lnTo>
                            <a:lnTo>
                              <a:pt x="7388" y="8334"/>
                            </a:lnTo>
                            <a:lnTo>
                              <a:pt x="7363" y="8329"/>
                            </a:lnTo>
                            <a:lnTo>
                              <a:pt x="7339" y="8323"/>
                            </a:lnTo>
                            <a:lnTo>
                              <a:pt x="7314" y="8318"/>
                            </a:lnTo>
                            <a:lnTo>
                              <a:pt x="7288" y="8315"/>
                            </a:lnTo>
                            <a:lnTo>
                              <a:pt x="7264" y="8313"/>
                            </a:lnTo>
                            <a:lnTo>
                              <a:pt x="7238" y="8312"/>
                            </a:lnTo>
                            <a:lnTo>
                              <a:pt x="7212" y="8311"/>
                            </a:lnTo>
                            <a:lnTo>
                              <a:pt x="7208" y="8311"/>
                            </a:lnTo>
                            <a:lnTo>
                              <a:pt x="7203" y="8312"/>
                            </a:lnTo>
                            <a:lnTo>
                              <a:pt x="7199" y="8312"/>
                            </a:lnTo>
                            <a:lnTo>
                              <a:pt x="7195" y="8313"/>
                            </a:lnTo>
                            <a:lnTo>
                              <a:pt x="7191" y="8313"/>
                            </a:lnTo>
                            <a:lnTo>
                              <a:pt x="7187" y="8314"/>
                            </a:lnTo>
                            <a:lnTo>
                              <a:pt x="7182" y="8314"/>
                            </a:lnTo>
                            <a:lnTo>
                              <a:pt x="7178" y="8314"/>
                            </a:lnTo>
                            <a:lnTo>
                              <a:pt x="7158" y="8316"/>
                            </a:lnTo>
                            <a:lnTo>
                              <a:pt x="7138" y="8318"/>
                            </a:lnTo>
                            <a:lnTo>
                              <a:pt x="7118" y="8320"/>
                            </a:lnTo>
                            <a:lnTo>
                              <a:pt x="7100" y="8323"/>
                            </a:lnTo>
                            <a:lnTo>
                              <a:pt x="7062" y="8331"/>
                            </a:lnTo>
                            <a:lnTo>
                              <a:pt x="7026" y="8341"/>
                            </a:lnTo>
                            <a:lnTo>
                              <a:pt x="6991" y="8352"/>
                            </a:lnTo>
                            <a:lnTo>
                              <a:pt x="6958" y="8364"/>
                            </a:lnTo>
                            <a:lnTo>
                              <a:pt x="6926" y="8377"/>
                            </a:lnTo>
                            <a:lnTo>
                              <a:pt x="6896" y="8392"/>
                            </a:lnTo>
                            <a:lnTo>
                              <a:pt x="6869" y="8407"/>
                            </a:lnTo>
                            <a:lnTo>
                              <a:pt x="6842" y="8422"/>
                            </a:lnTo>
                            <a:lnTo>
                              <a:pt x="6819" y="8437"/>
                            </a:lnTo>
                            <a:lnTo>
                              <a:pt x="6796" y="8452"/>
                            </a:lnTo>
                            <a:lnTo>
                              <a:pt x="6776" y="8467"/>
                            </a:lnTo>
                            <a:lnTo>
                              <a:pt x="6758" y="8482"/>
                            </a:lnTo>
                            <a:lnTo>
                              <a:pt x="6743" y="8496"/>
                            </a:lnTo>
                            <a:lnTo>
                              <a:pt x="6730" y="8508"/>
                            </a:lnTo>
                            <a:lnTo>
                              <a:pt x="6707" y="8532"/>
                            </a:lnTo>
                            <a:lnTo>
                              <a:pt x="6684" y="8557"/>
                            </a:lnTo>
                            <a:lnTo>
                              <a:pt x="6664" y="8583"/>
                            </a:lnTo>
                            <a:lnTo>
                              <a:pt x="6644" y="8609"/>
                            </a:lnTo>
                            <a:lnTo>
                              <a:pt x="6627" y="8638"/>
                            </a:lnTo>
                            <a:lnTo>
                              <a:pt x="6610" y="8666"/>
                            </a:lnTo>
                            <a:lnTo>
                              <a:pt x="6595" y="8695"/>
                            </a:lnTo>
                            <a:lnTo>
                              <a:pt x="6582" y="8725"/>
                            </a:lnTo>
                            <a:lnTo>
                              <a:pt x="6569" y="8755"/>
                            </a:lnTo>
                            <a:lnTo>
                              <a:pt x="6559" y="8786"/>
                            </a:lnTo>
                            <a:lnTo>
                              <a:pt x="6551" y="8818"/>
                            </a:lnTo>
                            <a:lnTo>
                              <a:pt x="6544" y="8849"/>
                            </a:lnTo>
                            <a:lnTo>
                              <a:pt x="6537" y="8882"/>
                            </a:lnTo>
                            <a:lnTo>
                              <a:pt x="6533" y="8914"/>
                            </a:lnTo>
                            <a:lnTo>
                              <a:pt x="6531" y="8948"/>
                            </a:lnTo>
                            <a:lnTo>
                              <a:pt x="6530" y="8981"/>
                            </a:lnTo>
                            <a:lnTo>
                              <a:pt x="6530" y="9003"/>
                            </a:lnTo>
                            <a:lnTo>
                              <a:pt x="6531" y="9026"/>
                            </a:lnTo>
                            <a:lnTo>
                              <a:pt x="6533" y="9048"/>
                            </a:lnTo>
                            <a:lnTo>
                              <a:pt x="6536" y="9070"/>
                            </a:lnTo>
                            <a:lnTo>
                              <a:pt x="6539" y="9093"/>
                            </a:lnTo>
                            <a:lnTo>
                              <a:pt x="6544" y="9115"/>
                            </a:lnTo>
                            <a:lnTo>
                              <a:pt x="6549" y="9137"/>
                            </a:lnTo>
                            <a:lnTo>
                              <a:pt x="6555" y="9158"/>
                            </a:lnTo>
                            <a:lnTo>
                              <a:pt x="6561" y="9180"/>
                            </a:lnTo>
                            <a:lnTo>
                              <a:pt x="6568" y="9201"/>
                            </a:lnTo>
                            <a:lnTo>
                              <a:pt x="6576" y="9222"/>
                            </a:lnTo>
                            <a:lnTo>
                              <a:pt x="6586" y="9243"/>
                            </a:lnTo>
                            <a:lnTo>
                              <a:pt x="6595" y="9264"/>
                            </a:lnTo>
                            <a:lnTo>
                              <a:pt x="6605" y="9284"/>
                            </a:lnTo>
                            <a:lnTo>
                              <a:pt x="6615" y="9304"/>
                            </a:lnTo>
                            <a:lnTo>
                              <a:pt x="6627" y="9323"/>
                            </a:lnTo>
                            <a:lnTo>
                              <a:pt x="6780" y="9574"/>
                            </a:lnTo>
                            <a:lnTo>
                              <a:pt x="6483" y="9600"/>
                            </a:lnTo>
                            <a:lnTo>
                              <a:pt x="6446" y="9604"/>
                            </a:lnTo>
                            <a:lnTo>
                              <a:pt x="6410" y="9609"/>
                            </a:lnTo>
                            <a:lnTo>
                              <a:pt x="6374" y="9617"/>
                            </a:lnTo>
                            <a:lnTo>
                              <a:pt x="6338" y="9625"/>
                            </a:lnTo>
                            <a:lnTo>
                              <a:pt x="6304" y="9636"/>
                            </a:lnTo>
                            <a:lnTo>
                              <a:pt x="6271" y="9648"/>
                            </a:lnTo>
                            <a:lnTo>
                              <a:pt x="6238" y="9661"/>
                            </a:lnTo>
                            <a:lnTo>
                              <a:pt x="6205" y="9677"/>
                            </a:lnTo>
                            <a:lnTo>
                              <a:pt x="6174" y="9693"/>
                            </a:lnTo>
                            <a:lnTo>
                              <a:pt x="6143" y="9710"/>
                            </a:lnTo>
                            <a:lnTo>
                              <a:pt x="6115" y="9729"/>
                            </a:lnTo>
                            <a:lnTo>
                              <a:pt x="6086" y="9749"/>
                            </a:lnTo>
                            <a:lnTo>
                              <a:pt x="6059" y="9770"/>
                            </a:lnTo>
                            <a:lnTo>
                              <a:pt x="6033" y="9792"/>
                            </a:lnTo>
                            <a:lnTo>
                              <a:pt x="6007" y="9815"/>
                            </a:lnTo>
                            <a:lnTo>
                              <a:pt x="5983" y="9841"/>
                            </a:lnTo>
                            <a:lnTo>
                              <a:pt x="5961" y="9866"/>
                            </a:lnTo>
                            <a:lnTo>
                              <a:pt x="5938" y="9893"/>
                            </a:lnTo>
                            <a:lnTo>
                              <a:pt x="5919" y="9921"/>
                            </a:lnTo>
                            <a:lnTo>
                              <a:pt x="5899" y="9949"/>
                            </a:lnTo>
                            <a:lnTo>
                              <a:pt x="5881" y="9979"/>
                            </a:lnTo>
                            <a:lnTo>
                              <a:pt x="5864" y="10009"/>
                            </a:lnTo>
                            <a:lnTo>
                              <a:pt x="5850" y="10040"/>
                            </a:lnTo>
                            <a:lnTo>
                              <a:pt x="5836" y="10072"/>
                            </a:lnTo>
                            <a:lnTo>
                              <a:pt x="5824" y="10105"/>
                            </a:lnTo>
                            <a:lnTo>
                              <a:pt x="5813" y="10139"/>
                            </a:lnTo>
                            <a:lnTo>
                              <a:pt x="5804" y="10172"/>
                            </a:lnTo>
                            <a:lnTo>
                              <a:pt x="5797" y="10207"/>
                            </a:lnTo>
                            <a:lnTo>
                              <a:pt x="5790" y="10242"/>
                            </a:lnTo>
                            <a:lnTo>
                              <a:pt x="5786" y="10278"/>
                            </a:lnTo>
                            <a:lnTo>
                              <a:pt x="5783" y="10314"/>
                            </a:lnTo>
                            <a:lnTo>
                              <a:pt x="5783" y="10351"/>
                            </a:lnTo>
                            <a:lnTo>
                              <a:pt x="5783" y="10389"/>
                            </a:lnTo>
                            <a:lnTo>
                              <a:pt x="5786" y="10427"/>
                            </a:lnTo>
                            <a:lnTo>
                              <a:pt x="5791" y="10463"/>
                            </a:lnTo>
                            <a:lnTo>
                              <a:pt x="5799" y="10499"/>
                            </a:lnTo>
                            <a:lnTo>
                              <a:pt x="5808" y="10535"/>
                            </a:lnTo>
                            <a:lnTo>
                              <a:pt x="5819" y="10570"/>
                            </a:lnTo>
                            <a:lnTo>
                              <a:pt x="5833" y="10607"/>
                            </a:lnTo>
                            <a:lnTo>
                              <a:pt x="5849" y="10641"/>
                            </a:lnTo>
                            <a:lnTo>
                              <a:pt x="7435" y="10641"/>
                            </a:lnTo>
                            <a:lnTo>
                              <a:pt x="7435" y="11007"/>
                            </a:lnTo>
                            <a:lnTo>
                              <a:pt x="5737" y="11007"/>
                            </a:lnTo>
                            <a:lnTo>
                              <a:pt x="5633" y="11007"/>
                            </a:lnTo>
                            <a:lnTo>
                              <a:pt x="5579" y="10920"/>
                            </a:lnTo>
                            <a:lnTo>
                              <a:pt x="5558" y="10887"/>
                            </a:lnTo>
                            <a:lnTo>
                              <a:pt x="5539" y="10852"/>
                            </a:lnTo>
                            <a:lnTo>
                              <a:pt x="5521" y="10818"/>
                            </a:lnTo>
                            <a:lnTo>
                              <a:pt x="5504" y="10783"/>
                            </a:lnTo>
                            <a:lnTo>
                              <a:pt x="5489" y="10749"/>
                            </a:lnTo>
                            <a:lnTo>
                              <a:pt x="5475" y="10713"/>
                            </a:lnTo>
                            <a:lnTo>
                              <a:pt x="5463" y="10679"/>
                            </a:lnTo>
                            <a:lnTo>
                              <a:pt x="5452" y="10643"/>
                            </a:lnTo>
                            <a:lnTo>
                              <a:pt x="5442" y="10608"/>
                            </a:lnTo>
                            <a:lnTo>
                              <a:pt x="5433" y="10572"/>
                            </a:lnTo>
                            <a:lnTo>
                              <a:pt x="5426" y="10536"/>
                            </a:lnTo>
                            <a:lnTo>
                              <a:pt x="5420" y="10500"/>
                            </a:lnTo>
                            <a:lnTo>
                              <a:pt x="5416" y="10463"/>
                            </a:lnTo>
                            <a:lnTo>
                              <a:pt x="5413" y="10426"/>
                            </a:lnTo>
                            <a:lnTo>
                              <a:pt x="5411" y="10388"/>
                            </a:lnTo>
                            <a:lnTo>
                              <a:pt x="5410" y="10351"/>
                            </a:lnTo>
                            <a:lnTo>
                              <a:pt x="5411" y="10304"/>
                            </a:lnTo>
                            <a:lnTo>
                              <a:pt x="5414" y="10257"/>
                            </a:lnTo>
                            <a:lnTo>
                              <a:pt x="5418" y="10212"/>
                            </a:lnTo>
                            <a:lnTo>
                              <a:pt x="5425" y="10167"/>
                            </a:lnTo>
                            <a:lnTo>
                              <a:pt x="5433" y="10122"/>
                            </a:lnTo>
                            <a:lnTo>
                              <a:pt x="5444" y="10079"/>
                            </a:lnTo>
                            <a:lnTo>
                              <a:pt x="5455" y="10036"/>
                            </a:lnTo>
                            <a:lnTo>
                              <a:pt x="5468" y="9993"/>
                            </a:lnTo>
                            <a:lnTo>
                              <a:pt x="5484" y="9951"/>
                            </a:lnTo>
                            <a:lnTo>
                              <a:pt x="5500" y="9910"/>
                            </a:lnTo>
                            <a:lnTo>
                              <a:pt x="5519" y="9870"/>
                            </a:lnTo>
                            <a:lnTo>
                              <a:pt x="5538" y="9831"/>
                            </a:lnTo>
                            <a:lnTo>
                              <a:pt x="5560" y="9792"/>
                            </a:lnTo>
                            <a:lnTo>
                              <a:pt x="5582" y="9755"/>
                            </a:lnTo>
                            <a:lnTo>
                              <a:pt x="5607" y="9719"/>
                            </a:lnTo>
                            <a:lnTo>
                              <a:pt x="5632" y="9684"/>
                            </a:lnTo>
                            <a:lnTo>
                              <a:pt x="5659" y="9649"/>
                            </a:lnTo>
                            <a:lnTo>
                              <a:pt x="5688" y="9616"/>
                            </a:lnTo>
                            <a:lnTo>
                              <a:pt x="5718" y="9584"/>
                            </a:lnTo>
                            <a:lnTo>
                              <a:pt x="5748" y="9553"/>
                            </a:lnTo>
                            <a:lnTo>
                              <a:pt x="5780" y="9522"/>
                            </a:lnTo>
                            <a:lnTo>
                              <a:pt x="5814" y="9494"/>
                            </a:lnTo>
                            <a:lnTo>
                              <a:pt x="5849" y="9467"/>
                            </a:lnTo>
                            <a:lnTo>
                              <a:pt x="5884" y="9441"/>
                            </a:lnTo>
                            <a:lnTo>
                              <a:pt x="5921" y="9416"/>
                            </a:lnTo>
                            <a:lnTo>
                              <a:pt x="5959" y="9393"/>
                            </a:lnTo>
                            <a:lnTo>
                              <a:pt x="5998" y="9370"/>
                            </a:lnTo>
                            <a:lnTo>
                              <a:pt x="6037" y="9350"/>
                            </a:lnTo>
                            <a:lnTo>
                              <a:pt x="6078" y="9331"/>
                            </a:lnTo>
                            <a:lnTo>
                              <a:pt x="6120" y="9314"/>
                            </a:lnTo>
                            <a:lnTo>
                              <a:pt x="6162" y="9298"/>
                            </a:lnTo>
                            <a:lnTo>
                              <a:pt x="6205" y="9284"/>
                            </a:lnTo>
                            <a:lnTo>
                              <a:pt x="6195" y="9247"/>
                            </a:lnTo>
                            <a:lnTo>
                              <a:pt x="6184" y="9209"/>
                            </a:lnTo>
                            <a:lnTo>
                              <a:pt x="6176" y="9172"/>
                            </a:lnTo>
                            <a:lnTo>
                              <a:pt x="6170" y="9134"/>
                            </a:lnTo>
                            <a:lnTo>
                              <a:pt x="6164" y="9097"/>
                            </a:lnTo>
                            <a:lnTo>
                              <a:pt x="6161" y="9058"/>
                            </a:lnTo>
                            <a:lnTo>
                              <a:pt x="6158" y="9019"/>
                            </a:lnTo>
                            <a:lnTo>
                              <a:pt x="6157" y="8981"/>
                            </a:lnTo>
                            <a:lnTo>
                              <a:pt x="6158" y="8943"/>
                            </a:lnTo>
                            <a:lnTo>
                              <a:pt x="6161" y="8903"/>
                            </a:lnTo>
                            <a:lnTo>
                              <a:pt x="6165" y="8865"/>
                            </a:lnTo>
                            <a:lnTo>
                              <a:pt x="6171" y="8827"/>
                            </a:lnTo>
                            <a:lnTo>
                              <a:pt x="6179" y="8789"/>
                            </a:lnTo>
                            <a:lnTo>
                              <a:pt x="6189" y="8751"/>
                            </a:lnTo>
                            <a:lnTo>
                              <a:pt x="6199" y="8714"/>
                            </a:lnTo>
                            <a:lnTo>
                              <a:pt x="6211" y="8677"/>
                            </a:lnTo>
                            <a:lnTo>
                              <a:pt x="6224" y="8641"/>
                            </a:lnTo>
                            <a:lnTo>
                              <a:pt x="6240" y="8604"/>
                            </a:lnTo>
                            <a:lnTo>
                              <a:pt x="6255" y="8569"/>
                            </a:lnTo>
                            <a:lnTo>
                              <a:pt x="6273" y="8535"/>
                            </a:lnTo>
                            <a:lnTo>
                              <a:pt x="6291" y="8501"/>
                            </a:lnTo>
                            <a:lnTo>
                              <a:pt x="6311" y="8467"/>
                            </a:lnTo>
                            <a:lnTo>
                              <a:pt x="6330" y="8434"/>
                            </a:lnTo>
                            <a:lnTo>
                              <a:pt x="6352" y="8403"/>
                            </a:lnTo>
                            <a:lnTo>
                              <a:pt x="6374" y="8372"/>
                            </a:lnTo>
                            <a:lnTo>
                              <a:pt x="6397" y="8342"/>
                            </a:lnTo>
                            <a:lnTo>
                              <a:pt x="6420" y="8312"/>
                            </a:lnTo>
                            <a:lnTo>
                              <a:pt x="6445" y="8285"/>
                            </a:lnTo>
                            <a:lnTo>
                              <a:pt x="6470" y="8258"/>
                            </a:lnTo>
                            <a:lnTo>
                              <a:pt x="6495" y="8232"/>
                            </a:lnTo>
                            <a:lnTo>
                              <a:pt x="6521" y="8207"/>
                            </a:lnTo>
                            <a:lnTo>
                              <a:pt x="6548" y="8184"/>
                            </a:lnTo>
                            <a:lnTo>
                              <a:pt x="6574" y="8161"/>
                            </a:lnTo>
                            <a:lnTo>
                              <a:pt x="6602" y="8140"/>
                            </a:lnTo>
                            <a:lnTo>
                              <a:pt x="6629" y="8120"/>
                            </a:lnTo>
                            <a:lnTo>
                              <a:pt x="6656" y="8102"/>
                            </a:lnTo>
                            <a:lnTo>
                              <a:pt x="6684" y="8085"/>
                            </a:lnTo>
                            <a:lnTo>
                              <a:pt x="6712" y="8070"/>
                            </a:lnTo>
                            <a:lnTo>
                              <a:pt x="6740" y="8056"/>
                            </a:lnTo>
                            <a:lnTo>
                              <a:pt x="6767" y="8044"/>
                            </a:lnTo>
                            <a:lnTo>
                              <a:pt x="6767" y="488"/>
                            </a:lnTo>
                            <a:lnTo>
                              <a:pt x="497" y="488"/>
                            </a:lnTo>
                            <a:lnTo>
                              <a:pt x="497" y="4747"/>
                            </a:lnTo>
                            <a:lnTo>
                              <a:pt x="496" y="4760"/>
                            </a:lnTo>
                            <a:lnTo>
                              <a:pt x="495" y="4772"/>
                            </a:lnTo>
                            <a:lnTo>
                              <a:pt x="494" y="4784"/>
                            </a:lnTo>
                            <a:lnTo>
                              <a:pt x="492" y="4796"/>
                            </a:lnTo>
                            <a:lnTo>
                              <a:pt x="489" y="4808"/>
                            </a:lnTo>
                            <a:lnTo>
                              <a:pt x="486" y="4820"/>
                            </a:lnTo>
                            <a:lnTo>
                              <a:pt x="482" y="4831"/>
                            </a:lnTo>
                            <a:lnTo>
                              <a:pt x="478" y="4842"/>
                            </a:lnTo>
                            <a:lnTo>
                              <a:pt x="467" y="4863"/>
                            </a:lnTo>
                            <a:lnTo>
                              <a:pt x="454" y="4884"/>
                            </a:lnTo>
                            <a:lnTo>
                              <a:pt x="440" y="4903"/>
                            </a:lnTo>
                            <a:lnTo>
                              <a:pt x="424" y="4920"/>
                            </a:lnTo>
                            <a:lnTo>
                              <a:pt x="407" y="4935"/>
                            </a:lnTo>
                            <a:lnTo>
                              <a:pt x="388" y="4949"/>
                            </a:lnTo>
                            <a:lnTo>
                              <a:pt x="377" y="4956"/>
                            </a:lnTo>
                            <a:lnTo>
                              <a:pt x="367" y="4962"/>
                            </a:lnTo>
                            <a:lnTo>
                              <a:pt x="356" y="4967"/>
                            </a:lnTo>
                            <a:lnTo>
                              <a:pt x="345" y="4972"/>
                            </a:lnTo>
                            <a:lnTo>
                              <a:pt x="334" y="4976"/>
                            </a:lnTo>
                            <a:lnTo>
                              <a:pt x="322" y="4980"/>
                            </a:lnTo>
                            <a:lnTo>
                              <a:pt x="311" y="4983"/>
                            </a:lnTo>
                            <a:lnTo>
                              <a:pt x="298" y="4986"/>
                            </a:lnTo>
                            <a:lnTo>
                              <a:pt x="286" y="4988"/>
                            </a:lnTo>
                            <a:lnTo>
                              <a:pt x="274" y="4990"/>
                            </a:lnTo>
                            <a:lnTo>
                              <a:pt x="261" y="4990"/>
                            </a:lnTo>
                            <a:lnTo>
                              <a:pt x="248" y="4991"/>
                            </a:lnTo>
                            <a:lnTo>
                              <a:pt x="236" y="4990"/>
                            </a:lnTo>
                            <a:lnTo>
                              <a:pt x="223" y="4990"/>
                            </a:lnTo>
                            <a:lnTo>
                              <a:pt x="210" y="4988"/>
                            </a:lnTo>
                            <a:lnTo>
                              <a:pt x="199" y="4986"/>
                            </a:lnTo>
                            <a:lnTo>
                              <a:pt x="186" y="4983"/>
                            </a:lnTo>
                            <a:lnTo>
                              <a:pt x="174" y="4980"/>
                            </a:lnTo>
                            <a:lnTo>
                              <a:pt x="163" y="4976"/>
                            </a:lnTo>
                            <a:lnTo>
                              <a:pt x="152" y="4972"/>
                            </a:lnTo>
                            <a:lnTo>
                              <a:pt x="140" y="4967"/>
                            </a:lnTo>
                            <a:lnTo>
                              <a:pt x="130" y="4962"/>
                            </a:lnTo>
                            <a:lnTo>
                              <a:pt x="120" y="4956"/>
                            </a:lnTo>
                            <a:lnTo>
                              <a:pt x="109" y="4949"/>
                            </a:lnTo>
                            <a:lnTo>
                              <a:pt x="99" y="4943"/>
                            </a:lnTo>
                            <a:lnTo>
                              <a:pt x="90" y="4935"/>
                            </a:lnTo>
                            <a:lnTo>
                              <a:pt x="81" y="4928"/>
                            </a:lnTo>
                            <a:lnTo>
                              <a:pt x="73" y="4920"/>
                            </a:lnTo>
                            <a:lnTo>
                              <a:pt x="64" y="4911"/>
                            </a:lnTo>
                            <a:lnTo>
                              <a:pt x="56" y="4903"/>
                            </a:lnTo>
                            <a:lnTo>
                              <a:pt x="49" y="4894"/>
                            </a:lnTo>
                            <a:lnTo>
                              <a:pt x="42" y="4884"/>
                            </a:lnTo>
                            <a:lnTo>
                              <a:pt x="36" y="4873"/>
                            </a:lnTo>
                            <a:lnTo>
                              <a:pt x="29" y="4863"/>
                            </a:lnTo>
                            <a:lnTo>
                              <a:pt x="24" y="4853"/>
                            </a:lnTo>
                            <a:lnTo>
                              <a:pt x="19" y="4842"/>
                            </a:lnTo>
                            <a:lnTo>
                              <a:pt x="15" y="4831"/>
                            </a:lnTo>
                            <a:lnTo>
                              <a:pt x="11" y="4820"/>
                            </a:lnTo>
                            <a:lnTo>
                              <a:pt x="8" y="4808"/>
                            </a:lnTo>
                            <a:lnTo>
                              <a:pt x="5" y="4796"/>
                            </a:lnTo>
                            <a:lnTo>
                              <a:pt x="3" y="4784"/>
                            </a:lnTo>
                            <a:lnTo>
                              <a:pt x="1" y="4772"/>
                            </a:lnTo>
                            <a:lnTo>
                              <a:pt x="0" y="4760"/>
                            </a:lnTo>
                            <a:lnTo>
                              <a:pt x="0" y="4747"/>
                            </a:lnTo>
                            <a:lnTo>
                              <a:pt x="0" y="244"/>
                            </a:lnTo>
                            <a:lnTo>
                              <a:pt x="0" y="232"/>
                            </a:lnTo>
                            <a:lnTo>
                              <a:pt x="1" y="219"/>
                            </a:lnTo>
                            <a:lnTo>
                              <a:pt x="3" y="206"/>
                            </a:lnTo>
                            <a:lnTo>
                              <a:pt x="5" y="195"/>
                            </a:lnTo>
                            <a:lnTo>
                              <a:pt x="8" y="183"/>
                            </a:lnTo>
                            <a:lnTo>
                              <a:pt x="11" y="171"/>
                            </a:lnTo>
                            <a:lnTo>
                              <a:pt x="15" y="160"/>
                            </a:lnTo>
                            <a:lnTo>
                              <a:pt x="19" y="149"/>
                            </a:lnTo>
                            <a:lnTo>
                              <a:pt x="24" y="138"/>
                            </a:lnTo>
                            <a:lnTo>
                              <a:pt x="29" y="128"/>
                            </a:lnTo>
                            <a:lnTo>
                              <a:pt x="36" y="118"/>
                            </a:lnTo>
                            <a:lnTo>
                              <a:pt x="42" y="108"/>
                            </a:lnTo>
                            <a:lnTo>
                              <a:pt x="56" y="89"/>
                            </a:lnTo>
                            <a:lnTo>
                              <a:pt x="73" y="71"/>
                            </a:lnTo>
                            <a:lnTo>
                              <a:pt x="90" y="55"/>
                            </a:lnTo>
                            <a:lnTo>
                              <a:pt x="109" y="41"/>
                            </a:lnTo>
                            <a:lnTo>
                              <a:pt x="130" y="29"/>
                            </a:lnTo>
                            <a:lnTo>
                              <a:pt x="152" y="19"/>
                            </a:lnTo>
                            <a:lnTo>
                              <a:pt x="163" y="15"/>
                            </a:lnTo>
                            <a:lnTo>
                              <a:pt x="174" y="11"/>
                            </a:lnTo>
                            <a:lnTo>
                              <a:pt x="186" y="8"/>
                            </a:lnTo>
                            <a:lnTo>
                              <a:pt x="199" y="5"/>
                            </a:lnTo>
                            <a:lnTo>
                              <a:pt x="210" y="3"/>
                            </a:lnTo>
                            <a:lnTo>
                              <a:pt x="223" y="1"/>
                            </a:lnTo>
                            <a:lnTo>
                              <a:pt x="236" y="0"/>
                            </a:lnTo>
                            <a:lnTo>
                              <a:pt x="248" y="0"/>
                            </a:lnTo>
                            <a:lnTo>
                              <a:pt x="7016" y="0"/>
                            </a:lnTo>
                            <a:lnTo>
                              <a:pt x="7029" y="0"/>
                            </a:lnTo>
                            <a:lnTo>
                              <a:pt x="7041" y="1"/>
                            </a:lnTo>
                            <a:lnTo>
                              <a:pt x="7053" y="3"/>
                            </a:lnTo>
                            <a:lnTo>
                              <a:pt x="7066" y="5"/>
                            </a:lnTo>
                            <a:lnTo>
                              <a:pt x="7078" y="8"/>
                            </a:lnTo>
                            <a:lnTo>
                              <a:pt x="7089" y="11"/>
                            </a:lnTo>
                            <a:lnTo>
                              <a:pt x="7102" y="15"/>
                            </a:lnTo>
                            <a:lnTo>
                              <a:pt x="7113" y="19"/>
                            </a:lnTo>
                            <a:lnTo>
                              <a:pt x="7135" y="29"/>
                            </a:lnTo>
                            <a:lnTo>
                              <a:pt x="7155" y="41"/>
                            </a:lnTo>
                            <a:lnTo>
                              <a:pt x="7174" y="55"/>
                            </a:lnTo>
                            <a:lnTo>
                              <a:pt x="7192" y="71"/>
                            </a:lnTo>
                            <a:lnTo>
                              <a:pt x="7207" y="89"/>
                            </a:lnTo>
                            <a:lnTo>
                              <a:pt x="7222" y="108"/>
                            </a:lnTo>
                            <a:lnTo>
                              <a:pt x="7234" y="128"/>
                            </a:lnTo>
                            <a:lnTo>
                              <a:pt x="7245" y="149"/>
                            </a:lnTo>
                            <a:lnTo>
                              <a:pt x="7249" y="160"/>
                            </a:lnTo>
                            <a:lnTo>
                              <a:pt x="7254" y="171"/>
                            </a:lnTo>
                            <a:lnTo>
                              <a:pt x="7257" y="183"/>
                            </a:lnTo>
                            <a:lnTo>
                              <a:pt x="7260" y="195"/>
                            </a:lnTo>
                            <a:lnTo>
                              <a:pt x="7262" y="206"/>
                            </a:lnTo>
                            <a:lnTo>
                              <a:pt x="7263" y="219"/>
                            </a:lnTo>
                            <a:lnTo>
                              <a:pt x="7264" y="232"/>
                            </a:lnTo>
                            <a:lnTo>
                              <a:pt x="7265" y="244"/>
                            </a:lnTo>
                            <a:lnTo>
                              <a:pt x="7265" y="7949"/>
                            </a:lnTo>
                            <a:lnTo>
                              <a:pt x="7290" y="7950"/>
                            </a:lnTo>
                            <a:lnTo>
                              <a:pt x="7318" y="7952"/>
                            </a:lnTo>
                            <a:lnTo>
                              <a:pt x="7345" y="7954"/>
                            </a:lnTo>
                            <a:lnTo>
                              <a:pt x="7373" y="7958"/>
                            </a:lnTo>
                            <a:lnTo>
                              <a:pt x="7401" y="7963"/>
                            </a:lnTo>
                            <a:lnTo>
                              <a:pt x="7429" y="7968"/>
                            </a:lnTo>
                            <a:lnTo>
                              <a:pt x="7458" y="7975"/>
                            </a:lnTo>
                            <a:lnTo>
                              <a:pt x="7486" y="7983"/>
                            </a:lnTo>
                            <a:lnTo>
                              <a:pt x="7515" y="7992"/>
                            </a:lnTo>
                            <a:lnTo>
                              <a:pt x="7544" y="8002"/>
                            </a:lnTo>
                            <a:lnTo>
                              <a:pt x="7574" y="8012"/>
                            </a:lnTo>
                            <a:lnTo>
                              <a:pt x="7602" y="8025"/>
                            </a:lnTo>
                            <a:lnTo>
                              <a:pt x="7631" y="8037"/>
                            </a:lnTo>
                            <a:lnTo>
                              <a:pt x="7660" y="8051"/>
                            </a:lnTo>
                            <a:lnTo>
                              <a:pt x="7689" y="8065"/>
                            </a:lnTo>
                            <a:lnTo>
                              <a:pt x="7717" y="8080"/>
                            </a:lnTo>
                            <a:lnTo>
                              <a:pt x="7745" y="8096"/>
                            </a:lnTo>
                            <a:lnTo>
                              <a:pt x="7773" y="8112"/>
                            </a:lnTo>
                            <a:lnTo>
                              <a:pt x="7799" y="8130"/>
                            </a:lnTo>
                            <a:lnTo>
                              <a:pt x="7827" y="8148"/>
                            </a:lnTo>
                            <a:lnTo>
                              <a:pt x="7853" y="8167"/>
                            </a:lnTo>
                            <a:lnTo>
                              <a:pt x="7879" y="8187"/>
                            </a:lnTo>
                            <a:lnTo>
                              <a:pt x="7904" y="8208"/>
                            </a:lnTo>
                            <a:lnTo>
                              <a:pt x="7929" y="8229"/>
                            </a:lnTo>
                            <a:lnTo>
                              <a:pt x="7953" y="8250"/>
                            </a:lnTo>
                            <a:lnTo>
                              <a:pt x="7976" y="8273"/>
                            </a:lnTo>
                            <a:lnTo>
                              <a:pt x="7998" y="8295"/>
                            </a:lnTo>
                            <a:lnTo>
                              <a:pt x="8020" y="8319"/>
                            </a:lnTo>
                            <a:lnTo>
                              <a:pt x="8040" y="8344"/>
                            </a:lnTo>
                            <a:lnTo>
                              <a:pt x="8060" y="8368"/>
                            </a:lnTo>
                            <a:lnTo>
                              <a:pt x="8079" y="8393"/>
                            </a:lnTo>
                            <a:lnTo>
                              <a:pt x="8097" y="8419"/>
                            </a:lnTo>
                            <a:lnTo>
                              <a:pt x="8136" y="8407"/>
                            </a:lnTo>
                            <a:lnTo>
                              <a:pt x="8176" y="8397"/>
                            </a:lnTo>
                            <a:lnTo>
                              <a:pt x="8216" y="8388"/>
                            </a:lnTo>
                            <a:lnTo>
                              <a:pt x="8257" y="8381"/>
                            </a:lnTo>
                            <a:lnTo>
                              <a:pt x="8297" y="8375"/>
                            </a:lnTo>
                            <a:lnTo>
                              <a:pt x="8338" y="8371"/>
                            </a:lnTo>
                            <a:lnTo>
                              <a:pt x="8379" y="8368"/>
                            </a:lnTo>
                            <a:lnTo>
                              <a:pt x="8420" y="8367"/>
                            </a:lnTo>
                            <a:lnTo>
                              <a:pt x="8447" y="8368"/>
                            </a:lnTo>
                            <a:lnTo>
                              <a:pt x="8473" y="8369"/>
                            </a:lnTo>
                            <a:lnTo>
                              <a:pt x="8499" y="8370"/>
                            </a:lnTo>
                            <a:lnTo>
                              <a:pt x="8525" y="8372"/>
                            </a:lnTo>
                            <a:lnTo>
                              <a:pt x="8551" y="8375"/>
                            </a:lnTo>
                            <a:lnTo>
                              <a:pt x="8577" y="8379"/>
                            </a:lnTo>
                            <a:lnTo>
                              <a:pt x="8603" y="8383"/>
                            </a:lnTo>
                            <a:lnTo>
                              <a:pt x="8627" y="8387"/>
                            </a:lnTo>
                            <a:lnTo>
                              <a:pt x="8653" y="8392"/>
                            </a:lnTo>
                            <a:lnTo>
                              <a:pt x="8678" y="8398"/>
                            </a:lnTo>
                            <a:lnTo>
                              <a:pt x="8703" y="8405"/>
                            </a:lnTo>
                            <a:lnTo>
                              <a:pt x="8728" y="8411"/>
                            </a:lnTo>
                            <a:lnTo>
                              <a:pt x="8753" y="8419"/>
                            </a:lnTo>
                            <a:lnTo>
                              <a:pt x="8776" y="8427"/>
                            </a:lnTo>
                            <a:lnTo>
                              <a:pt x="8801" y="8436"/>
                            </a:lnTo>
                            <a:lnTo>
                              <a:pt x="8824" y="8445"/>
                            </a:lnTo>
                            <a:lnTo>
                              <a:pt x="8848" y="8455"/>
                            </a:lnTo>
                            <a:lnTo>
                              <a:pt x="8872" y="8465"/>
                            </a:lnTo>
                            <a:lnTo>
                              <a:pt x="8894" y="8477"/>
                            </a:lnTo>
                            <a:lnTo>
                              <a:pt x="8917" y="8489"/>
                            </a:lnTo>
                            <a:lnTo>
                              <a:pt x="8939" y="8501"/>
                            </a:lnTo>
                            <a:lnTo>
                              <a:pt x="8962" y="8514"/>
                            </a:lnTo>
                            <a:lnTo>
                              <a:pt x="8983" y="8527"/>
                            </a:lnTo>
                            <a:lnTo>
                              <a:pt x="9005" y="8541"/>
                            </a:lnTo>
                            <a:lnTo>
                              <a:pt x="9026" y="8555"/>
                            </a:lnTo>
                            <a:lnTo>
                              <a:pt x="9048" y="8570"/>
                            </a:lnTo>
                            <a:lnTo>
                              <a:pt x="9069" y="8585"/>
                            </a:lnTo>
                            <a:lnTo>
                              <a:pt x="9089" y="8601"/>
                            </a:lnTo>
                            <a:lnTo>
                              <a:pt x="9109" y="8617"/>
                            </a:lnTo>
                            <a:lnTo>
                              <a:pt x="9128" y="8635"/>
                            </a:lnTo>
                            <a:lnTo>
                              <a:pt x="9148" y="8653"/>
                            </a:lnTo>
                            <a:lnTo>
                              <a:pt x="9166" y="8671"/>
                            </a:lnTo>
                            <a:lnTo>
                              <a:pt x="9201" y="8706"/>
                            </a:lnTo>
                            <a:lnTo>
                              <a:pt x="9233" y="8742"/>
                            </a:lnTo>
                            <a:lnTo>
                              <a:pt x="9263" y="8780"/>
                            </a:lnTo>
                            <a:lnTo>
                              <a:pt x="9292" y="8819"/>
                            </a:lnTo>
                            <a:lnTo>
                              <a:pt x="9318" y="8859"/>
                            </a:lnTo>
                            <a:lnTo>
                              <a:pt x="9342" y="8899"/>
                            </a:lnTo>
                            <a:lnTo>
                              <a:pt x="9365" y="8942"/>
                            </a:lnTo>
                            <a:lnTo>
                              <a:pt x="9386" y="8985"/>
                            </a:lnTo>
                            <a:lnTo>
                              <a:pt x="9404" y="9028"/>
                            </a:lnTo>
                            <a:lnTo>
                              <a:pt x="9420" y="9072"/>
                            </a:lnTo>
                            <a:lnTo>
                              <a:pt x="9435" y="9118"/>
                            </a:lnTo>
                            <a:lnTo>
                              <a:pt x="9446" y="9164"/>
                            </a:lnTo>
                            <a:lnTo>
                              <a:pt x="9456" y="9211"/>
                            </a:lnTo>
                            <a:lnTo>
                              <a:pt x="9465" y="9258"/>
                            </a:lnTo>
                            <a:lnTo>
                              <a:pt x="9470" y="9306"/>
                            </a:lnTo>
                            <a:lnTo>
                              <a:pt x="9473" y="9354"/>
                            </a:lnTo>
                            <a:lnTo>
                              <a:pt x="9517" y="9368"/>
                            </a:lnTo>
                            <a:lnTo>
                              <a:pt x="9559" y="9385"/>
                            </a:lnTo>
                            <a:lnTo>
                              <a:pt x="9601" y="9403"/>
                            </a:lnTo>
                            <a:lnTo>
                              <a:pt x="9641" y="9422"/>
                            </a:lnTo>
                            <a:lnTo>
                              <a:pt x="9681" y="9442"/>
                            </a:lnTo>
                            <a:lnTo>
                              <a:pt x="9720" y="9464"/>
                            </a:lnTo>
                            <a:lnTo>
                              <a:pt x="9757" y="9488"/>
                            </a:lnTo>
                            <a:lnTo>
                              <a:pt x="9794" y="9512"/>
                            </a:lnTo>
                            <a:lnTo>
                              <a:pt x="9830" y="9540"/>
                            </a:lnTo>
                            <a:lnTo>
                              <a:pt x="9864" y="9567"/>
                            </a:lnTo>
                            <a:lnTo>
                              <a:pt x="9898" y="9595"/>
                            </a:lnTo>
                            <a:lnTo>
                              <a:pt x="9929" y="9625"/>
                            </a:lnTo>
                            <a:lnTo>
                              <a:pt x="9960" y="9656"/>
                            </a:lnTo>
                            <a:lnTo>
                              <a:pt x="9990" y="9689"/>
                            </a:lnTo>
                            <a:lnTo>
                              <a:pt x="10018" y="9722"/>
                            </a:lnTo>
                            <a:lnTo>
                              <a:pt x="10044" y="9756"/>
                            </a:lnTo>
                            <a:lnTo>
                              <a:pt x="10070" y="9791"/>
                            </a:lnTo>
                            <a:lnTo>
                              <a:pt x="10095" y="9829"/>
                            </a:lnTo>
                            <a:lnTo>
                              <a:pt x="10117" y="9866"/>
                            </a:lnTo>
                            <a:lnTo>
                              <a:pt x="10138" y="9904"/>
                            </a:lnTo>
                            <a:lnTo>
                              <a:pt x="10158" y="9943"/>
                            </a:lnTo>
                            <a:lnTo>
                              <a:pt x="10176" y="9983"/>
                            </a:lnTo>
                            <a:lnTo>
                              <a:pt x="10193" y="10024"/>
                            </a:lnTo>
                            <a:lnTo>
                              <a:pt x="10207" y="10065"/>
                            </a:lnTo>
                            <a:lnTo>
                              <a:pt x="10221" y="10107"/>
                            </a:lnTo>
                            <a:lnTo>
                              <a:pt x="10233" y="10150"/>
                            </a:lnTo>
                            <a:lnTo>
                              <a:pt x="10242" y="10194"/>
                            </a:lnTo>
                            <a:lnTo>
                              <a:pt x="10250" y="10237"/>
                            </a:lnTo>
                            <a:lnTo>
                              <a:pt x="10258" y="10283"/>
                            </a:lnTo>
                            <a:lnTo>
                              <a:pt x="10262" y="10328"/>
                            </a:lnTo>
                            <a:lnTo>
                              <a:pt x="10265" y="10373"/>
                            </a:lnTo>
                            <a:lnTo>
                              <a:pt x="10266" y="10419"/>
                            </a:lnTo>
                            <a:lnTo>
                              <a:pt x="10265" y="10451"/>
                            </a:lnTo>
                            <a:lnTo>
                              <a:pt x="10264" y="10482"/>
                            </a:lnTo>
                            <a:lnTo>
                              <a:pt x="10262" y="10513"/>
                            </a:lnTo>
                            <a:lnTo>
                              <a:pt x="10259" y="10544"/>
                            </a:lnTo>
                            <a:lnTo>
                              <a:pt x="10255" y="10577"/>
                            </a:lnTo>
                            <a:lnTo>
                              <a:pt x="10250" y="10608"/>
                            </a:lnTo>
                            <a:lnTo>
                              <a:pt x="10245" y="10639"/>
                            </a:lnTo>
                            <a:lnTo>
                              <a:pt x="10239" y="10669"/>
                            </a:lnTo>
                            <a:lnTo>
                              <a:pt x="10232" y="10700"/>
                            </a:lnTo>
                            <a:lnTo>
                              <a:pt x="10225" y="10731"/>
                            </a:lnTo>
                            <a:lnTo>
                              <a:pt x="10216" y="10760"/>
                            </a:lnTo>
                            <a:lnTo>
                              <a:pt x="10206" y="10789"/>
                            </a:lnTo>
                            <a:lnTo>
                              <a:pt x="10197" y="10818"/>
                            </a:lnTo>
                            <a:lnTo>
                              <a:pt x="10187" y="10846"/>
                            </a:lnTo>
                            <a:lnTo>
                              <a:pt x="10176" y="10874"/>
                            </a:lnTo>
                            <a:lnTo>
                              <a:pt x="10163" y="10901"/>
                            </a:lnTo>
                            <a:lnTo>
                              <a:pt x="10114" y="11007"/>
                            </a:lnTo>
                            <a:lnTo>
                              <a:pt x="10011" y="11007"/>
                            </a:lnTo>
                            <a:lnTo>
                              <a:pt x="7437" y="11007"/>
                            </a:lnTo>
                            <a:lnTo>
                              <a:pt x="7437" y="10641"/>
                            </a:lnTo>
                            <a:close/>
                          </a:path>
                        </a:pathLst>
                      </a:custGeom>
                      <a:solidFill>
                        <a:srgbClr val="66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7201" name="Freeform 58"/>
                      <p:cNvSpPr>
                        <a:spLocks/>
                      </p:cNvSpPr>
                      <p:nvPr/>
                    </p:nvSpPr>
                    <p:spPr bwMode="auto">
                      <a:xfrm>
                        <a:off x="2715" y="2412"/>
                        <a:ext cx="201" cy="57"/>
                      </a:xfrm>
                      <a:custGeom>
                        <a:avLst/>
                        <a:gdLst>
                          <a:gd name="T0" fmla="*/ 169 w 7621"/>
                          <a:gd name="T1" fmla="*/ 11 h 2647"/>
                          <a:gd name="T2" fmla="*/ 170 w 7621"/>
                          <a:gd name="T3" fmla="*/ 11 h 2647"/>
                          <a:gd name="T4" fmla="*/ 173 w 7621"/>
                          <a:gd name="T5" fmla="*/ 12 h 2647"/>
                          <a:gd name="T6" fmla="*/ 175 w 7621"/>
                          <a:gd name="T7" fmla="*/ 14 h 2647"/>
                          <a:gd name="T8" fmla="*/ 177 w 7621"/>
                          <a:gd name="T9" fmla="*/ 16 h 2647"/>
                          <a:gd name="T10" fmla="*/ 182 w 7621"/>
                          <a:gd name="T11" fmla="*/ 26 h 2647"/>
                          <a:gd name="T12" fmla="*/ 188 w 7621"/>
                          <a:gd name="T13" fmla="*/ 38 h 2647"/>
                          <a:gd name="T14" fmla="*/ 188 w 7621"/>
                          <a:gd name="T15" fmla="*/ 42 h 2647"/>
                          <a:gd name="T16" fmla="*/ 188 w 7621"/>
                          <a:gd name="T17" fmla="*/ 44 h 2647"/>
                          <a:gd name="T18" fmla="*/ 188 w 7621"/>
                          <a:gd name="T19" fmla="*/ 44 h 2647"/>
                          <a:gd name="T20" fmla="*/ 188 w 7621"/>
                          <a:gd name="T21" fmla="*/ 44 h 2647"/>
                          <a:gd name="T22" fmla="*/ 188 w 7621"/>
                          <a:gd name="T23" fmla="*/ 44 h 2647"/>
                          <a:gd name="T24" fmla="*/ 188 w 7621"/>
                          <a:gd name="T25" fmla="*/ 45 h 2647"/>
                          <a:gd name="T26" fmla="*/ 187 w 7621"/>
                          <a:gd name="T27" fmla="*/ 46 h 2647"/>
                          <a:gd name="T28" fmla="*/ 13 w 7621"/>
                          <a:gd name="T29" fmla="*/ 46 h 2647"/>
                          <a:gd name="T30" fmla="*/ 13 w 7621"/>
                          <a:gd name="T31" fmla="*/ 45 h 2647"/>
                          <a:gd name="T32" fmla="*/ 13 w 7621"/>
                          <a:gd name="T33" fmla="*/ 44 h 2647"/>
                          <a:gd name="T34" fmla="*/ 13 w 7621"/>
                          <a:gd name="T35" fmla="*/ 40 h 2647"/>
                          <a:gd name="T36" fmla="*/ 24 w 7621"/>
                          <a:gd name="T37" fmla="*/ 16 h 2647"/>
                          <a:gd name="T38" fmla="*/ 26 w 7621"/>
                          <a:gd name="T39" fmla="*/ 14 h 2647"/>
                          <a:gd name="T40" fmla="*/ 29 w 7621"/>
                          <a:gd name="T41" fmla="*/ 12 h 2647"/>
                          <a:gd name="T42" fmla="*/ 31 w 7621"/>
                          <a:gd name="T43" fmla="*/ 11 h 2647"/>
                          <a:gd name="T44" fmla="*/ 33 w 7621"/>
                          <a:gd name="T45" fmla="*/ 11 h 2647"/>
                          <a:gd name="T46" fmla="*/ 33 w 7621"/>
                          <a:gd name="T47" fmla="*/ 0 h 2647"/>
                          <a:gd name="T48" fmla="*/ 30 w 7621"/>
                          <a:gd name="T49" fmla="*/ 0 h 2647"/>
                          <a:gd name="T50" fmla="*/ 27 w 7621"/>
                          <a:gd name="T51" fmla="*/ 1 h 2647"/>
                          <a:gd name="T52" fmla="*/ 24 w 7621"/>
                          <a:gd name="T53" fmla="*/ 2 h 2647"/>
                          <a:gd name="T54" fmla="*/ 21 w 7621"/>
                          <a:gd name="T55" fmla="*/ 4 h 2647"/>
                          <a:gd name="T56" fmla="*/ 18 w 7621"/>
                          <a:gd name="T57" fmla="*/ 5 h 2647"/>
                          <a:gd name="T58" fmla="*/ 16 w 7621"/>
                          <a:gd name="T59" fmla="*/ 7 h 2647"/>
                          <a:gd name="T60" fmla="*/ 14 w 7621"/>
                          <a:gd name="T61" fmla="*/ 10 h 2647"/>
                          <a:gd name="T62" fmla="*/ 12 w 7621"/>
                          <a:gd name="T63" fmla="*/ 12 h 2647"/>
                          <a:gd name="T64" fmla="*/ 6 w 7621"/>
                          <a:gd name="T65" fmla="*/ 24 h 2647"/>
                          <a:gd name="T66" fmla="*/ 0 w 7621"/>
                          <a:gd name="T67" fmla="*/ 35 h 2647"/>
                          <a:gd name="T68" fmla="*/ 0 w 7621"/>
                          <a:gd name="T69" fmla="*/ 45 h 2647"/>
                          <a:gd name="T70" fmla="*/ 0 w 7621"/>
                          <a:gd name="T71" fmla="*/ 47 h 2647"/>
                          <a:gd name="T72" fmla="*/ 1 w 7621"/>
                          <a:gd name="T73" fmla="*/ 49 h 2647"/>
                          <a:gd name="T74" fmla="*/ 2 w 7621"/>
                          <a:gd name="T75" fmla="*/ 52 h 2647"/>
                          <a:gd name="T76" fmla="*/ 4 w 7621"/>
                          <a:gd name="T77" fmla="*/ 53 h 2647"/>
                          <a:gd name="T78" fmla="*/ 6 w 7621"/>
                          <a:gd name="T79" fmla="*/ 55 h 2647"/>
                          <a:gd name="T80" fmla="*/ 8 w 7621"/>
                          <a:gd name="T81" fmla="*/ 56 h 2647"/>
                          <a:gd name="T82" fmla="*/ 11 w 7621"/>
                          <a:gd name="T83" fmla="*/ 57 h 2647"/>
                          <a:gd name="T84" fmla="*/ 188 w 7621"/>
                          <a:gd name="T85" fmla="*/ 57 h 2647"/>
                          <a:gd name="T86" fmla="*/ 191 w 7621"/>
                          <a:gd name="T87" fmla="*/ 57 h 2647"/>
                          <a:gd name="T88" fmla="*/ 194 w 7621"/>
                          <a:gd name="T89" fmla="*/ 56 h 2647"/>
                          <a:gd name="T90" fmla="*/ 196 w 7621"/>
                          <a:gd name="T91" fmla="*/ 55 h 2647"/>
                          <a:gd name="T92" fmla="*/ 198 w 7621"/>
                          <a:gd name="T93" fmla="*/ 53 h 2647"/>
                          <a:gd name="T94" fmla="*/ 199 w 7621"/>
                          <a:gd name="T95" fmla="*/ 51 h 2647"/>
                          <a:gd name="T96" fmla="*/ 200 w 7621"/>
                          <a:gd name="T97" fmla="*/ 49 h 2647"/>
                          <a:gd name="T98" fmla="*/ 201 w 7621"/>
                          <a:gd name="T99" fmla="*/ 47 h 2647"/>
                          <a:gd name="T100" fmla="*/ 201 w 7621"/>
                          <a:gd name="T101" fmla="*/ 44 h 2647"/>
                          <a:gd name="T102" fmla="*/ 201 w 7621"/>
                          <a:gd name="T103" fmla="*/ 41 h 2647"/>
                          <a:gd name="T104" fmla="*/ 201 w 7621"/>
                          <a:gd name="T105" fmla="*/ 37 h 2647"/>
                          <a:gd name="T106" fmla="*/ 189 w 7621"/>
                          <a:gd name="T107" fmla="*/ 12 h 2647"/>
                          <a:gd name="T108" fmla="*/ 187 w 7621"/>
                          <a:gd name="T109" fmla="*/ 9 h 2647"/>
                          <a:gd name="T110" fmla="*/ 185 w 7621"/>
                          <a:gd name="T111" fmla="*/ 7 h 2647"/>
                          <a:gd name="T112" fmla="*/ 182 w 7621"/>
                          <a:gd name="T113" fmla="*/ 5 h 2647"/>
                          <a:gd name="T114" fmla="*/ 180 w 7621"/>
                          <a:gd name="T115" fmla="*/ 3 h 2647"/>
                          <a:gd name="T116" fmla="*/ 177 w 7621"/>
                          <a:gd name="T117" fmla="*/ 2 h 2647"/>
                          <a:gd name="T118" fmla="*/ 174 w 7621"/>
                          <a:gd name="T119" fmla="*/ 1 h 2647"/>
                          <a:gd name="T120" fmla="*/ 170 w 7621"/>
                          <a:gd name="T121" fmla="*/ 0 h 2647"/>
                          <a:gd name="T122" fmla="*/ 106 w 7621"/>
                          <a:gd name="T123" fmla="*/ 0 h 264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621" h="2647">
                            <a:moveTo>
                              <a:pt x="4037" y="488"/>
                            </a:moveTo>
                            <a:lnTo>
                              <a:pt x="6376" y="488"/>
                            </a:lnTo>
                            <a:lnTo>
                              <a:pt x="6385" y="489"/>
                            </a:lnTo>
                            <a:lnTo>
                              <a:pt x="6394" y="490"/>
                            </a:lnTo>
                            <a:lnTo>
                              <a:pt x="6405" y="492"/>
                            </a:lnTo>
                            <a:lnTo>
                              <a:pt x="6415" y="494"/>
                            </a:lnTo>
                            <a:lnTo>
                              <a:pt x="6436" y="501"/>
                            </a:lnTo>
                            <a:lnTo>
                              <a:pt x="6459" y="510"/>
                            </a:lnTo>
                            <a:lnTo>
                              <a:pt x="6483" y="521"/>
                            </a:lnTo>
                            <a:lnTo>
                              <a:pt x="6506" y="535"/>
                            </a:lnTo>
                            <a:lnTo>
                              <a:pt x="6531" y="551"/>
                            </a:lnTo>
                            <a:lnTo>
                              <a:pt x="6554" y="568"/>
                            </a:lnTo>
                            <a:lnTo>
                              <a:pt x="6578" y="588"/>
                            </a:lnTo>
                            <a:lnTo>
                              <a:pt x="6601" y="609"/>
                            </a:lnTo>
                            <a:lnTo>
                              <a:pt x="6623" y="633"/>
                            </a:lnTo>
                            <a:lnTo>
                              <a:pt x="6644" y="657"/>
                            </a:lnTo>
                            <a:lnTo>
                              <a:pt x="6663" y="682"/>
                            </a:lnTo>
                            <a:lnTo>
                              <a:pt x="6682" y="708"/>
                            </a:lnTo>
                            <a:lnTo>
                              <a:pt x="6698" y="735"/>
                            </a:lnTo>
                            <a:lnTo>
                              <a:pt x="6711" y="763"/>
                            </a:lnTo>
                            <a:lnTo>
                              <a:pt x="6725" y="798"/>
                            </a:lnTo>
                            <a:lnTo>
                              <a:pt x="6764" y="892"/>
                            </a:lnTo>
                            <a:lnTo>
                              <a:pt x="6819" y="1029"/>
                            </a:lnTo>
                            <a:lnTo>
                              <a:pt x="6887" y="1193"/>
                            </a:lnTo>
                            <a:lnTo>
                              <a:pt x="6958" y="1367"/>
                            </a:lnTo>
                            <a:lnTo>
                              <a:pt x="7025" y="1534"/>
                            </a:lnTo>
                            <a:lnTo>
                              <a:pt x="7083" y="1676"/>
                            </a:lnTo>
                            <a:lnTo>
                              <a:pt x="7124" y="1776"/>
                            </a:lnTo>
                            <a:lnTo>
                              <a:pt x="7124" y="1812"/>
                            </a:lnTo>
                            <a:lnTo>
                              <a:pt x="7124" y="1855"/>
                            </a:lnTo>
                            <a:lnTo>
                              <a:pt x="7124" y="1900"/>
                            </a:lnTo>
                            <a:lnTo>
                              <a:pt x="7124" y="1944"/>
                            </a:lnTo>
                            <a:lnTo>
                              <a:pt x="7124" y="1985"/>
                            </a:lnTo>
                            <a:lnTo>
                              <a:pt x="7124" y="2019"/>
                            </a:lnTo>
                            <a:lnTo>
                              <a:pt x="7124" y="2043"/>
                            </a:lnTo>
                            <a:lnTo>
                              <a:pt x="7124" y="2055"/>
                            </a:lnTo>
                            <a:lnTo>
                              <a:pt x="7124" y="2054"/>
                            </a:lnTo>
                            <a:lnTo>
                              <a:pt x="7124" y="2056"/>
                            </a:lnTo>
                            <a:lnTo>
                              <a:pt x="7124" y="2055"/>
                            </a:lnTo>
                            <a:lnTo>
                              <a:pt x="7123" y="2068"/>
                            </a:lnTo>
                            <a:lnTo>
                              <a:pt x="7122" y="2082"/>
                            </a:lnTo>
                            <a:lnTo>
                              <a:pt x="7120" y="2096"/>
                            </a:lnTo>
                            <a:lnTo>
                              <a:pt x="7117" y="2109"/>
                            </a:lnTo>
                            <a:lnTo>
                              <a:pt x="7114" y="2124"/>
                            </a:lnTo>
                            <a:lnTo>
                              <a:pt x="7110" y="2137"/>
                            </a:lnTo>
                            <a:lnTo>
                              <a:pt x="7106" y="2149"/>
                            </a:lnTo>
                            <a:lnTo>
                              <a:pt x="7103" y="2159"/>
                            </a:lnTo>
                            <a:lnTo>
                              <a:pt x="518" y="2159"/>
                            </a:lnTo>
                            <a:lnTo>
                              <a:pt x="514" y="2149"/>
                            </a:lnTo>
                            <a:lnTo>
                              <a:pt x="510" y="2137"/>
                            </a:lnTo>
                            <a:lnTo>
                              <a:pt x="507" y="2124"/>
                            </a:lnTo>
                            <a:lnTo>
                              <a:pt x="504" y="2109"/>
                            </a:lnTo>
                            <a:lnTo>
                              <a:pt x="501" y="2095"/>
                            </a:lnTo>
                            <a:lnTo>
                              <a:pt x="499" y="2081"/>
                            </a:lnTo>
                            <a:lnTo>
                              <a:pt x="498" y="2067"/>
                            </a:lnTo>
                            <a:lnTo>
                              <a:pt x="497" y="2054"/>
                            </a:lnTo>
                            <a:lnTo>
                              <a:pt x="497" y="2047"/>
                            </a:lnTo>
                            <a:lnTo>
                              <a:pt x="497" y="2025"/>
                            </a:lnTo>
                            <a:lnTo>
                              <a:pt x="497" y="1992"/>
                            </a:lnTo>
                            <a:lnTo>
                              <a:pt x="497" y="1950"/>
                            </a:lnTo>
                            <a:lnTo>
                              <a:pt x="497" y="1905"/>
                            </a:lnTo>
                            <a:lnTo>
                              <a:pt x="497" y="1858"/>
                            </a:lnTo>
                            <a:lnTo>
                              <a:pt x="497" y="1814"/>
                            </a:lnTo>
                            <a:lnTo>
                              <a:pt x="497" y="1776"/>
                            </a:lnTo>
                            <a:lnTo>
                              <a:pt x="912" y="757"/>
                            </a:lnTo>
                            <a:lnTo>
                              <a:pt x="926" y="730"/>
                            </a:lnTo>
                            <a:lnTo>
                              <a:pt x="941" y="704"/>
                            </a:lnTo>
                            <a:lnTo>
                              <a:pt x="959" y="679"/>
                            </a:lnTo>
                            <a:lnTo>
                              <a:pt x="978" y="654"/>
                            </a:lnTo>
                            <a:lnTo>
                              <a:pt x="999" y="631"/>
                            </a:lnTo>
                            <a:lnTo>
                              <a:pt x="1020" y="608"/>
                            </a:lnTo>
                            <a:lnTo>
                              <a:pt x="1043" y="587"/>
                            </a:lnTo>
                            <a:lnTo>
                              <a:pt x="1066" y="568"/>
                            </a:lnTo>
                            <a:lnTo>
                              <a:pt x="1091" y="550"/>
                            </a:lnTo>
                            <a:lnTo>
                              <a:pt x="1115" y="535"/>
                            </a:lnTo>
                            <a:lnTo>
                              <a:pt x="1138" y="521"/>
                            </a:lnTo>
                            <a:lnTo>
                              <a:pt x="1162" y="510"/>
                            </a:lnTo>
                            <a:lnTo>
                              <a:pt x="1184" y="501"/>
                            </a:lnTo>
                            <a:lnTo>
                              <a:pt x="1206" y="494"/>
                            </a:lnTo>
                            <a:lnTo>
                              <a:pt x="1216" y="491"/>
                            </a:lnTo>
                            <a:lnTo>
                              <a:pt x="1226" y="490"/>
                            </a:lnTo>
                            <a:lnTo>
                              <a:pt x="1237" y="489"/>
                            </a:lnTo>
                            <a:lnTo>
                              <a:pt x="1246" y="488"/>
                            </a:lnTo>
                            <a:lnTo>
                              <a:pt x="4037" y="488"/>
                            </a:lnTo>
                            <a:lnTo>
                              <a:pt x="4037" y="0"/>
                            </a:lnTo>
                            <a:lnTo>
                              <a:pt x="1246" y="0"/>
                            </a:lnTo>
                            <a:lnTo>
                              <a:pt x="1216" y="0"/>
                            </a:lnTo>
                            <a:lnTo>
                              <a:pt x="1187" y="3"/>
                            </a:lnTo>
                            <a:lnTo>
                              <a:pt x="1158" y="6"/>
                            </a:lnTo>
                            <a:lnTo>
                              <a:pt x="1129" y="11"/>
                            </a:lnTo>
                            <a:lnTo>
                              <a:pt x="1099" y="18"/>
                            </a:lnTo>
                            <a:lnTo>
                              <a:pt x="1070" y="25"/>
                            </a:lnTo>
                            <a:lnTo>
                              <a:pt x="1041" y="34"/>
                            </a:lnTo>
                            <a:lnTo>
                              <a:pt x="1012" y="44"/>
                            </a:lnTo>
                            <a:lnTo>
                              <a:pt x="982" y="55"/>
                            </a:lnTo>
                            <a:lnTo>
                              <a:pt x="953" y="67"/>
                            </a:lnTo>
                            <a:lnTo>
                              <a:pt x="926" y="80"/>
                            </a:lnTo>
                            <a:lnTo>
                              <a:pt x="897" y="95"/>
                            </a:lnTo>
                            <a:lnTo>
                              <a:pt x="869" y="110"/>
                            </a:lnTo>
                            <a:lnTo>
                              <a:pt x="842" y="127"/>
                            </a:lnTo>
                            <a:lnTo>
                              <a:pt x="814" y="144"/>
                            </a:lnTo>
                            <a:lnTo>
                              <a:pt x="787" y="163"/>
                            </a:lnTo>
                            <a:lnTo>
                              <a:pt x="761" y="183"/>
                            </a:lnTo>
                            <a:lnTo>
                              <a:pt x="735" y="204"/>
                            </a:lnTo>
                            <a:lnTo>
                              <a:pt x="710" y="225"/>
                            </a:lnTo>
                            <a:lnTo>
                              <a:pt x="686" y="247"/>
                            </a:lnTo>
                            <a:lnTo>
                              <a:pt x="661" y="270"/>
                            </a:lnTo>
                            <a:lnTo>
                              <a:pt x="638" y="294"/>
                            </a:lnTo>
                            <a:lnTo>
                              <a:pt x="616" y="319"/>
                            </a:lnTo>
                            <a:lnTo>
                              <a:pt x="594" y="344"/>
                            </a:lnTo>
                            <a:lnTo>
                              <a:pt x="573" y="370"/>
                            </a:lnTo>
                            <a:lnTo>
                              <a:pt x="553" y="397"/>
                            </a:lnTo>
                            <a:lnTo>
                              <a:pt x="534" y="424"/>
                            </a:lnTo>
                            <a:lnTo>
                              <a:pt x="515" y="452"/>
                            </a:lnTo>
                            <a:lnTo>
                              <a:pt x="498" y="482"/>
                            </a:lnTo>
                            <a:lnTo>
                              <a:pt x="482" y="511"/>
                            </a:lnTo>
                            <a:lnTo>
                              <a:pt x="467" y="540"/>
                            </a:lnTo>
                            <a:lnTo>
                              <a:pt x="453" y="570"/>
                            </a:lnTo>
                            <a:lnTo>
                              <a:pt x="433" y="619"/>
                            </a:lnTo>
                            <a:lnTo>
                              <a:pt x="384" y="740"/>
                            </a:lnTo>
                            <a:lnTo>
                              <a:pt x="314" y="911"/>
                            </a:lnTo>
                            <a:lnTo>
                              <a:pt x="234" y="1107"/>
                            </a:lnTo>
                            <a:lnTo>
                              <a:pt x="154" y="1302"/>
                            </a:lnTo>
                            <a:lnTo>
                              <a:pt x="85" y="1472"/>
                            </a:lnTo>
                            <a:lnTo>
                              <a:pt x="36" y="1593"/>
                            </a:lnTo>
                            <a:lnTo>
                              <a:pt x="18" y="1638"/>
                            </a:lnTo>
                            <a:lnTo>
                              <a:pt x="0" y="1682"/>
                            </a:lnTo>
                            <a:lnTo>
                              <a:pt x="0" y="1729"/>
                            </a:lnTo>
                            <a:lnTo>
                              <a:pt x="0" y="2059"/>
                            </a:lnTo>
                            <a:lnTo>
                              <a:pt x="0" y="2086"/>
                            </a:lnTo>
                            <a:lnTo>
                              <a:pt x="2" y="2112"/>
                            </a:lnTo>
                            <a:lnTo>
                              <a:pt x="4" y="2140"/>
                            </a:lnTo>
                            <a:lnTo>
                              <a:pt x="8" y="2166"/>
                            </a:lnTo>
                            <a:lnTo>
                              <a:pt x="13" y="2193"/>
                            </a:lnTo>
                            <a:lnTo>
                              <a:pt x="18" y="2219"/>
                            </a:lnTo>
                            <a:lnTo>
                              <a:pt x="24" y="2245"/>
                            </a:lnTo>
                            <a:lnTo>
                              <a:pt x="31" y="2272"/>
                            </a:lnTo>
                            <a:lnTo>
                              <a:pt x="39" y="2297"/>
                            </a:lnTo>
                            <a:lnTo>
                              <a:pt x="48" y="2322"/>
                            </a:lnTo>
                            <a:lnTo>
                              <a:pt x="58" y="2346"/>
                            </a:lnTo>
                            <a:lnTo>
                              <a:pt x="69" y="2370"/>
                            </a:lnTo>
                            <a:lnTo>
                              <a:pt x="80" y="2393"/>
                            </a:lnTo>
                            <a:lnTo>
                              <a:pt x="93" y="2417"/>
                            </a:lnTo>
                            <a:lnTo>
                              <a:pt x="107" y="2439"/>
                            </a:lnTo>
                            <a:lnTo>
                              <a:pt x="121" y="2460"/>
                            </a:lnTo>
                            <a:lnTo>
                              <a:pt x="137" y="2480"/>
                            </a:lnTo>
                            <a:lnTo>
                              <a:pt x="153" y="2500"/>
                            </a:lnTo>
                            <a:lnTo>
                              <a:pt x="171" y="2518"/>
                            </a:lnTo>
                            <a:lnTo>
                              <a:pt x="189" y="2536"/>
                            </a:lnTo>
                            <a:lnTo>
                              <a:pt x="209" y="2552"/>
                            </a:lnTo>
                            <a:lnTo>
                              <a:pt x="229" y="2569"/>
                            </a:lnTo>
                            <a:lnTo>
                              <a:pt x="251" y="2583"/>
                            </a:lnTo>
                            <a:lnTo>
                              <a:pt x="273" y="2596"/>
                            </a:lnTo>
                            <a:lnTo>
                              <a:pt x="296" y="2607"/>
                            </a:lnTo>
                            <a:lnTo>
                              <a:pt x="320" y="2617"/>
                            </a:lnTo>
                            <a:lnTo>
                              <a:pt x="346" y="2626"/>
                            </a:lnTo>
                            <a:lnTo>
                              <a:pt x="373" y="2633"/>
                            </a:lnTo>
                            <a:lnTo>
                              <a:pt x="399" y="2639"/>
                            </a:lnTo>
                            <a:lnTo>
                              <a:pt x="428" y="2644"/>
                            </a:lnTo>
                            <a:lnTo>
                              <a:pt x="458" y="2646"/>
                            </a:lnTo>
                            <a:lnTo>
                              <a:pt x="489" y="2647"/>
                            </a:lnTo>
                            <a:lnTo>
                              <a:pt x="7133" y="2647"/>
                            </a:lnTo>
                            <a:lnTo>
                              <a:pt x="7163" y="2646"/>
                            </a:lnTo>
                            <a:lnTo>
                              <a:pt x="7193" y="2644"/>
                            </a:lnTo>
                            <a:lnTo>
                              <a:pt x="7221" y="2639"/>
                            </a:lnTo>
                            <a:lnTo>
                              <a:pt x="7248" y="2633"/>
                            </a:lnTo>
                            <a:lnTo>
                              <a:pt x="7275" y="2626"/>
                            </a:lnTo>
                            <a:lnTo>
                              <a:pt x="7300" y="2617"/>
                            </a:lnTo>
                            <a:lnTo>
                              <a:pt x="7325" y="2607"/>
                            </a:lnTo>
                            <a:lnTo>
                              <a:pt x="7347" y="2596"/>
                            </a:lnTo>
                            <a:lnTo>
                              <a:pt x="7370" y="2583"/>
                            </a:lnTo>
                            <a:lnTo>
                              <a:pt x="7392" y="2569"/>
                            </a:lnTo>
                            <a:lnTo>
                              <a:pt x="7412" y="2552"/>
                            </a:lnTo>
                            <a:lnTo>
                              <a:pt x="7432" y="2536"/>
                            </a:lnTo>
                            <a:lnTo>
                              <a:pt x="7450" y="2519"/>
                            </a:lnTo>
                            <a:lnTo>
                              <a:pt x="7468" y="2500"/>
                            </a:lnTo>
                            <a:lnTo>
                              <a:pt x="7484" y="2481"/>
                            </a:lnTo>
                            <a:lnTo>
                              <a:pt x="7499" y="2460"/>
                            </a:lnTo>
                            <a:lnTo>
                              <a:pt x="7514" y="2439"/>
                            </a:lnTo>
                            <a:lnTo>
                              <a:pt x="7528" y="2418"/>
                            </a:lnTo>
                            <a:lnTo>
                              <a:pt x="7540" y="2394"/>
                            </a:lnTo>
                            <a:lnTo>
                              <a:pt x="7552" y="2371"/>
                            </a:lnTo>
                            <a:lnTo>
                              <a:pt x="7563" y="2347"/>
                            </a:lnTo>
                            <a:lnTo>
                              <a:pt x="7573" y="2323"/>
                            </a:lnTo>
                            <a:lnTo>
                              <a:pt x="7581" y="2298"/>
                            </a:lnTo>
                            <a:lnTo>
                              <a:pt x="7590" y="2273"/>
                            </a:lnTo>
                            <a:lnTo>
                              <a:pt x="7597" y="2246"/>
                            </a:lnTo>
                            <a:lnTo>
                              <a:pt x="7603" y="2221"/>
                            </a:lnTo>
                            <a:lnTo>
                              <a:pt x="7608" y="2195"/>
                            </a:lnTo>
                            <a:lnTo>
                              <a:pt x="7612" y="2168"/>
                            </a:lnTo>
                            <a:lnTo>
                              <a:pt x="7616" y="2142"/>
                            </a:lnTo>
                            <a:lnTo>
                              <a:pt x="7618" y="2115"/>
                            </a:lnTo>
                            <a:lnTo>
                              <a:pt x="7620" y="2088"/>
                            </a:lnTo>
                            <a:lnTo>
                              <a:pt x="7621" y="2062"/>
                            </a:lnTo>
                            <a:lnTo>
                              <a:pt x="7621" y="2047"/>
                            </a:lnTo>
                            <a:lnTo>
                              <a:pt x="7621" y="2009"/>
                            </a:lnTo>
                            <a:lnTo>
                              <a:pt x="7621" y="1955"/>
                            </a:lnTo>
                            <a:lnTo>
                              <a:pt x="7621" y="1894"/>
                            </a:lnTo>
                            <a:lnTo>
                              <a:pt x="7621" y="1834"/>
                            </a:lnTo>
                            <a:lnTo>
                              <a:pt x="7621" y="1780"/>
                            </a:lnTo>
                            <a:lnTo>
                              <a:pt x="7621" y="1743"/>
                            </a:lnTo>
                            <a:lnTo>
                              <a:pt x="7621" y="1729"/>
                            </a:lnTo>
                            <a:lnTo>
                              <a:pt x="7621" y="1682"/>
                            </a:lnTo>
                            <a:lnTo>
                              <a:pt x="7603" y="1638"/>
                            </a:lnTo>
                            <a:lnTo>
                              <a:pt x="7170" y="576"/>
                            </a:lnTo>
                            <a:lnTo>
                              <a:pt x="7156" y="546"/>
                            </a:lnTo>
                            <a:lnTo>
                              <a:pt x="7140" y="516"/>
                            </a:lnTo>
                            <a:lnTo>
                              <a:pt x="7124" y="486"/>
                            </a:lnTo>
                            <a:lnTo>
                              <a:pt x="7107" y="456"/>
                            </a:lnTo>
                            <a:lnTo>
                              <a:pt x="7089" y="428"/>
                            </a:lnTo>
                            <a:lnTo>
                              <a:pt x="7069" y="400"/>
                            </a:lnTo>
                            <a:lnTo>
                              <a:pt x="7049" y="373"/>
                            </a:lnTo>
                            <a:lnTo>
                              <a:pt x="7028" y="347"/>
                            </a:lnTo>
                            <a:lnTo>
                              <a:pt x="7006" y="322"/>
                            </a:lnTo>
                            <a:lnTo>
                              <a:pt x="6983" y="296"/>
                            </a:lnTo>
                            <a:lnTo>
                              <a:pt x="6960" y="272"/>
                            </a:lnTo>
                            <a:lnTo>
                              <a:pt x="6936" y="249"/>
                            </a:lnTo>
                            <a:lnTo>
                              <a:pt x="6911" y="226"/>
                            </a:lnTo>
                            <a:lnTo>
                              <a:pt x="6886" y="205"/>
                            </a:lnTo>
                            <a:lnTo>
                              <a:pt x="6860" y="184"/>
                            </a:lnTo>
                            <a:lnTo>
                              <a:pt x="6833" y="164"/>
                            </a:lnTo>
                            <a:lnTo>
                              <a:pt x="6807" y="145"/>
                            </a:lnTo>
                            <a:lnTo>
                              <a:pt x="6780" y="127"/>
                            </a:lnTo>
                            <a:lnTo>
                              <a:pt x="6752" y="111"/>
                            </a:lnTo>
                            <a:lnTo>
                              <a:pt x="6724" y="95"/>
                            </a:lnTo>
                            <a:lnTo>
                              <a:pt x="6696" y="81"/>
                            </a:lnTo>
                            <a:lnTo>
                              <a:pt x="6667" y="67"/>
                            </a:lnTo>
                            <a:lnTo>
                              <a:pt x="6638" y="55"/>
                            </a:lnTo>
                            <a:lnTo>
                              <a:pt x="6609" y="44"/>
                            </a:lnTo>
                            <a:lnTo>
                              <a:pt x="6580" y="34"/>
                            </a:lnTo>
                            <a:lnTo>
                              <a:pt x="6550" y="25"/>
                            </a:lnTo>
                            <a:lnTo>
                              <a:pt x="6522" y="18"/>
                            </a:lnTo>
                            <a:lnTo>
                              <a:pt x="6492" y="11"/>
                            </a:lnTo>
                            <a:lnTo>
                              <a:pt x="6463" y="6"/>
                            </a:lnTo>
                            <a:lnTo>
                              <a:pt x="6433" y="3"/>
                            </a:lnTo>
                            <a:lnTo>
                              <a:pt x="6405" y="0"/>
                            </a:lnTo>
                            <a:lnTo>
                              <a:pt x="6376" y="0"/>
                            </a:lnTo>
                            <a:lnTo>
                              <a:pt x="4037" y="0"/>
                            </a:lnTo>
                            <a:lnTo>
                              <a:pt x="4037" y="488"/>
                            </a:lnTo>
                            <a:close/>
                          </a:path>
                        </a:pathLst>
                      </a:custGeom>
                      <a:solidFill>
                        <a:srgbClr val="66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7202" name="Freeform 59"/>
                      <p:cNvSpPr>
                        <a:spLocks/>
                      </p:cNvSpPr>
                      <p:nvPr/>
                    </p:nvSpPr>
                    <p:spPr bwMode="auto">
                      <a:xfrm>
                        <a:off x="2751" y="2319"/>
                        <a:ext cx="129" cy="68"/>
                      </a:xfrm>
                      <a:custGeom>
                        <a:avLst/>
                        <a:gdLst>
                          <a:gd name="T0" fmla="*/ 72 w 4883"/>
                          <a:gd name="T1" fmla="*/ 63 h 3195"/>
                          <a:gd name="T2" fmla="*/ 7 w 4883"/>
                          <a:gd name="T3" fmla="*/ 63 h 3195"/>
                          <a:gd name="T4" fmla="*/ 7 w 4883"/>
                          <a:gd name="T5" fmla="*/ 5 h 3195"/>
                          <a:gd name="T6" fmla="*/ 122 w 4883"/>
                          <a:gd name="T7" fmla="*/ 5 h 3195"/>
                          <a:gd name="T8" fmla="*/ 122 w 4883"/>
                          <a:gd name="T9" fmla="*/ 63 h 3195"/>
                          <a:gd name="T10" fmla="*/ 72 w 4883"/>
                          <a:gd name="T11" fmla="*/ 63 h 3195"/>
                          <a:gd name="T12" fmla="*/ 72 w 4883"/>
                          <a:gd name="T13" fmla="*/ 68 h 3195"/>
                          <a:gd name="T14" fmla="*/ 129 w 4883"/>
                          <a:gd name="T15" fmla="*/ 68 h 3195"/>
                          <a:gd name="T16" fmla="*/ 129 w 4883"/>
                          <a:gd name="T17" fmla="*/ 0 h 3195"/>
                          <a:gd name="T18" fmla="*/ 0 w 4883"/>
                          <a:gd name="T19" fmla="*/ 0 h 3195"/>
                          <a:gd name="T20" fmla="*/ 0 w 4883"/>
                          <a:gd name="T21" fmla="*/ 68 h 3195"/>
                          <a:gd name="T22" fmla="*/ 72 w 4883"/>
                          <a:gd name="T23" fmla="*/ 68 h 3195"/>
                          <a:gd name="T24" fmla="*/ 72 w 4883"/>
                          <a:gd name="T25" fmla="*/ 63 h 319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883" h="3195">
                            <a:moveTo>
                              <a:pt x="2722" y="2952"/>
                            </a:moveTo>
                            <a:lnTo>
                              <a:pt x="249" y="2952"/>
                            </a:lnTo>
                            <a:lnTo>
                              <a:pt x="249" y="244"/>
                            </a:lnTo>
                            <a:lnTo>
                              <a:pt x="4633" y="244"/>
                            </a:lnTo>
                            <a:lnTo>
                              <a:pt x="4633" y="2952"/>
                            </a:lnTo>
                            <a:lnTo>
                              <a:pt x="2722" y="2952"/>
                            </a:lnTo>
                            <a:lnTo>
                              <a:pt x="2722" y="3195"/>
                            </a:lnTo>
                            <a:lnTo>
                              <a:pt x="4883" y="3195"/>
                            </a:lnTo>
                            <a:lnTo>
                              <a:pt x="4883" y="0"/>
                            </a:lnTo>
                            <a:lnTo>
                              <a:pt x="0" y="0"/>
                            </a:lnTo>
                            <a:lnTo>
                              <a:pt x="0" y="3195"/>
                            </a:lnTo>
                            <a:lnTo>
                              <a:pt x="2722" y="3195"/>
                            </a:lnTo>
                            <a:lnTo>
                              <a:pt x="2722" y="2952"/>
                            </a:lnTo>
                            <a:close/>
                          </a:path>
                        </a:pathLst>
                      </a:custGeom>
                      <a:solidFill>
                        <a:srgbClr val="66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7203" name="Freeform 60"/>
                      <p:cNvSpPr>
                        <a:spLocks/>
                      </p:cNvSpPr>
                      <p:nvPr/>
                    </p:nvSpPr>
                    <p:spPr bwMode="auto">
                      <a:xfrm>
                        <a:off x="2728" y="2301"/>
                        <a:ext cx="175" cy="103"/>
                      </a:xfrm>
                      <a:custGeom>
                        <a:avLst/>
                        <a:gdLst>
                          <a:gd name="T0" fmla="*/ 162 w 6630"/>
                          <a:gd name="T1" fmla="*/ 93 h 4873"/>
                          <a:gd name="T2" fmla="*/ 162 w 6630"/>
                          <a:gd name="T3" fmla="*/ 92 h 4873"/>
                          <a:gd name="T4" fmla="*/ 162 w 6630"/>
                          <a:gd name="T5" fmla="*/ 11 h 4873"/>
                          <a:gd name="T6" fmla="*/ 162 w 6630"/>
                          <a:gd name="T7" fmla="*/ 11 h 4873"/>
                          <a:gd name="T8" fmla="*/ 162 w 6630"/>
                          <a:gd name="T9" fmla="*/ 10 h 4873"/>
                          <a:gd name="T10" fmla="*/ 161 w 6630"/>
                          <a:gd name="T11" fmla="*/ 10 h 4873"/>
                          <a:gd name="T12" fmla="*/ 14 w 6630"/>
                          <a:gd name="T13" fmla="*/ 10 h 4873"/>
                          <a:gd name="T14" fmla="*/ 14 w 6630"/>
                          <a:gd name="T15" fmla="*/ 10 h 4873"/>
                          <a:gd name="T16" fmla="*/ 13 w 6630"/>
                          <a:gd name="T17" fmla="*/ 10 h 4873"/>
                          <a:gd name="T18" fmla="*/ 13 w 6630"/>
                          <a:gd name="T19" fmla="*/ 11 h 4873"/>
                          <a:gd name="T20" fmla="*/ 13 w 6630"/>
                          <a:gd name="T21" fmla="*/ 11 h 4873"/>
                          <a:gd name="T22" fmla="*/ 13 w 6630"/>
                          <a:gd name="T23" fmla="*/ 92 h 4873"/>
                          <a:gd name="T24" fmla="*/ 13 w 6630"/>
                          <a:gd name="T25" fmla="*/ 93 h 4873"/>
                          <a:gd name="T26" fmla="*/ 13 w 6630"/>
                          <a:gd name="T27" fmla="*/ 93 h 4873"/>
                          <a:gd name="T28" fmla="*/ 14 w 6630"/>
                          <a:gd name="T29" fmla="*/ 93 h 4873"/>
                          <a:gd name="T30" fmla="*/ 14 w 6630"/>
                          <a:gd name="T31" fmla="*/ 103 h 4873"/>
                          <a:gd name="T32" fmla="*/ 11 w 6630"/>
                          <a:gd name="T33" fmla="*/ 103 h 4873"/>
                          <a:gd name="T34" fmla="*/ 8 w 6630"/>
                          <a:gd name="T35" fmla="*/ 102 h 4873"/>
                          <a:gd name="T36" fmla="*/ 6 w 6630"/>
                          <a:gd name="T37" fmla="*/ 101 h 4873"/>
                          <a:gd name="T38" fmla="*/ 4 w 6630"/>
                          <a:gd name="T39" fmla="*/ 100 h 4873"/>
                          <a:gd name="T40" fmla="*/ 2 w 6630"/>
                          <a:gd name="T41" fmla="*/ 98 h 4873"/>
                          <a:gd name="T42" fmla="*/ 1 w 6630"/>
                          <a:gd name="T43" fmla="*/ 96 h 4873"/>
                          <a:gd name="T44" fmla="*/ 0 w 6630"/>
                          <a:gd name="T45" fmla="*/ 94 h 4873"/>
                          <a:gd name="T46" fmla="*/ 0 w 6630"/>
                          <a:gd name="T47" fmla="*/ 92 h 4873"/>
                          <a:gd name="T48" fmla="*/ 0 w 6630"/>
                          <a:gd name="T49" fmla="*/ 9 h 4873"/>
                          <a:gd name="T50" fmla="*/ 1 w 6630"/>
                          <a:gd name="T51" fmla="*/ 7 h 4873"/>
                          <a:gd name="T52" fmla="*/ 2 w 6630"/>
                          <a:gd name="T53" fmla="*/ 5 h 4873"/>
                          <a:gd name="T54" fmla="*/ 4 w 6630"/>
                          <a:gd name="T55" fmla="*/ 4 h 4873"/>
                          <a:gd name="T56" fmla="*/ 5 w 6630"/>
                          <a:gd name="T57" fmla="*/ 2 h 4873"/>
                          <a:gd name="T58" fmla="*/ 8 w 6630"/>
                          <a:gd name="T59" fmla="*/ 1 h 4873"/>
                          <a:gd name="T60" fmla="*/ 10 w 6630"/>
                          <a:gd name="T61" fmla="*/ 0 h 4873"/>
                          <a:gd name="T62" fmla="*/ 13 w 6630"/>
                          <a:gd name="T63" fmla="*/ 0 h 4873"/>
                          <a:gd name="T64" fmla="*/ 163 w 6630"/>
                          <a:gd name="T65" fmla="*/ 0 h 4873"/>
                          <a:gd name="T66" fmla="*/ 165 w 6630"/>
                          <a:gd name="T67" fmla="*/ 0 h 4873"/>
                          <a:gd name="T68" fmla="*/ 168 w 6630"/>
                          <a:gd name="T69" fmla="*/ 1 h 4873"/>
                          <a:gd name="T70" fmla="*/ 170 w 6630"/>
                          <a:gd name="T71" fmla="*/ 2 h 4873"/>
                          <a:gd name="T72" fmla="*/ 172 w 6630"/>
                          <a:gd name="T73" fmla="*/ 4 h 4873"/>
                          <a:gd name="T74" fmla="*/ 173 w 6630"/>
                          <a:gd name="T75" fmla="*/ 6 h 4873"/>
                          <a:gd name="T76" fmla="*/ 174 w 6630"/>
                          <a:gd name="T77" fmla="*/ 8 h 4873"/>
                          <a:gd name="T78" fmla="*/ 175 w 6630"/>
                          <a:gd name="T79" fmla="*/ 10 h 4873"/>
                          <a:gd name="T80" fmla="*/ 175 w 6630"/>
                          <a:gd name="T81" fmla="*/ 93 h 4873"/>
                          <a:gd name="T82" fmla="*/ 175 w 6630"/>
                          <a:gd name="T83" fmla="*/ 95 h 4873"/>
                          <a:gd name="T84" fmla="*/ 174 w 6630"/>
                          <a:gd name="T85" fmla="*/ 97 h 4873"/>
                          <a:gd name="T86" fmla="*/ 172 w 6630"/>
                          <a:gd name="T87" fmla="*/ 99 h 4873"/>
                          <a:gd name="T88" fmla="*/ 170 w 6630"/>
                          <a:gd name="T89" fmla="*/ 100 h 4873"/>
                          <a:gd name="T90" fmla="*/ 168 w 6630"/>
                          <a:gd name="T91" fmla="*/ 101 h 4873"/>
                          <a:gd name="T92" fmla="*/ 166 w 6630"/>
                          <a:gd name="T93" fmla="*/ 102 h 4873"/>
                          <a:gd name="T94" fmla="*/ 163 w 6630"/>
                          <a:gd name="T95" fmla="*/ 103 h 4873"/>
                          <a:gd name="T96" fmla="*/ 95 w 6630"/>
                          <a:gd name="T97" fmla="*/ 103 h 487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630" h="4873">
                            <a:moveTo>
                              <a:pt x="3602" y="4386"/>
                            </a:moveTo>
                            <a:lnTo>
                              <a:pt x="6112" y="4386"/>
                            </a:lnTo>
                            <a:lnTo>
                              <a:pt x="6116" y="4385"/>
                            </a:lnTo>
                            <a:lnTo>
                              <a:pt x="6119" y="4384"/>
                            </a:lnTo>
                            <a:lnTo>
                              <a:pt x="6123" y="4382"/>
                            </a:lnTo>
                            <a:lnTo>
                              <a:pt x="6126" y="4380"/>
                            </a:lnTo>
                            <a:lnTo>
                              <a:pt x="6128" y="4377"/>
                            </a:lnTo>
                            <a:lnTo>
                              <a:pt x="6130" y="4373"/>
                            </a:lnTo>
                            <a:lnTo>
                              <a:pt x="6132" y="4369"/>
                            </a:lnTo>
                            <a:lnTo>
                              <a:pt x="6132" y="4365"/>
                            </a:lnTo>
                            <a:lnTo>
                              <a:pt x="6132" y="509"/>
                            </a:lnTo>
                            <a:lnTo>
                              <a:pt x="6132" y="508"/>
                            </a:lnTo>
                            <a:lnTo>
                              <a:pt x="6132" y="507"/>
                            </a:lnTo>
                            <a:lnTo>
                              <a:pt x="6132" y="505"/>
                            </a:lnTo>
                            <a:lnTo>
                              <a:pt x="6131" y="503"/>
                            </a:lnTo>
                            <a:lnTo>
                              <a:pt x="6130" y="501"/>
                            </a:lnTo>
                            <a:lnTo>
                              <a:pt x="6129" y="499"/>
                            </a:lnTo>
                            <a:lnTo>
                              <a:pt x="6128" y="497"/>
                            </a:lnTo>
                            <a:lnTo>
                              <a:pt x="6126" y="495"/>
                            </a:lnTo>
                            <a:lnTo>
                              <a:pt x="6124" y="493"/>
                            </a:lnTo>
                            <a:lnTo>
                              <a:pt x="6121" y="491"/>
                            </a:lnTo>
                            <a:lnTo>
                              <a:pt x="6119" y="490"/>
                            </a:lnTo>
                            <a:lnTo>
                              <a:pt x="6117" y="489"/>
                            </a:lnTo>
                            <a:lnTo>
                              <a:pt x="6115" y="489"/>
                            </a:lnTo>
                            <a:lnTo>
                              <a:pt x="6114" y="489"/>
                            </a:lnTo>
                            <a:lnTo>
                              <a:pt x="6112" y="489"/>
                            </a:lnTo>
                            <a:lnTo>
                              <a:pt x="518" y="489"/>
                            </a:lnTo>
                            <a:lnTo>
                              <a:pt x="517" y="489"/>
                            </a:lnTo>
                            <a:lnTo>
                              <a:pt x="515" y="489"/>
                            </a:lnTo>
                            <a:lnTo>
                              <a:pt x="514" y="489"/>
                            </a:lnTo>
                            <a:lnTo>
                              <a:pt x="512" y="489"/>
                            </a:lnTo>
                            <a:lnTo>
                              <a:pt x="510" y="490"/>
                            </a:lnTo>
                            <a:lnTo>
                              <a:pt x="508" y="491"/>
                            </a:lnTo>
                            <a:lnTo>
                              <a:pt x="505" y="493"/>
                            </a:lnTo>
                            <a:lnTo>
                              <a:pt x="503" y="495"/>
                            </a:lnTo>
                            <a:lnTo>
                              <a:pt x="501" y="497"/>
                            </a:lnTo>
                            <a:lnTo>
                              <a:pt x="499" y="499"/>
                            </a:lnTo>
                            <a:lnTo>
                              <a:pt x="498" y="501"/>
                            </a:lnTo>
                            <a:lnTo>
                              <a:pt x="497" y="503"/>
                            </a:lnTo>
                            <a:lnTo>
                              <a:pt x="497" y="505"/>
                            </a:lnTo>
                            <a:lnTo>
                              <a:pt x="496" y="507"/>
                            </a:lnTo>
                            <a:lnTo>
                              <a:pt x="496" y="508"/>
                            </a:lnTo>
                            <a:lnTo>
                              <a:pt x="496" y="509"/>
                            </a:lnTo>
                            <a:lnTo>
                              <a:pt x="496" y="4365"/>
                            </a:lnTo>
                            <a:lnTo>
                              <a:pt x="496" y="4366"/>
                            </a:lnTo>
                            <a:lnTo>
                              <a:pt x="496" y="4368"/>
                            </a:lnTo>
                            <a:lnTo>
                              <a:pt x="497" y="4369"/>
                            </a:lnTo>
                            <a:lnTo>
                              <a:pt x="497" y="4371"/>
                            </a:lnTo>
                            <a:lnTo>
                              <a:pt x="498" y="4373"/>
                            </a:lnTo>
                            <a:lnTo>
                              <a:pt x="499" y="4375"/>
                            </a:lnTo>
                            <a:lnTo>
                              <a:pt x="501" y="4378"/>
                            </a:lnTo>
                            <a:lnTo>
                              <a:pt x="503" y="4380"/>
                            </a:lnTo>
                            <a:lnTo>
                              <a:pt x="505" y="4382"/>
                            </a:lnTo>
                            <a:lnTo>
                              <a:pt x="508" y="4383"/>
                            </a:lnTo>
                            <a:lnTo>
                              <a:pt x="510" y="4384"/>
                            </a:lnTo>
                            <a:lnTo>
                              <a:pt x="512" y="4385"/>
                            </a:lnTo>
                            <a:lnTo>
                              <a:pt x="514" y="4385"/>
                            </a:lnTo>
                            <a:lnTo>
                              <a:pt x="515" y="4386"/>
                            </a:lnTo>
                            <a:lnTo>
                              <a:pt x="517" y="4386"/>
                            </a:lnTo>
                            <a:lnTo>
                              <a:pt x="518" y="4386"/>
                            </a:lnTo>
                            <a:lnTo>
                              <a:pt x="3602" y="4386"/>
                            </a:lnTo>
                            <a:lnTo>
                              <a:pt x="3602" y="4873"/>
                            </a:lnTo>
                            <a:lnTo>
                              <a:pt x="518" y="4873"/>
                            </a:lnTo>
                            <a:lnTo>
                              <a:pt x="491" y="4873"/>
                            </a:lnTo>
                            <a:lnTo>
                              <a:pt x="466" y="4871"/>
                            </a:lnTo>
                            <a:lnTo>
                              <a:pt x="441" y="4868"/>
                            </a:lnTo>
                            <a:lnTo>
                              <a:pt x="415" y="4864"/>
                            </a:lnTo>
                            <a:lnTo>
                              <a:pt x="391" y="4858"/>
                            </a:lnTo>
                            <a:lnTo>
                              <a:pt x="366" y="4852"/>
                            </a:lnTo>
                            <a:lnTo>
                              <a:pt x="343" y="4844"/>
                            </a:lnTo>
                            <a:lnTo>
                              <a:pt x="319" y="4835"/>
                            </a:lnTo>
                            <a:lnTo>
                              <a:pt x="296" y="4825"/>
                            </a:lnTo>
                            <a:lnTo>
                              <a:pt x="274" y="4814"/>
                            </a:lnTo>
                            <a:lnTo>
                              <a:pt x="251" y="4801"/>
                            </a:lnTo>
                            <a:lnTo>
                              <a:pt x="231" y="4788"/>
                            </a:lnTo>
                            <a:lnTo>
                              <a:pt x="209" y="4773"/>
                            </a:lnTo>
                            <a:lnTo>
                              <a:pt x="190" y="4758"/>
                            </a:lnTo>
                            <a:lnTo>
                              <a:pt x="170" y="4742"/>
                            </a:lnTo>
                            <a:lnTo>
                              <a:pt x="152" y="4724"/>
                            </a:lnTo>
                            <a:lnTo>
                              <a:pt x="133" y="4706"/>
                            </a:lnTo>
                            <a:lnTo>
                              <a:pt x="117" y="4687"/>
                            </a:lnTo>
                            <a:lnTo>
                              <a:pt x="100" y="4668"/>
                            </a:lnTo>
                            <a:lnTo>
                              <a:pt x="86" y="4646"/>
                            </a:lnTo>
                            <a:lnTo>
                              <a:pt x="73" y="4626"/>
                            </a:lnTo>
                            <a:lnTo>
                              <a:pt x="60" y="4604"/>
                            </a:lnTo>
                            <a:lnTo>
                              <a:pt x="49" y="4582"/>
                            </a:lnTo>
                            <a:lnTo>
                              <a:pt x="39" y="4560"/>
                            </a:lnTo>
                            <a:lnTo>
                              <a:pt x="30" y="4537"/>
                            </a:lnTo>
                            <a:lnTo>
                              <a:pt x="21" y="4513"/>
                            </a:lnTo>
                            <a:lnTo>
                              <a:pt x="15" y="4489"/>
                            </a:lnTo>
                            <a:lnTo>
                              <a:pt x="9" y="4465"/>
                            </a:lnTo>
                            <a:lnTo>
                              <a:pt x="5" y="4440"/>
                            </a:lnTo>
                            <a:lnTo>
                              <a:pt x="2" y="4416"/>
                            </a:lnTo>
                            <a:lnTo>
                              <a:pt x="0" y="4391"/>
                            </a:lnTo>
                            <a:lnTo>
                              <a:pt x="0" y="4365"/>
                            </a:lnTo>
                            <a:lnTo>
                              <a:pt x="0" y="509"/>
                            </a:lnTo>
                            <a:lnTo>
                              <a:pt x="0" y="483"/>
                            </a:lnTo>
                            <a:lnTo>
                              <a:pt x="2" y="457"/>
                            </a:lnTo>
                            <a:lnTo>
                              <a:pt x="5" y="431"/>
                            </a:lnTo>
                            <a:lnTo>
                              <a:pt x="10" y="406"/>
                            </a:lnTo>
                            <a:lnTo>
                              <a:pt x="16" y="382"/>
                            </a:lnTo>
                            <a:lnTo>
                              <a:pt x="22" y="358"/>
                            </a:lnTo>
                            <a:lnTo>
                              <a:pt x="31" y="335"/>
                            </a:lnTo>
                            <a:lnTo>
                              <a:pt x="40" y="312"/>
                            </a:lnTo>
                            <a:lnTo>
                              <a:pt x="50" y="288"/>
                            </a:lnTo>
                            <a:lnTo>
                              <a:pt x="62" y="267"/>
                            </a:lnTo>
                            <a:lnTo>
                              <a:pt x="75" y="246"/>
                            </a:lnTo>
                            <a:lnTo>
                              <a:pt x="88" y="225"/>
                            </a:lnTo>
                            <a:lnTo>
                              <a:pt x="102" y="205"/>
                            </a:lnTo>
                            <a:lnTo>
                              <a:pt x="118" y="186"/>
                            </a:lnTo>
                            <a:lnTo>
                              <a:pt x="134" y="168"/>
                            </a:lnTo>
                            <a:lnTo>
                              <a:pt x="152" y="149"/>
                            </a:lnTo>
                            <a:lnTo>
                              <a:pt x="169" y="133"/>
                            </a:lnTo>
                            <a:lnTo>
                              <a:pt x="189" y="117"/>
                            </a:lnTo>
                            <a:lnTo>
                              <a:pt x="208" y="102"/>
                            </a:lnTo>
                            <a:lnTo>
                              <a:pt x="228" y="88"/>
                            </a:lnTo>
                            <a:lnTo>
                              <a:pt x="249" y="74"/>
                            </a:lnTo>
                            <a:lnTo>
                              <a:pt x="271" y="62"/>
                            </a:lnTo>
                            <a:lnTo>
                              <a:pt x="293" y="51"/>
                            </a:lnTo>
                            <a:lnTo>
                              <a:pt x="316" y="41"/>
                            </a:lnTo>
                            <a:lnTo>
                              <a:pt x="339" y="32"/>
                            </a:lnTo>
                            <a:lnTo>
                              <a:pt x="364" y="24"/>
                            </a:lnTo>
                            <a:lnTo>
                              <a:pt x="389" y="17"/>
                            </a:lnTo>
                            <a:lnTo>
                              <a:pt x="413" y="11"/>
                            </a:lnTo>
                            <a:lnTo>
                              <a:pt x="439" y="6"/>
                            </a:lnTo>
                            <a:lnTo>
                              <a:pt x="465" y="3"/>
                            </a:lnTo>
                            <a:lnTo>
                              <a:pt x="491" y="1"/>
                            </a:lnTo>
                            <a:lnTo>
                              <a:pt x="518" y="0"/>
                            </a:lnTo>
                            <a:lnTo>
                              <a:pt x="6112" y="0"/>
                            </a:lnTo>
                            <a:lnTo>
                              <a:pt x="6137" y="1"/>
                            </a:lnTo>
                            <a:lnTo>
                              <a:pt x="6163" y="3"/>
                            </a:lnTo>
                            <a:lnTo>
                              <a:pt x="6188" y="6"/>
                            </a:lnTo>
                            <a:lnTo>
                              <a:pt x="6213" y="11"/>
                            </a:lnTo>
                            <a:lnTo>
                              <a:pt x="6238" y="16"/>
                            </a:lnTo>
                            <a:lnTo>
                              <a:pt x="6263" y="23"/>
                            </a:lnTo>
                            <a:lnTo>
                              <a:pt x="6286" y="31"/>
                            </a:lnTo>
                            <a:lnTo>
                              <a:pt x="6310" y="39"/>
                            </a:lnTo>
                            <a:lnTo>
                              <a:pt x="6332" y="49"/>
                            </a:lnTo>
                            <a:lnTo>
                              <a:pt x="6355" y="60"/>
                            </a:lnTo>
                            <a:lnTo>
                              <a:pt x="6377" y="73"/>
                            </a:lnTo>
                            <a:lnTo>
                              <a:pt x="6399" y="86"/>
                            </a:lnTo>
                            <a:lnTo>
                              <a:pt x="6420" y="100"/>
                            </a:lnTo>
                            <a:lnTo>
                              <a:pt x="6439" y="115"/>
                            </a:lnTo>
                            <a:lnTo>
                              <a:pt x="6459" y="132"/>
                            </a:lnTo>
                            <a:lnTo>
                              <a:pt x="6478" y="149"/>
                            </a:lnTo>
                            <a:lnTo>
                              <a:pt x="6495" y="168"/>
                            </a:lnTo>
                            <a:lnTo>
                              <a:pt x="6512" y="187"/>
                            </a:lnTo>
                            <a:lnTo>
                              <a:pt x="6528" y="207"/>
                            </a:lnTo>
                            <a:lnTo>
                              <a:pt x="6543" y="227"/>
                            </a:lnTo>
                            <a:lnTo>
                              <a:pt x="6556" y="248"/>
                            </a:lnTo>
                            <a:lnTo>
                              <a:pt x="6568" y="269"/>
                            </a:lnTo>
                            <a:lnTo>
                              <a:pt x="6580" y="291"/>
                            </a:lnTo>
                            <a:lnTo>
                              <a:pt x="6590" y="315"/>
                            </a:lnTo>
                            <a:lnTo>
                              <a:pt x="6599" y="338"/>
                            </a:lnTo>
                            <a:lnTo>
                              <a:pt x="6607" y="361"/>
                            </a:lnTo>
                            <a:lnTo>
                              <a:pt x="6613" y="385"/>
                            </a:lnTo>
                            <a:lnTo>
                              <a:pt x="6620" y="409"/>
                            </a:lnTo>
                            <a:lnTo>
                              <a:pt x="6624" y="433"/>
                            </a:lnTo>
                            <a:lnTo>
                              <a:pt x="6627" y="459"/>
                            </a:lnTo>
                            <a:lnTo>
                              <a:pt x="6629" y="484"/>
                            </a:lnTo>
                            <a:lnTo>
                              <a:pt x="6630" y="509"/>
                            </a:lnTo>
                            <a:lnTo>
                              <a:pt x="6630" y="4365"/>
                            </a:lnTo>
                            <a:lnTo>
                              <a:pt x="6629" y="4391"/>
                            </a:lnTo>
                            <a:lnTo>
                              <a:pt x="6627" y="4416"/>
                            </a:lnTo>
                            <a:lnTo>
                              <a:pt x="6624" y="4440"/>
                            </a:lnTo>
                            <a:lnTo>
                              <a:pt x="6620" y="4465"/>
                            </a:lnTo>
                            <a:lnTo>
                              <a:pt x="6613" y="4489"/>
                            </a:lnTo>
                            <a:lnTo>
                              <a:pt x="6607" y="4513"/>
                            </a:lnTo>
                            <a:lnTo>
                              <a:pt x="6599" y="4537"/>
                            </a:lnTo>
                            <a:lnTo>
                              <a:pt x="6590" y="4560"/>
                            </a:lnTo>
                            <a:lnTo>
                              <a:pt x="6580" y="4582"/>
                            </a:lnTo>
                            <a:lnTo>
                              <a:pt x="6568" y="4604"/>
                            </a:lnTo>
                            <a:lnTo>
                              <a:pt x="6556" y="4626"/>
                            </a:lnTo>
                            <a:lnTo>
                              <a:pt x="6543" y="4646"/>
                            </a:lnTo>
                            <a:lnTo>
                              <a:pt x="6528" y="4668"/>
                            </a:lnTo>
                            <a:lnTo>
                              <a:pt x="6512" y="4687"/>
                            </a:lnTo>
                            <a:lnTo>
                              <a:pt x="6495" y="4706"/>
                            </a:lnTo>
                            <a:lnTo>
                              <a:pt x="6478" y="4724"/>
                            </a:lnTo>
                            <a:lnTo>
                              <a:pt x="6459" y="4742"/>
                            </a:lnTo>
                            <a:lnTo>
                              <a:pt x="6439" y="4758"/>
                            </a:lnTo>
                            <a:lnTo>
                              <a:pt x="6420" y="4773"/>
                            </a:lnTo>
                            <a:lnTo>
                              <a:pt x="6399" y="4788"/>
                            </a:lnTo>
                            <a:lnTo>
                              <a:pt x="6377" y="4801"/>
                            </a:lnTo>
                            <a:lnTo>
                              <a:pt x="6355" y="4814"/>
                            </a:lnTo>
                            <a:lnTo>
                              <a:pt x="6332" y="4825"/>
                            </a:lnTo>
                            <a:lnTo>
                              <a:pt x="6310" y="4835"/>
                            </a:lnTo>
                            <a:lnTo>
                              <a:pt x="6286" y="4844"/>
                            </a:lnTo>
                            <a:lnTo>
                              <a:pt x="6263" y="4852"/>
                            </a:lnTo>
                            <a:lnTo>
                              <a:pt x="6238" y="4858"/>
                            </a:lnTo>
                            <a:lnTo>
                              <a:pt x="6213" y="4864"/>
                            </a:lnTo>
                            <a:lnTo>
                              <a:pt x="6188" y="4868"/>
                            </a:lnTo>
                            <a:lnTo>
                              <a:pt x="6163" y="4871"/>
                            </a:lnTo>
                            <a:lnTo>
                              <a:pt x="6137" y="4873"/>
                            </a:lnTo>
                            <a:lnTo>
                              <a:pt x="6112" y="4873"/>
                            </a:lnTo>
                            <a:lnTo>
                              <a:pt x="3602" y="4873"/>
                            </a:lnTo>
                            <a:lnTo>
                              <a:pt x="3602" y="4386"/>
                            </a:lnTo>
                            <a:close/>
                          </a:path>
                        </a:pathLst>
                      </a:custGeom>
                      <a:solidFill>
                        <a:srgbClr val="66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7204" name="Freeform 61"/>
                      <p:cNvSpPr>
                        <a:spLocks/>
                      </p:cNvSpPr>
                      <p:nvPr/>
                    </p:nvSpPr>
                    <p:spPr bwMode="auto">
                      <a:xfrm>
                        <a:off x="2728" y="2243"/>
                        <a:ext cx="19" cy="48"/>
                      </a:xfrm>
                      <a:custGeom>
                        <a:avLst/>
                        <a:gdLst>
                          <a:gd name="T0" fmla="*/ 13 w 713"/>
                          <a:gd name="T1" fmla="*/ 17 h 2237"/>
                          <a:gd name="T2" fmla="*/ 12 w 713"/>
                          <a:gd name="T3" fmla="*/ 17 h 2237"/>
                          <a:gd name="T4" fmla="*/ 12 w 713"/>
                          <a:gd name="T5" fmla="*/ 18 h 2237"/>
                          <a:gd name="T6" fmla="*/ 11 w 713"/>
                          <a:gd name="T7" fmla="*/ 18 h 2237"/>
                          <a:gd name="T8" fmla="*/ 10 w 713"/>
                          <a:gd name="T9" fmla="*/ 19 h 2237"/>
                          <a:gd name="T10" fmla="*/ 10 w 713"/>
                          <a:gd name="T11" fmla="*/ 4 h 2237"/>
                          <a:gd name="T12" fmla="*/ 10 w 713"/>
                          <a:gd name="T13" fmla="*/ 3 h 2237"/>
                          <a:gd name="T14" fmla="*/ 9 w 713"/>
                          <a:gd name="T15" fmla="*/ 2 h 2237"/>
                          <a:gd name="T16" fmla="*/ 8 w 713"/>
                          <a:gd name="T17" fmla="*/ 1 h 2237"/>
                          <a:gd name="T18" fmla="*/ 7 w 713"/>
                          <a:gd name="T19" fmla="*/ 0 h 2237"/>
                          <a:gd name="T20" fmla="*/ 5 w 713"/>
                          <a:gd name="T21" fmla="*/ 0 h 2237"/>
                          <a:gd name="T22" fmla="*/ 4 w 713"/>
                          <a:gd name="T23" fmla="*/ 0 h 2237"/>
                          <a:gd name="T24" fmla="*/ 3 w 713"/>
                          <a:gd name="T25" fmla="*/ 0 h 2237"/>
                          <a:gd name="T26" fmla="*/ 1 w 713"/>
                          <a:gd name="T27" fmla="*/ 1 h 2237"/>
                          <a:gd name="T28" fmla="*/ 1 w 713"/>
                          <a:gd name="T29" fmla="*/ 2 h 2237"/>
                          <a:gd name="T30" fmla="*/ 0 w 713"/>
                          <a:gd name="T31" fmla="*/ 3 h 2237"/>
                          <a:gd name="T32" fmla="*/ 0 w 713"/>
                          <a:gd name="T33" fmla="*/ 27 h 2237"/>
                          <a:gd name="T34" fmla="*/ 0 w 713"/>
                          <a:gd name="T35" fmla="*/ 28 h 2237"/>
                          <a:gd name="T36" fmla="*/ 1 w 713"/>
                          <a:gd name="T37" fmla="*/ 29 h 2237"/>
                          <a:gd name="T38" fmla="*/ 2 w 713"/>
                          <a:gd name="T39" fmla="*/ 30 h 2237"/>
                          <a:gd name="T40" fmla="*/ 3 w 713"/>
                          <a:gd name="T41" fmla="*/ 30 h 2237"/>
                          <a:gd name="T42" fmla="*/ 4 w 713"/>
                          <a:gd name="T43" fmla="*/ 31 h 2237"/>
                          <a:gd name="T44" fmla="*/ 6 w 713"/>
                          <a:gd name="T45" fmla="*/ 31 h 2237"/>
                          <a:gd name="T46" fmla="*/ 7 w 713"/>
                          <a:gd name="T47" fmla="*/ 31 h 2237"/>
                          <a:gd name="T48" fmla="*/ 7 w 713"/>
                          <a:gd name="T49" fmla="*/ 30 h 2237"/>
                          <a:gd name="T50" fmla="*/ 8 w 713"/>
                          <a:gd name="T51" fmla="*/ 30 h 2237"/>
                          <a:gd name="T52" fmla="*/ 9 w 713"/>
                          <a:gd name="T53" fmla="*/ 29 h 2237"/>
                          <a:gd name="T54" fmla="*/ 9 w 713"/>
                          <a:gd name="T55" fmla="*/ 44 h 2237"/>
                          <a:gd name="T56" fmla="*/ 9 w 713"/>
                          <a:gd name="T57" fmla="*/ 45 h 2237"/>
                          <a:gd name="T58" fmla="*/ 10 w 713"/>
                          <a:gd name="T59" fmla="*/ 46 h 2237"/>
                          <a:gd name="T60" fmla="*/ 11 w 713"/>
                          <a:gd name="T61" fmla="*/ 47 h 2237"/>
                          <a:gd name="T62" fmla="*/ 12 w 713"/>
                          <a:gd name="T63" fmla="*/ 48 h 2237"/>
                          <a:gd name="T64" fmla="*/ 14 w 713"/>
                          <a:gd name="T65" fmla="*/ 48 h 2237"/>
                          <a:gd name="T66" fmla="*/ 15 w 713"/>
                          <a:gd name="T67" fmla="*/ 48 h 2237"/>
                          <a:gd name="T68" fmla="*/ 16 w 713"/>
                          <a:gd name="T69" fmla="*/ 48 h 2237"/>
                          <a:gd name="T70" fmla="*/ 18 w 713"/>
                          <a:gd name="T71" fmla="*/ 47 h 2237"/>
                          <a:gd name="T72" fmla="*/ 18 w 713"/>
                          <a:gd name="T73" fmla="*/ 46 h 2237"/>
                          <a:gd name="T74" fmla="*/ 19 w 713"/>
                          <a:gd name="T75" fmla="*/ 45 h 2237"/>
                          <a:gd name="T76" fmla="*/ 19 w 713"/>
                          <a:gd name="T77" fmla="*/ 21 h 2237"/>
                          <a:gd name="T78" fmla="*/ 19 w 713"/>
                          <a:gd name="T79" fmla="*/ 20 h 2237"/>
                          <a:gd name="T80" fmla="*/ 18 w 713"/>
                          <a:gd name="T81" fmla="*/ 19 h 2237"/>
                          <a:gd name="T82" fmla="*/ 17 w 713"/>
                          <a:gd name="T83" fmla="*/ 18 h 2237"/>
                          <a:gd name="T84" fmla="*/ 16 w 713"/>
                          <a:gd name="T85" fmla="*/ 18 h 2237"/>
                          <a:gd name="T86" fmla="*/ 15 w 713"/>
                          <a:gd name="T87" fmla="*/ 17 h 223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713" h="2237">
                            <a:moveTo>
                              <a:pt x="527" y="805"/>
                            </a:moveTo>
                            <a:lnTo>
                              <a:pt x="515" y="805"/>
                            </a:lnTo>
                            <a:lnTo>
                              <a:pt x="503" y="807"/>
                            </a:lnTo>
                            <a:lnTo>
                              <a:pt x="492" y="808"/>
                            </a:lnTo>
                            <a:lnTo>
                              <a:pt x="481" y="811"/>
                            </a:lnTo>
                            <a:lnTo>
                              <a:pt x="469" y="814"/>
                            </a:lnTo>
                            <a:lnTo>
                              <a:pt x="459" y="818"/>
                            </a:lnTo>
                            <a:lnTo>
                              <a:pt x="449" y="822"/>
                            </a:lnTo>
                            <a:lnTo>
                              <a:pt x="438" y="827"/>
                            </a:lnTo>
                            <a:lnTo>
                              <a:pt x="428" y="833"/>
                            </a:lnTo>
                            <a:lnTo>
                              <a:pt x="419" y="839"/>
                            </a:lnTo>
                            <a:lnTo>
                              <a:pt x="411" y="845"/>
                            </a:lnTo>
                            <a:lnTo>
                              <a:pt x="402" y="852"/>
                            </a:lnTo>
                            <a:lnTo>
                              <a:pt x="394" y="860"/>
                            </a:lnTo>
                            <a:lnTo>
                              <a:pt x="386" y="868"/>
                            </a:lnTo>
                            <a:lnTo>
                              <a:pt x="379" y="876"/>
                            </a:lnTo>
                            <a:lnTo>
                              <a:pt x="373" y="885"/>
                            </a:lnTo>
                            <a:lnTo>
                              <a:pt x="373" y="184"/>
                            </a:lnTo>
                            <a:lnTo>
                              <a:pt x="372" y="165"/>
                            </a:lnTo>
                            <a:lnTo>
                              <a:pt x="369" y="146"/>
                            </a:lnTo>
                            <a:lnTo>
                              <a:pt x="365" y="129"/>
                            </a:lnTo>
                            <a:lnTo>
                              <a:pt x="358" y="112"/>
                            </a:lnTo>
                            <a:lnTo>
                              <a:pt x="350" y="96"/>
                            </a:lnTo>
                            <a:lnTo>
                              <a:pt x="341" y="81"/>
                            </a:lnTo>
                            <a:lnTo>
                              <a:pt x="330" y="67"/>
                            </a:lnTo>
                            <a:lnTo>
                              <a:pt x="318" y="54"/>
                            </a:lnTo>
                            <a:lnTo>
                              <a:pt x="305" y="42"/>
                            </a:lnTo>
                            <a:lnTo>
                              <a:pt x="291" y="32"/>
                            </a:lnTo>
                            <a:lnTo>
                              <a:pt x="275" y="23"/>
                            </a:lnTo>
                            <a:lnTo>
                              <a:pt x="259" y="15"/>
                            </a:lnTo>
                            <a:lnTo>
                              <a:pt x="241" y="8"/>
                            </a:lnTo>
                            <a:lnTo>
                              <a:pt x="224" y="4"/>
                            </a:lnTo>
                            <a:lnTo>
                              <a:pt x="206" y="1"/>
                            </a:lnTo>
                            <a:lnTo>
                              <a:pt x="186" y="0"/>
                            </a:lnTo>
                            <a:lnTo>
                              <a:pt x="168" y="1"/>
                            </a:lnTo>
                            <a:lnTo>
                              <a:pt x="149" y="4"/>
                            </a:lnTo>
                            <a:lnTo>
                              <a:pt x="131" y="8"/>
                            </a:lnTo>
                            <a:lnTo>
                              <a:pt x="113" y="15"/>
                            </a:lnTo>
                            <a:lnTo>
                              <a:pt x="98" y="23"/>
                            </a:lnTo>
                            <a:lnTo>
                              <a:pt x="82" y="32"/>
                            </a:lnTo>
                            <a:lnTo>
                              <a:pt x="68" y="42"/>
                            </a:lnTo>
                            <a:lnTo>
                              <a:pt x="55" y="54"/>
                            </a:lnTo>
                            <a:lnTo>
                              <a:pt x="42" y="67"/>
                            </a:lnTo>
                            <a:lnTo>
                              <a:pt x="32" y="81"/>
                            </a:lnTo>
                            <a:lnTo>
                              <a:pt x="22" y="96"/>
                            </a:lnTo>
                            <a:lnTo>
                              <a:pt x="15" y="112"/>
                            </a:lnTo>
                            <a:lnTo>
                              <a:pt x="9" y="129"/>
                            </a:lnTo>
                            <a:lnTo>
                              <a:pt x="3" y="146"/>
                            </a:lnTo>
                            <a:lnTo>
                              <a:pt x="0" y="165"/>
                            </a:lnTo>
                            <a:lnTo>
                              <a:pt x="0" y="184"/>
                            </a:lnTo>
                            <a:lnTo>
                              <a:pt x="0" y="1251"/>
                            </a:lnTo>
                            <a:lnTo>
                              <a:pt x="0" y="1269"/>
                            </a:lnTo>
                            <a:lnTo>
                              <a:pt x="3" y="1287"/>
                            </a:lnTo>
                            <a:lnTo>
                              <a:pt x="9" y="1305"/>
                            </a:lnTo>
                            <a:lnTo>
                              <a:pt x="15" y="1321"/>
                            </a:lnTo>
                            <a:lnTo>
                              <a:pt x="22" y="1337"/>
                            </a:lnTo>
                            <a:lnTo>
                              <a:pt x="32" y="1352"/>
                            </a:lnTo>
                            <a:lnTo>
                              <a:pt x="42" y="1367"/>
                            </a:lnTo>
                            <a:lnTo>
                              <a:pt x="55" y="1380"/>
                            </a:lnTo>
                            <a:lnTo>
                              <a:pt x="68" y="1392"/>
                            </a:lnTo>
                            <a:lnTo>
                              <a:pt x="82" y="1402"/>
                            </a:lnTo>
                            <a:lnTo>
                              <a:pt x="98" y="1411"/>
                            </a:lnTo>
                            <a:lnTo>
                              <a:pt x="113" y="1419"/>
                            </a:lnTo>
                            <a:lnTo>
                              <a:pt x="131" y="1425"/>
                            </a:lnTo>
                            <a:lnTo>
                              <a:pt x="149" y="1430"/>
                            </a:lnTo>
                            <a:lnTo>
                              <a:pt x="168" y="1432"/>
                            </a:lnTo>
                            <a:lnTo>
                              <a:pt x="186" y="1433"/>
                            </a:lnTo>
                            <a:lnTo>
                              <a:pt x="198" y="1433"/>
                            </a:lnTo>
                            <a:lnTo>
                              <a:pt x="210" y="1432"/>
                            </a:lnTo>
                            <a:lnTo>
                              <a:pt x="222" y="1430"/>
                            </a:lnTo>
                            <a:lnTo>
                              <a:pt x="233" y="1428"/>
                            </a:lnTo>
                            <a:lnTo>
                              <a:pt x="244" y="1424"/>
                            </a:lnTo>
                            <a:lnTo>
                              <a:pt x="255" y="1421"/>
                            </a:lnTo>
                            <a:lnTo>
                              <a:pt x="265" y="1416"/>
                            </a:lnTo>
                            <a:lnTo>
                              <a:pt x="275" y="1411"/>
                            </a:lnTo>
                            <a:lnTo>
                              <a:pt x="285" y="1406"/>
                            </a:lnTo>
                            <a:lnTo>
                              <a:pt x="294" y="1400"/>
                            </a:lnTo>
                            <a:lnTo>
                              <a:pt x="303" y="1393"/>
                            </a:lnTo>
                            <a:lnTo>
                              <a:pt x="311" y="1386"/>
                            </a:lnTo>
                            <a:lnTo>
                              <a:pt x="319" y="1379"/>
                            </a:lnTo>
                            <a:lnTo>
                              <a:pt x="327" y="1371"/>
                            </a:lnTo>
                            <a:lnTo>
                              <a:pt x="334" y="1362"/>
                            </a:lnTo>
                            <a:lnTo>
                              <a:pt x="341" y="1352"/>
                            </a:lnTo>
                            <a:lnTo>
                              <a:pt x="341" y="2055"/>
                            </a:lnTo>
                            <a:lnTo>
                              <a:pt x="342" y="2073"/>
                            </a:lnTo>
                            <a:lnTo>
                              <a:pt x="344" y="2091"/>
                            </a:lnTo>
                            <a:lnTo>
                              <a:pt x="349" y="2110"/>
                            </a:lnTo>
                            <a:lnTo>
                              <a:pt x="355" y="2126"/>
                            </a:lnTo>
                            <a:lnTo>
                              <a:pt x="364" y="2142"/>
                            </a:lnTo>
                            <a:lnTo>
                              <a:pt x="373" y="2157"/>
                            </a:lnTo>
                            <a:lnTo>
                              <a:pt x="383" y="2171"/>
                            </a:lnTo>
                            <a:lnTo>
                              <a:pt x="395" y="2184"/>
                            </a:lnTo>
                            <a:lnTo>
                              <a:pt x="409" y="2196"/>
                            </a:lnTo>
                            <a:lnTo>
                              <a:pt x="423" y="2206"/>
                            </a:lnTo>
                            <a:lnTo>
                              <a:pt x="438" y="2216"/>
                            </a:lnTo>
                            <a:lnTo>
                              <a:pt x="455" y="2223"/>
                            </a:lnTo>
                            <a:lnTo>
                              <a:pt x="471" y="2229"/>
                            </a:lnTo>
                            <a:lnTo>
                              <a:pt x="490" y="2234"/>
                            </a:lnTo>
                            <a:lnTo>
                              <a:pt x="508" y="2236"/>
                            </a:lnTo>
                            <a:lnTo>
                              <a:pt x="527" y="2237"/>
                            </a:lnTo>
                            <a:lnTo>
                              <a:pt x="546" y="2236"/>
                            </a:lnTo>
                            <a:lnTo>
                              <a:pt x="565" y="2234"/>
                            </a:lnTo>
                            <a:lnTo>
                              <a:pt x="582" y="2229"/>
                            </a:lnTo>
                            <a:lnTo>
                              <a:pt x="600" y="2223"/>
                            </a:lnTo>
                            <a:lnTo>
                              <a:pt x="616" y="2216"/>
                            </a:lnTo>
                            <a:lnTo>
                              <a:pt x="631" y="2206"/>
                            </a:lnTo>
                            <a:lnTo>
                              <a:pt x="646" y="2196"/>
                            </a:lnTo>
                            <a:lnTo>
                              <a:pt x="659" y="2184"/>
                            </a:lnTo>
                            <a:lnTo>
                              <a:pt x="671" y="2171"/>
                            </a:lnTo>
                            <a:lnTo>
                              <a:pt x="682" y="2157"/>
                            </a:lnTo>
                            <a:lnTo>
                              <a:pt x="691" y="2142"/>
                            </a:lnTo>
                            <a:lnTo>
                              <a:pt x="699" y="2126"/>
                            </a:lnTo>
                            <a:lnTo>
                              <a:pt x="705" y="2110"/>
                            </a:lnTo>
                            <a:lnTo>
                              <a:pt x="709" y="2091"/>
                            </a:lnTo>
                            <a:lnTo>
                              <a:pt x="712" y="2073"/>
                            </a:lnTo>
                            <a:lnTo>
                              <a:pt x="713" y="2055"/>
                            </a:lnTo>
                            <a:lnTo>
                              <a:pt x="713" y="988"/>
                            </a:lnTo>
                            <a:lnTo>
                              <a:pt x="712" y="969"/>
                            </a:lnTo>
                            <a:lnTo>
                              <a:pt x="709" y="951"/>
                            </a:lnTo>
                            <a:lnTo>
                              <a:pt x="705" y="934"/>
                            </a:lnTo>
                            <a:lnTo>
                              <a:pt x="699" y="917"/>
                            </a:lnTo>
                            <a:lnTo>
                              <a:pt x="691" y="900"/>
                            </a:lnTo>
                            <a:lnTo>
                              <a:pt x="682" y="885"/>
                            </a:lnTo>
                            <a:lnTo>
                              <a:pt x="671" y="871"/>
                            </a:lnTo>
                            <a:lnTo>
                              <a:pt x="659" y="858"/>
                            </a:lnTo>
                            <a:lnTo>
                              <a:pt x="646" y="847"/>
                            </a:lnTo>
                            <a:lnTo>
                              <a:pt x="631" y="836"/>
                            </a:lnTo>
                            <a:lnTo>
                              <a:pt x="616" y="827"/>
                            </a:lnTo>
                            <a:lnTo>
                              <a:pt x="600" y="819"/>
                            </a:lnTo>
                            <a:lnTo>
                              <a:pt x="582" y="813"/>
                            </a:lnTo>
                            <a:lnTo>
                              <a:pt x="565" y="809"/>
                            </a:lnTo>
                            <a:lnTo>
                              <a:pt x="546" y="806"/>
                            </a:lnTo>
                            <a:lnTo>
                              <a:pt x="527" y="805"/>
                            </a:lnTo>
                            <a:close/>
                          </a:path>
                        </a:pathLst>
                      </a:custGeom>
                      <a:solidFill>
                        <a:srgbClr val="66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7205" name="Freeform 62"/>
                      <p:cNvSpPr>
                        <a:spLocks/>
                      </p:cNvSpPr>
                      <p:nvPr/>
                    </p:nvSpPr>
                    <p:spPr bwMode="auto">
                      <a:xfrm>
                        <a:off x="2675" y="2268"/>
                        <a:ext cx="51" cy="30"/>
                      </a:xfrm>
                      <a:custGeom>
                        <a:avLst/>
                        <a:gdLst>
                          <a:gd name="T0" fmla="*/ 29 w 1944"/>
                          <a:gd name="T1" fmla="*/ 7 h 1427"/>
                          <a:gd name="T2" fmla="*/ 28 w 1944"/>
                          <a:gd name="T3" fmla="*/ 7 h 1427"/>
                          <a:gd name="T4" fmla="*/ 26 w 1944"/>
                          <a:gd name="T5" fmla="*/ 6 h 1427"/>
                          <a:gd name="T6" fmla="*/ 25 w 1944"/>
                          <a:gd name="T7" fmla="*/ 6 h 1427"/>
                          <a:gd name="T8" fmla="*/ 24 w 1944"/>
                          <a:gd name="T9" fmla="*/ 7 h 1427"/>
                          <a:gd name="T10" fmla="*/ 23 w 1944"/>
                          <a:gd name="T11" fmla="*/ 8 h 1427"/>
                          <a:gd name="T12" fmla="*/ 22 w 1944"/>
                          <a:gd name="T13" fmla="*/ 8 h 1427"/>
                          <a:gd name="T14" fmla="*/ 21 w 1944"/>
                          <a:gd name="T15" fmla="*/ 9 h 1427"/>
                          <a:gd name="T16" fmla="*/ 21 w 1944"/>
                          <a:gd name="T17" fmla="*/ 10 h 1427"/>
                          <a:gd name="T18" fmla="*/ 21 w 1944"/>
                          <a:gd name="T19" fmla="*/ 10 h 1427"/>
                          <a:gd name="T20" fmla="*/ 21 w 1944"/>
                          <a:gd name="T21" fmla="*/ 11 h 1427"/>
                          <a:gd name="T22" fmla="*/ 8 w 1944"/>
                          <a:gd name="T23" fmla="*/ 1 h 1427"/>
                          <a:gd name="T24" fmla="*/ 7 w 1944"/>
                          <a:gd name="T25" fmla="*/ 0 h 1427"/>
                          <a:gd name="T26" fmla="*/ 5 w 1944"/>
                          <a:gd name="T27" fmla="*/ 0 h 1427"/>
                          <a:gd name="T28" fmla="*/ 4 w 1944"/>
                          <a:gd name="T29" fmla="*/ 0 h 1427"/>
                          <a:gd name="T30" fmla="*/ 3 w 1944"/>
                          <a:gd name="T31" fmla="*/ 0 h 1427"/>
                          <a:gd name="T32" fmla="*/ 1 w 1944"/>
                          <a:gd name="T33" fmla="*/ 1 h 1427"/>
                          <a:gd name="T34" fmla="*/ 1 w 1944"/>
                          <a:gd name="T35" fmla="*/ 2 h 1427"/>
                          <a:gd name="T36" fmla="*/ 0 w 1944"/>
                          <a:gd name="T37" fmla="*/ 3 h 1427"/>
                          <a:gd name="T38" fmla="*/ 0 w 1944"/>
                          <a:gd name="T39" fmla="*/ 4 h 1427"/>
                          <a:gd name="T40" fmla="*/ 0 w 1944"/>
                          <a:gd name="T41" fmla="*/ 5 h 1427"/>
                          <a:gd name="T42" fmla="*/ 1 w 1944"/>
                          <a:gd name="T43" fmla="*/ 6 h 1427"/>
                          <a:gd name="T44" fmla="*/ 22 w 1944"/>
                          <a:gd name="T45" fmla="*/ 23 h 1427"/>
                          <a:gd name="T46" fmla="*/ 23 w 1944"/>
                          <a:gd name="T47" fmla="*/ 23 h 1427"/>
                          <a:gd name="T48" fmla="*/ 25 w 1944"/>
                          <a:gd name="T49" fmla="*/ 24 h 1427"/>
                          <a:gd name="T50" fmla="*/ 26 w 1944"/>
                          <a:gd name="T51" fmla="*/ 23 h 1427"/>
                          <a:gd name="T52" fmla="*/ 27 w 1944"/>
                          <a:gd name="T53" fmla="*/ 23 h 1427"/>
                          <a:gd name="T54" fmla="*/ 29 w 1944"/>
                          <a:gd name="T55" fmla="*/ 22 h 1427"/>
                          <a:gd name="T56" fmla="*/ 29 w 1944"/>
                          <a:gd name="T57" fmla="*/ 22 h 1427"/>
                          <a:gd name="T58" fmla="*/ 30 w 1944"/>
                          <a:gd name="T59" fmla="*/ 21 h 1427"/>
                          <a:gd name="T60" fmla="*/ 30 w 1944"/>
                          <a:gd name="T61" fmla="*/ 20 h 1427"/>
                          <a:gd name="T62" fmla="*/ 30 w 1944"/>
                          <a:gd name="T63" fmla="*/ 20 h 1427"/>
                          <a:gd name="T64" fmla="*/ 30 w 1944"/>
                          <a:gd name="T65" fmla="*/ 19 h 1427"/>
                          <a:gd name="T66" fmla="*/ 43 w 1944"/>
                          <a:gd name="T67" fmla="*/ 29 h 1427"/>
                          <a:gd name="T68" fmla="*/ 44 w 1944"/>
                          <a:gd name="T69" fmla="*/ 30 h 1427"/>
                          <a:gd name="T70" fmla="*/ 46 w 1944"/>
                          <a:gd name="T71" fmla="*/ 30 h 1427"/>
                          <a:gd name="T72" fmla="*/ 47 w 1944"/>
                          <a:gd name="T73" fmla="*/ 30 h 1427"/>
                          <a:gd name="T74" fmla="*/ 48 w 1944"/>
                          <a:gd name="T75" fmla="*/ 30 h 1427"/>
                          <a:gd name="T76" fmla="*/ 50 w 1944"/>
                          <a:gd name="T77" fmla="*/ 29 h 1427"/>
                          <a:gd name="T78" fmla="*/ 50 w 1944"/>
                          <a:gd name="T79" fmla="*/ 28 h 1427"/>
                          <a:gd name="T80" fmla="*/ 51 w 1944"/>
                          <a:gd name="T81" fmla="*/ 27 h 1427"/>
                          <a:gd name="T82" fmla="*/ 51 w 1944"/>
                          <a:gd name="T83" fmla="*/ 26 h 1427"/>
                          <a:gd name="T84" fmla="*/ 51 w 1944"/>
                          <a:gd name="T85" fmla="*/ 25 h 1427"/>
                          <a:gd name="T86" fmla="*/ 50 w 1944"/>
                          <a:gd name="T87" fmla="*/ 24 h 142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944" h="1427">
                            <a:moveTo>
                              <a:pt x="1122" y="360"/>
                            </a:moveTo>
                            <a:lnTo>
                              <a:pt x="1122" y="360"/>
                            </a:lnTo>
                            <a:lnTo>
                              <a:pt x="1107" y="346"/>
                            </a:lnTo>
                            <a:lnTo>
                              <a:pt x="1092" y="336"/>
                            </a:lnTo>
                            <a:lnTo>
                              <a:pt x="1076" y="326"/>
                            </a:lnTo>
                            <a:lnTo>
                              <a:pt x="1060" y="319"/>
                            </a:lnTo>
                            <a:lnTo>
                              <a:pt x="1043" y="313"/>
                            </a:lnTo>
                            <a:lnTo>
                              <a:pt x="1025" y="309"/>
                            </a:lnTo>
                            <a:lnTo>
                              <a:pt x="1008" y="306"/>
                            </a:lnTo>
                            <a:lnTo>
                              <a:pt x="989" y="306"/>
                            </a:lnTo>
                            <a:lnTo>
                              <a:pt x="972" y="306"/>
                            </a:lnTo>
                            <a:lnTo>
                              <a:pt x="953" y="309"/>
                            </a:lnTo>
                            <a:lnTo>
                              <a:pt x="936" y="313"/>
                            </a:lnTo>
                            <a:lnTo>
                              <a:pt x="919" y="319"/>
                            </a:lnTo>
                            <a:lnTo>
                              <a:pt x="903" y="326"/>
                            </a:lnTo>
                            <a:lnTo>
                              <a:pt x="887" y="336"/>
                            </a:lnTo>
                            <a:lnTo>
                              <a:pt x="872" y="346"/>
                            </a:lnTo>
                            <a:lnTo>
                              <a:pt x="858" y="360"/>
                            </a:lnTo>
                            <a:lnTo>
                              <a:pt x="849" y="369"/>
                            </a:lnTo>
                            <a:lnTo>
                              <a:pt x="840" y="379"/>
                            </a:lnTo>
                            <a:lnTo>
                              <a:pt x="833" y="389"/>
                            </a:lnTo>
                            <a:lnTo>
                              <a:pt x="827" y="400"/>
                            </a:lnTo>
                            <a:lnTo>
                              <a:pt x="822" y="410"/>
                            </a:lnTo>
                            <a:lnTo>
                              <a:pt x="817" y="421"/>
                            </a:lnTo>
                            <a:lnTo>
                              <a:pt x="813" y="433"/>
                            </a:lnTo>
                            <a:lnTo>
                              <a:pt x="810" y="444"/>
                            </a:lnTo>
                            <a:lnTo>
                              <a:pt x="808" y="456"/>
                            </a:lnTo>
                            <a:lnTo>
                              <a:pt x="806" y="468"/>
                            </a:lnTo>
                            <a:lnTo>
                              <a:pt x="806" y="480"/>
                            </a:lnTo>
                            <a:lnTo>
                              <a:pt x="806" y="491"/>
                            </a:lnTo>
                            <a:lnTo>
                              <a:pt x="807" y="503"/>
                            </a:lnTo>
                            <a:lnTo>
                              <a:pt x="808" y="516"/>
                            </a:lnTo>
                            <a:lnTo>
                              <a:pt x="810" y="528"/>
                            </a:lnTo>
                            <a:lnTo>
                              <a:pt x="813" y="539"/>
                            </a:lnTo>
                            <a:lnTo>
                              <a:pt x="318" y="53"/>
                            </a:lnTo>
                            <a:lnTo>
                              <a:pt x="304" y="41"/>
                            </a:lnTo>
                            <a:lnTo>
                              <a:pt x="289" y="30"/>
                            </a:lnTo>
                            <a:lnTo>
                              <a:pt x="273" y="21"/>
                            </a:lnTo>
                            <a:lnTo>
                              <a:pt x="257" y="13"/>
                            </a:lnTo>
                            <a:lnTo>
                              <a:pt x="239" y="7"/>
                            </a:lnTo>
                            <a:lnTo>
                              <a:pt x="222" y="3"/>
                            </a:lnTo>
                            <a:lnTo>
                              <a:pt x="204" y="1"/>
                            </a:lnTo>
                            <a:lnTo>
                              <a:pt x="186" y="0"/>
                            </a:lnTo>
                            <a:lnTo>
                              <a:pt x="168" y="1"/>
                            </a:lnTo>
                            <a:lnTo>
                              <a:pt x="151" y="3"/>
                            </a:lnTo>
                            <a:lnTo>
                              <a:pt x="134" y="7"/>
                            </a:lnTo>
                            <a:lnTo>
                              <a:pt x="116" y="13"/>
                            </a:lnTo>
                            <a:lnTo>
                              <a:pt x="100" y="21"/>
                            </a:lnTo>
                            <a:lnTo>
                              <a:pt x="83" y="30"/>
                            </a:lnTo>
                            <a:lnTo>
                              <a:pt x="69" y="41"/>
                            </a:lnTo>
                            <a:lnTo>
                              <a:pt x="55" y="53"/>
                            </a:lnTo>
                            <a:lnTo>
                              <a:pt x="41" y="68"/>
                            </a:lnTo>
                            <a:lnTo>
                              <a:pt x="31" y="83"/>
                            </a:lnTo>
                            <a:lnTo>
                              <a:pt x="21" y="98"/>
                            </a:lnTo>
                            <a:lnTo>
                              <a:pt x="14" y="114"/>
                            </a:lnTo>
                            <a:lnTo>
                              <a:pt x="7" y="131"/>
                            </a:lnTo>
                            <a:lnTo>
                              <a:pt x="3" y="148"/>
                            </a:lnTo>
                            <a:lnTo>
                              <a:pt x="0" y="165"/>
                            </a:lnTo>
                            <a:lnTo>
                              <a:pt x="0" y="182"/>
                            </a:lnTo>
                            <a:lnTo>
                              <a:pt x="0" y="200"/>
                            </a:lnTo>
                            <a:lnTo>
                              <a:pt x="3" y="218"/>
                            </a:lnTo>
                            <a:lnTo>
                              <a:pt x="7" y="235"/>
                            </a:lnTo>
                            <a:lnTo>
                              <a:pt x="14" y="252"/>
                            </a:lnTo>
                            <a:lnTo>
                              <a:pt x="21" y="268"/>
                            </a:lnTo>
                            <a:lnTo>
                              <a:pt x="31" y="283"/>
                            </a:lnTo>
                            <a:lnTo>
                              <a:pt x="41" y="298"/>
                            </a:lnTo>
                            <a:lnTo>
                              <a:pt x="55" y="312"/>
                            </a:lnTo>
                            <a:lnTo>
                              <a:pt x="823" y="1066"/>
                            </a:lnTo>
                            <a:lnTo>
                              <a:pt x="837" y="1079"/>
                            </a:lnTo>
                            <a:lnTo>
                              <a:pt x="853" y="1090"/>
                            </a:lnTo>
                            <a:lnTo>
                              <a:pt x="868" y="1099"/>
                            </a:lnTo>
                            <a:lnTo>
                              <a:pt x="885" y="1107"/>
                            </a:lnTo>
                            <a:lnTo>
                              <a:pt x="902" y="1113"/>
                            </a:lnTo>
                            <a:lnTo>
                              <a:pt x="919" y="1117"/>
                            </a:lnTo>
                            <a:lnTo>
                              <a:pt x="937" y="1120"/>
                            </a:lnTo>
                            <a:lnTo>
                              <a:pt x="955" y="1121"/>
                            </a:lnTo>
                            <a:lnTo>
                              <a:pt x="973" y="1120"/>
                            </a:lnTo>
                            <a:lnTo>
                              <a:pt x="991" y="1117"/>
                            </a:lnTo>
                            <a:lnTo>
                              <a:pt x="1009" y="1113"/>
                            </a:lnTo>
                            <a:lnTo>
                              <a:pt x="1025" y="1107"/>
                            </a:lnTo>
                            <a:lnTo>
                              <a:pt x="1042" y="1099"/>
                            </a:lnTo>
                            <a:lnTo>
                              <a:pt x="1058" y="1090"/>
                            </a:lnTo>
                            <a:lnTo>
                              <a:pt x="1073" y="1079"/>
                            </a:lnTo>
                            <a:lnTo>
                              <a:pt x="1087" y="1066"/>
                            </a:lnTo>
                            <a:lnTo>
                              <a:pt x="1096" y="1057"/>
                            </a:lnTo>
                            <a:lnTo>
                              <a:pt x="1104" y="1047"/>
                            </a:lnTo>
                            <a:lnTo>
                              <a:pt x="1111" y="1037"/>
                            </a:lnTo>
                            <a:lnTo>
                              <a:pt x="1118" y="1027"/>
                            </a:lnTo>
                            <a:lnTo>
                              <a:pt x="1123" y="1016"/>
                            </a:lnTo>
                            <a:lnTo>
                              <a:pt x="1128" y="1005"/>
                            </a:lnTo>
                            <a:lnTo>
                              <a:pt x="1132" y="994"/>
                            </a:lnTo>
                            <a:lnTo>
                              <a:pt x="1135" y="982"/>
                            </a:lnTo>
                            <a:lnTo>
                              <a:pt x="1137" y="970"/>
                            </a:lnTo>
                            <a:lnTo>
                              <a:pt x="1139" y="959"/>
                            </a:lnTo>
                            <a:lnTo>
                              <a:pt x="1139" y="946"/>
                            </a:lnTo>
                            <a:lnTo>
                              <a:pt x="1139" y="934"/>
                            </a:lnTo>
                            <a:lnTo>
                              <a:pt x="1139" y="922"/>
                            </a:lnTo>
                            <a:lnTo>
                              <a:pt x="1137" y="910"/>
                            </a:lnTo>
                            <a:lnTo>
                              <a:pt x="1135" y="899"/>
                            </a:lnTo>
                            <a:lnTo>
                              <a:pt x="1132" y="887"/>
                            </a:lnTo>
                            <a:lnTo>
                              <a:pt x="1626" y="1372"/>
                            </a:lnTo>
                            <a:lnTo>
                              <a:pt x="1641" y="1385"/>
                            </a:lnTo>
                            <a:lnTo>
                              <a:pt x="1656" y="1396"/>
                            </a:lnTo>
                            <a:lnTo>
                              <a:pt x="1672" y="1406"/>
                            </a:lnTo>
                            <a:lnTo>
                              <a:pt x="1688" y="1413"/>
                            </a:lnTo>
                            <a:lnTo>
                              <a:pt x="1705" y="1419"/>
                            </a:lnTo>
                            <a:lnTo>
                              <a:pt x="1723" y="1423"/>
                            </a:lnTo>
                            <a:lnTo>
                              <a:pt x="1740" y="1426"/>
                            </a:lnTo>
                            <a:lnTo>
                              <a:pt x="1759" y="1427"/>
                            </a:lnTo>
                            <a:lnTo>
                              <a:pt x="1776" y="1426"/>
                            </a:lnTo>
                            <a:lnTo>
                              <a:pt x="1794" y="1423"/>
                            </a:lnTo>
                            <a:lnTo>
                              <a:pt x="1811" y="1419"/>
                            </a:lnTo>
                            <a:lnTo>
                              <a:pt x="1829" y="1413"/>
                            </a:lnTo>
                            <a:lnTo>
                              <a:pt x="1845" y="1406"/>
                            </a:lnTo>
                            <a:lnTo>
                              <a:pt x="1861" y="1396"/>
                            </a:lnTo>
                            <a:lnTo>
                              <a:pt x="1876" y="1385"/>
                            </a:lnTo>
                            <a:lnTo>
                              <a:pt x="1890" y="1372"/>
                            </a:lnTo>
                            <a:lnTo>
                              <a:pt x="1903" y="1359"/>
                            </a:lnTo>
                            <a:lnTo>
                              <a:pt x="1914" y="1344"/>
                            </a:lnTo>
                            <a:lnTo>
                              <a:pt x="1924" y="1328"/>
                            </a:lnTo>
                            <a:lnTo>
                              <a:pt x="1931" y="1312"/>
                            </a:lnTo>
                            <a:lnTo>
                              <a:pt x="1937" y="1296"/>
                            </a:lnTo>
                            <a:lnTo>
                              <a:pt x="1941" y="1279"/>
                            </a:lnTo>
                            <a:lnTo>
                              <a:pt x="1943" y="1261"/>
                            </a:lnTo>
                            <a:lnTo>
                              <a:pt x="1944" y="1243"/>
                            </a:lnTo>
                            <a:lnTo>
                              <a:pt x="1943" y="1225"/>
                            </a:lnTo>
                            <a:lnTo>
                              <a:pt x="1941" y="1208"/>
                            </a:lnTo>
                            <a:lnTo>
                              <a:pt x="1937" y="1191"/>
                            </a:lnTo>
                            <a:lnTo>
                              <a:pt x="1931" y="1174"/>
                            </a:lnTo>
                            <a:lnTo>
                              <a:pt x="1924" y="1158"/>
                            </a:lnTo>
                            <a:lnTo>
                              <a:pt x="1914" y="1143"/>
                            </a:lnTo>
                            <a:lnTo>
                              <a:pt x="1903" y="1128"/>
                            </a:lnTo>
                            <a:lnTo>
                              <a:pt x="1890" y="1114"/>
                            </a:lnTo>
                            <a:lnTo>
                              <a:pt x="1122" y="360"/>
                            </a:lnTo>
                            <a:close/>
                          </a:path>
                        </a:pathLst>
                      </a:custGeom>
                      <a:solidFill>
                        <a:srgbClr val="66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sp>
                    <p:nvSpPr>
                      <p:cNvPr id="47206" name="Freeform 63"/>
                      <p:cNvSpPr>
                        <a:spLocks/>
                      </p:cNvSpPr>
                      <p:nvPr/>
                    </p:nvSpPr>
                    <p:spPr bwMode="auto">
                      <a:xfrm>
                        <a:off x="2658" y="2307"/>
                        <a:ext cx="58" cy="15"/>
                      </a:xfrm>
                      <a:custGeom>
                        <a:avLst/>
                        <a:gdLst>
                          <a:gd name="T0" fmla="*/ 24 w 2204"/>
                          <a:gd name="T1" fmla="*/ 0 h 707"/>
                          <a:gd name="T2" fmla="*/ 23 w 2204"/>
                          <a:gd name="T3" fmla="*/ 0 h 707"/>
                          <a:gd name="T4" fmla="*/ 21 w 2204"/>
                          <a:gd name="T5" fmla="*/ 1 h 707"/>
                          <a:gd name="T6" fmla="*/ 20 w 2204"/>
                          <a:gd name="T7" fmla="*/ 2 h 707"/>
                          <a:gd name="T8" fmla="*/ 20 w 2204"/>
                          <a:gd name="T9" fmla="*/ 3 h 707"/>
                          <a:gd name="T10" fmla="*/ 20 w 2204"/>
                          <a:gd name="T11" fmla="*/ 4 h 707"/>
                          <a:gd name="T12" fmla="*/ 20 w 2204"/>
                          <a:gd name="T13" fmla="*/ 5 h 707"/>
                          <a:gd name="T14" fmla="*/ 20 w 2204"/>
                          <a:gd name="T15" fmla="*/ 5 h 707"/>
                          <a:gd name="T16" fmla="*/ 20 w 2204"/>
                          <a:gd name="T17" fmla="*/ 6 h 707"/>
                          <a:gd name="T18" fmla="*/ 21 w 2204"/>
                          <a:gd name="T19" fmla="*/ 7 h 707"/>
                          <a:gd name="T20" fmla="*/ 22 w 2204"/>
                          <a:gd name="T21" fmla="*/ 7 h 707"/>
                          <a:gd name="T22" fmla="*/ 4 w 2204"/>
                          <a:gd name="T23" fmla="*/ 7 h 707"/>
                          <a:gd name="T24" fmla="*/ 3 w 2204"/>
                          <a:gd name="T25" fmla="*/ 8 h 707"/>
                          <a:gd name="T26" fmla="*/ 2 w 2204"/>
                          <a:gd name="T27" fmla="*/ 8 h 707"/>
                          <a:gd name="T28" fmla="*/ 1 w 2204"/>
                          <a:gd name="T29" fmla="*/ 9 h 707"/>
                          <a:gd name="T30" fmla="*/ 0 w 2204"/>
                          <a:gd name="T31" fmla="*/ 10 h 707"/>
                          <a:gd name="T32" fmla="*/ 0 w 2204"/>
                          <a:gd name="T33" fmla="*/ 11 h 707"/>
                          <a:gd name="T34" fmla="*/ 0 w 2204"/>
                          <a:gd name="T35" fmla="*/ 12 h 707"/>
                          <a:gd name="T36" fmla="*/ 1 w 2204"/>
                          <a:gd name="T37" fmla="*/ 13 h 707"/>
                          <a:gd name="T38" fmla="*/ 2 w 2204"/>
                          <a:gd name="T39" fmla="*/ 14 h 707"/>
                          <a:gd name="T40" fmla="*/ 3 w 2204"/>
                          <a:gd name="T41" fmla="*/ 15 h 707"/>
                          <a:gd name="T42" fmla="*/ 4 w 2204"/>
                          <a:gd name="T43" fmla="*/ 15 h 707"/>
                          <a:gd name="T44" fmla="*/ 34 w 2204"/>
                          <a:gd name="T45" fmla="*/ 15 h 707"/>
                          <a:gd name="T46" fmla="*/ 35 w 2204"/>
                          <a:gd name="T47" fmla="*/ 15 h 707"/>
                          <a:gd name="T48" fmla="*/ 37 w 2204"/>
                          <a:gd name="T49" fmla="*/ 14 h 707"/>
                          <a:gd name="T50" fmla="*/ 38 w 2204"/>
                          <a:gd name="T51" fmla="*/ 13 h 707"/>
                          <a:gd name="T52" fmla="*/ 38 w 2204"/>
                          <a:gd name="T53" fmla="*/ 12 h 707"/>
                          <a:gd name="T54" fmla="*/ 38 w 2204"/>
                          <a:gd name="T55" fmla="*/ 11 h 707"/>
                          <a:gd name="T56" fmla="*/ 38 w 2204"/>
                          <a:gd name="T57" fmla="*/ 10 h 707"/>
                          <a:gd name="T58" fmla="*/ 38 w 2204"/>
                          <a:gd name="T59" fmla="*/ 10 h 707"/>
                          <a:gd name="T60" fmla="*/ 38 w 2204"/>
                          <a:gd name="T61" fmla="*/ 9 h 707"/>
                          <a:gd name="T62" fmla="*/ 37 w 2204"/>
                          <a:gd name="T63" fmla="*/ 8 h 707"/>
                          <a:gd name="T64" fmla="*/ 36 w 2204"/>
                          <a:gd name="T65" fmla="*/ 8 h 707"/>
                          <a:gd name="T66" fmla="*/ 54 w 2204"/>
                          <a:gd name="T67" fmla="*/ 8 h 707"/>
                          <a:gd name="T68" fmla="*/ 55 w 2204"/>
                          <a:gd name="T69" fmla="*/ 7 h 707"/>
                          <a:gd name="T70" fmla="*/ 56 w 2204"/>
                          <a:gd name="T71" fmla="*/ 7 h 707"/>
                          <a:gd name="T72" fmla="*/ 57 w 2204"/>
                          <a:gd name="T73" fmla="*/ 6 h 707"/>
                          <a:gd name="T74" fmla="*/ 58 w 2204"/>
                          <a:gd name="T75" fmla="*/ 5 h 707"/>
                          <a:gd name="T76" fmla="*/ 58 w 2204"/>
                          <a:gd name="T77" fmla="*/ 4 h 707"/>
                          <a:gd name="T78" fmla="*/ 58 w 2204"/>
                          <a:gd name="T79" fmla="*/ 3 h 707"/>
                          <a:gd name="T80" fmla="*/ 57 w 2204"/>
                          <a:gd name="T81" fmla="*/ 2 h 707"/>
                          <a:gd name="T82" fmla="*/ 56 w 2204"/>
                          <a:gd name="T83" fmla="*/ 1 h 707"/>
                          <a:gd name="T84" fmla="*/ 55 w 2204"/>
                          <a:gd name="T85" fmla="*/ 0 h 707"/>
                          <a:gd name="T86" fmla="*/ 54 w 2204"/>
                          <a:gd name="T87" fmla="*/ 0 h 70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204" h="707">
                            <a:moveTo>
                              <a:pt x="2017" y="0"/>
                            </a:moveTo>
                            <a:lnTo>
                              <a:pt x="930" y="0"/>
                            </a:lnTo>
                            <a:lnTo>
                              <a:pt x="911" y="1"/>
                            </a:lnTo>
                            <a:lnTo>
                              <a:pt x="893" y="4"/>
                            </a:lnTo>
                            <a:lnTo>
                              <a:pt x="874" y="9"/>
                            </a:lnTo>
                            <a:lnTo>
                              <a:pt x="858" y="15"/>
                            </a:lnTo>
                            <a:lnTo>
                              <a:pt x="841" y="22"/>
                            </a:lnTo>
                            <a:lnTo>
                              <a:pt x="826" y="32"/>
                            </a:lnTo>
                            <a:lnTo>
                              <a:pt x="812" y="43"/>
                            </a:lnTo>
                            <a:lnTo>
                              <a:pt x="798" y="55"/>
                            </a:lnTo>
                            <a:lnTo>
                              <a:pt x="786" y="67"/>
                            </a:lnTo>
                            <a:lnTo>
                              <a:pt x="776" y="81"/>
                            </a:lnTo>
                            <a:lnTo>
                              <a:pt x="766" y="96"/>
                            </a:lnTo>
                            <a:lnTo>
                              <a:pt x="758" y="112"/>
                            </a:lnTo>
                            <a:lnTo>
                              <a:pt x="752" y="129"/>
                            </a:lnTo>
                            <a:lnTo>
                              <a:pt x="747" y="146"/>
                            </a:lnTo>
                            <a:lnTo>
                              <a:pt x="745" y="164"/>
                            </a:lnTo>
                            <a:lnTo>
                              <a:pt x="744" y="184"/>
                            </a:lnTo>
                            <a:lnTo>
                              <a:pt x="744" y="197"/>
                            </a:lnTo>
                            <a:lnTo>
                              <a:pt x="745" y="209"/>
                            </a:lnTo>
                            <a:lnTo>
                              <a:pt x="747" y="221"/>
                            </a:lnTo>
                            <a:lnTo>
                              <a:pt x="750" y="233"/>
                            </a:lnTo>
                            <a:lnTo>
                              <a:pt x="754" y="244"/>
                            </a:lnTo>
                            <a:lnTo>
                              <a:pt x="758" y="255"/>
                            </a:lnTo>
                            <a:lnTo>
                              <a:pt x="763" y="266"/>
                            </a:lnTo>
                            <a:lnTo>
                              <a:pt x="770" y="276"/>
                            </a:lnTo>
                            <a:lnTo>
                              <a:pt x="776" y="286"/>
                            </a:lnTo>
                            <a:lnTo>
                              <a:pt x="783" y="295"/>
                            </a:lnTo>
                            <a:lnTo>
                              <a:pt x="791" y="304"/>
                            </a:lnTo>
                            <a:lnTo>
                              <a:pt x="799" y="313"/>
                            </a:lnTo>
                            <a:lnTo>
                              <a:pt x="807" y="321"/>
                            </a:lnTo>
                            <a:lnTo>
                              <a:pt x="818" y="329"/>
                            </a:lnTo>
                            <a:lnTo>
                              <a:pt x="827" y="336"/>
                            </a:lnTo>
                            <a:lnTo>
                              <a:pt x="837" y="342"/>
                            </a:lnTo>
                            <a:lnTo>
                              <a:pt x="187" y="342"/>
                            </a:lnTo>
                            <a:lnTo>
                              <a:pt x="167" y="343"/>
                            </a:lnTo>
                            <a:lnTo>
                              <a:pt x="149" y="346"/>
                            </a:lnTo>
                            <a:lnTo>
                              <a:pt x="131" y="350"/>
                            </a:lnTo>
                            <a:lnTo>
                              <a:pt x="114" y="356"/>
                            </a:lnTo>
                            <a:lnTo>
                              <a:pt x="97" y="364"/>
                            </a:lnTo>
                            <a:lnTo>
                              <a:pt x="82" y="373"/>
                            </a:lnTo>
                            <a:lnTo>
                              <a:pt x="68" y="383"/>
                            </a:lnTo>
                            <a:lnTo>
                              <a:pt x="54" y="395"/>
                            </a:lnTo>
                            <a:lnTo>
                              <a:pt x="42" y="408"/>
                            </a:lnTo>
                            <a:lnTo>
                              <a:pt x="32" y="422"/>
                            </a:lnTo>
                            <a:lnTo>
                              <a:pt x="23" y="437"/>
                            </a:lnTo>
                            <a:lnTo>
                              <a:pt x="14" y="453"/>
                            </a:lnTo>
                            <a:lnTo>
                              <a:pt x="8" y="470"/>
                            </a:lnTo>
                            <a:lnTo>
                              <a:pt x="4" y="488"/>
                            </a:lnTo>
                            <a:lnTo>
                              <a:pt x="1" y="506"/>
                            </a:lnTo>
                            <a:lnTo>
                              <a:pt x="0" y="525"/>
                            </a:lnTo>
                            <a:lnTo>
                              <a:pt x="1" y="543"/>
                            </a:lnTo>
                            <a:lnTo>
                              <a:pt x="4" y="561"/>
                            </a:lnTo>
                            <a:lnTo>
                              <a:pt x="8" y="579"/>
                            </a:lnTo>
                            <a:lnTo>
                              <a:pt x="14" y="595"/>
                            </a:lnTo>
                            <a:lnTo>
                              <a:pt x="23" y="611"/>
                            </a:lnTo>
                            <a:lnTo>
                              <a:pt x="32" y="627"/>
                            </a:lnTo>
                            <a:lnTo>
                              <a:pt x="42" y="641"/>
                            </a:lnTo>
                            <a:lnTo>
                              <a:pt x="54" y="654"/>
                            </a:lnTo>
                            <a:lnTo>
                              <a:pt x="68" y="666"/>
                            </a:lnTo>
                            <a:lnTo>
                              <a:pt x="82" y="676"/>
                            </a:lnTo>
                            <a:lnTo>
                              <a:pt x="97" y="685"/>
                            </a:lnTo>
                            <a:lnTo>
                              <a:pt x="114" y="693"/>
                            </a:lnTo>
                            <a:lnTo>
                              <a:pt x="131" y="699"/>
                            </a:lnTo>
                            <a:lnTo>
                              <a:pt x="149" y="704"/>
                            </a:lnTo>
                            <a:lnTo>
                              <a:pt x="167" y="706"/>
                            </a:lnTo>
                            <a:lnTo>
                              <a:pt x="187" y="707"/>
                            </a:lnTo>
                            <a:lnTo>
                              <a:pt x="1274" y="707"/>
                            </a:lnTo>
                            <a:lnTo>
                              <a:pt x="1293" y="706"/>
                            </a:lnTo>
                            <a:lnTo>
                              <a:pt x="1311" y="704"/>
                            </a:lnTo>
                            <a:lnTo>
                              <a:pt x="1330" y="699"/>
                            </a:lnTo>
                            <a:lnTo>
                              <a:pt x="1346" y="693"/>
                            </a:lnTo>
                            <a:lnTo>
                              <a:pt x="1363" y="685"/>
                            </a:lnTo>
                            <a:lnTo>
                              <a:pt x="1378" y="676"/>
                            </a:lnTo>
                            <a:lnTo>
                              <a:pt x="1392" y="666"/>
                            </a:lnTo>
                            <a:lnTo>
                              <a:pt x="1406" y="654"/>
                            </a:lnTo>
                            <a:lnTo>
                              <a:pt x="1418" y="641"/>
                            </a:lnTo>
                            <a:lnTo>
                              <a:pt x="1428" y="627"/>
                            </a:lnTo>
                            <a:lnTo>
                              <a:pt x="1437" y="611"/>
                            </a:lnTo>
                            <a:lnTo>
                              <a:pt x="1446" y="595"/>
                            </a:lnTo>
                            <a:lnTo>
                              <a:pt x="1452" y="579"/>
                            </a:lnTo>
                            <a:lnTo>
                              <a:pt x="1457" y="561"/>
                            </a:lnTo>
                            <a:lnTo>
                              <a:pt x="1459" y="543"/>
                            </a:lnTo>
                            <a:lnTo>
                              <a:pt x="1460" y="525"/>
                            </a:lnTo>
                            <a:lnTo>
                              <a:pt x="1460" y="512"/>
                            </a:lnTo>
                            <a:lnTo>
                              <a:pt x="1459" y="500"/>
                            </a:lnTo>
                            <a:lnTo>
                              <a:pt x="1457" y="488"/>
                            </a:lnTo>
                            <a:lnTo>
                              <a:pt x="1454" y="476"/>
                            </a:lnTo>
                            <a:lnTo>
                              <a:pt x="1450" y="464"/>
                            </a:lnTo>
                            <a:lnTo>
                              <a:pt x="1446" y="453"/>
                            </a:lnTo>
                            <a:lnTo>
                              <a:pt x="1441" y="442"/>
                            </a:lnTo>
                            <a:lnTo>
                              <a:pt x="1434" y="432"/>
                            </a:lnTo>
                            <a:lnTo>
                              <a:pt x="1428" y="422"/>
                            </a:lnTo>
                            <a:lnTo>
                              <a:pt x="1421" y="412"/>
                            </a:lnTo>
                            <a:lnTo>
                              <a:pt x="1413" y="403"/>
                            </a:lnTo>
                            <a:lnTo>
                              <a:pt x="1405" y="395"/>
                            </a:lnTo>
                            <a:lnTo>
                              <a:pt x="1395" y="387"/>
                            </a:lnTo>
                            <a:lnTo>
                              <a:pt x="1386" y="380"/>
                            </a:lnTo>
                            <a:lnTo>
                              <a:pt x="1377" y="373"/>
                            </a:lnTo>
                            <a:lnTo>
                              <a:pt x="1367" y="367"/>
                            </a:lnTo>
                            <a:lnTo>
                              <a:pt x="2017" y="367"/>
                            </a:lnTo>
                            <a:lnTo>
                              <a:pt x="2037" y="366"/>
                            </a:lnTo>
                            <a:lnTo>
                              <a:pt x="2055" y="363"/>
                            </a:lnTo>
                            <a:lnTo>
                              <a:pt x="2073" y="359"/>
                            </a:lnTo>
                            <a:lnTo>
                              <a:pt x="2090" y="352"/>
                            </a:lnTo>
                            <a:lnTo>
                              <a:pt x="2106" y="345"/>
                            </a:lnTo>
                            <a:lnTo>
                              <a:pt x="2122" y="336"/>
                            </a:lnTo>
                            <a:lnTo>
                              <a:pt x="2136" y="325"/>
                            </a:lnTo>
                            <a:lnTo>
                              <a:pt x="2149" y="312"/>
                            </a:lnTo>
                            <a:lnTo>
                              <a:pt x="2161" y="300"/>
                            </a:lnTo>
                            <a:lnTo>
                              <a:pt x="2172" y="286"/>
                            </a:lnTo>
                            <a:lnTo>
                              <a:pt x="2181" y="271"/>
                            </a:lnTo>
                            <a:lnTo>
                              <a:pt x="2189" y="255"/>
                            </a:lnTo>
                            <a:lnTo>
                              <a:pt x="2196" y="238"/>
                            </a:lnTo>
                            <a:lnTo>
                              <a:pt x="2200" y="221"/>
                            </a:lnTo>
                            <a:lnTo>
                              <a:pt x="2203" y="203"/>
                            </a:lnTo>
                            <a:lnTo>
                              <a:pt x="2204" y="184"/>
                            </a:lnTo>
                            <a:lnTo>
                              <a:pt x="2203" y="164"/>
                            </a:lnTo>
                            <a:lnTo>
                              <a:pt x="2200" y="146"/>
                            </a:lnTo>
                            <a:lnTo>
                              <a:pt x="2196" y="129"/>
                            </a:lnTo>
                            <a:lnTo>
                              <a:pt x="2189" y="112"/>
                            </a:lnTo>
                            <a:lnTo>
                              <a:pt x="2181" y="96"/>
                            </a:lnTo>
                            <a:lnTo>
                              <a:pt x="2172" y="81"/>
                            </a:lnTo>
                            <a:lnTo>
                              <a:pt x="2161" y="67"/>
                            </a:lnTo>
                            <a:lnTo>
                              <a:pt x="2149" y="55"/>
                            </a:lnTo>
                            <a:lnTo>
                              <a:pt x="2136" y="43"/>
                            </a:lnTo>
                            <a:lnTo>
                              <a:pt x="2122" y="32"/>
                            </a:lnTo>
                            <a:lnTo>
                              <a:pt x="2106" y="22"/>
                            </a:lnTo>
                            <a:lnTo>
                              <a:pt x="2090" y="15"/>
                            </a:lnTo>
                            <a:lnTo>
                              <a:pt x="2073" y="9"/>
                            </a:lnTo>
                            <a:lnTo>
                              <a:pt x="2055" y="4"/>
                            </a:lnTo>
                            <a:lnTo>
                              <a:pt x="2037" y="1"/>
                            </a:lnTo>
                            <a:lnTo>
                              <a:pt x="2017" y="0"/>
                            </a:lnTo>
                            <a:close/>
                          </a:path>
                        </a:pathLst>
                      </a:custGeom>
                      <a:solidFill>
                        <a:srgbClr val="66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350"/>
                      </a:p>
                    </p:txBody>
                  </p:sp>
                </p:grpSp>
              </p:grpSp>
            </p:grpSp>
            <p:grpSp>
              <p:nvGrpSpPr>
                <p:cNvPr id="47114" name="Group 64"/>
                <p:cNvGrpSpPr>
                  <a:grpSpLocks/>
                </p:cNvGrpSpPr>
                <p:nvPr/>
              </p:nvGrpSpPr>
              <p:grpSpPr bwMode="auto">
                <a:xfrm>
                  <a:off x="78" y="1008"/>
                  <a:ext cx="1338" cy="2208"/>
                  <a:chOff x="78" y="1008"/>
                  <a:chExt cx="1338" cy="2208"/>
                </a:xfrm>
              </p:grpSpPr>
              <p:sp>
                <p:nvSpPr>
                  <p:cNvPr id="47150" name="Line 65"/>
                  <p:cNvSpPr>
                    <a:spLocks noChangeShapeType="1"/>
                  </p:cNvSpPr>
                  <p:nvPr/>
                </p:nvSpPr>
                <p:spPr bwMode="auto">
                  <a:xfrm>
                    <a:off x="726" y="1008"/>
                    <a:ext cx="0" cy="2208"/>
                  </a:xfrm>
                  <a:prstGeom prst="line">
                    <a:avLst/>
                  </a:prstGeom>
                  <a:noFill/>
                  <a:ln w="12700">
                    <a:solidFill>
                      <a:schemeClr val="tx2"/>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grpSp>
                <p:nvGrpSpPr>
                  <p:cNvPr id="47151" name="Group 66"/>
                  <p:cNvGrpSpPr>
                    <a:grpSpLocks/>
                  </p:cNvGrpSpPr>
                  <p:nvPr/>
                </p:nvGrpSpPr>
                <p:grpSpPr bwMode="auto">
                  <a:xfrm>
                    <a:off x="90" y="1135"/>
                    <a:ext cx="1326" cy="810"/>
                    <a:chOff x="90" y="1135"/>
                    <a:chExt cx="1326" cy="810"/>
                  </a:xfrm>
                </p:grpSpPr>
                <p:grpSp>
                  <p:nvGrpSpPr>
                    <p:cNvPr id="47163" name="Group 67"/>
                    <p:cNvGrpSpPr>
                      <a:grpSpLocks/>
                    </p:cNvGrpSpPr>
                    <p:nvPr/>
                  </p:nvGrpSpPr>
                  <p:grpSpPr bwMode="auto">
                    <a:xfrm>
                      <a:off x="90" y="1404"/>
                      <a:ext cx="678" cy="228"/>
                      <a:chOff x="90" y="1404"/>
                      <a:chExt cx="678" cy="228"/>
                    </a:xfrm>
                  </p:grpSpPr>
                  <p:sp>
                    <p:nvSpPr>
                      <p:cNvPr id="47171" name="Line 68"/>
                      <p:cNvSpPr>
                        <a:spLocks noChangeShapeType="1"/>
                      </p:cNvSpPr>
                      <p:nvPr/>
                    </p:nvSpPr>
                    <p:spPr bwMode="auto">
                      <a:xfrm flipH="1">
                        <a:off x="570" y="1524"/>
                        <a:ext cx="198" cy="0"/>
                      </a:xfrm>
                      <a:prstGeom prst="line">
                        <a:avLst/>
                      </a:prstGeom>
                      <a:noFill/>
                      <a:ln w="635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47172" name="Text Box 69"/>
                      <p:cNvSpPr txBox="1">
                        <a:spLocks noChangeArrowheads="1"/>
                      </p:cNvSpPr>
                      <p:nvPr/>
                    </p:nvSpPr>
                    <p:spPr bwMode="auto">
                      <a:xfrm>
                        <a:off x="90" y="1404"/>
                        <a:ext cx="540"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a:r>
                          <a:rPr lang="en-US" altLang="en-US" sz="600" b="1">
                            <a:latin typeface="Arial" panose="020B0604020202020204" pitchFamily="34" charset="0"/>
                          </a:rPr>
                          <a:t>Authorization Decision</a:t>
                        </a:r>
                      </a:p>
                    </p:txBody>
                  </p:sp>
                </p:grpSp>
                <p:grpSp>
                  <p:nvGrpSpPr>
                    <p:cNvPr id="47164" name="Group 70"/>
                    <p:cNvGrpSpPr>
                      <a:grpSpLocks/>
                    </p:cNvGrpSpPr>
                    <p:nvPr/>
                  </p:nvGrpSpPr>
                  <p:grpSpPr bwMode="auto">
                    <a:xfrm>
                      <a:off x="768" y="1135"/>
                      <a:ext cx="648" cy="810"/>
                      <a:chOff x="426" y="865"/>
                      <a:chExt cx="648" cy="810"/>
                    </a:xfrm>
                  </p:grpSpPr>
                  <p:sp>
                    <p:nvSpPr>
                      <p:cNvPr id="47165" name="AutoShape 71"/>
                      <p:cNvSpPr>
                        <a:spLocks noChangeArrowheads="1"/>
                      </p:cNvSpPr>
                      <p:nvPr/>
                    </p:nvSpPr>
                    <p:spPr bwMode="auto">
                      <a:xfrm>
                        <a:off x="546" y="865"/>
                        <a:ext cx="528" cy="810"/>
                      </a:xfrm>
                      <a:prstGeom prst="roundRect">
                        <a:avLst>
                          <a:gd name="adj" fmla="val 16667"/>
                        </a:avLst>
                      </a:prstGeom>
                      <a:solidFill>
                        <a:srgbClr val="99CCFF"/>
                      </a:solidFill>
                      <a:ln w="12700">
                        <a:solidFill>
                          <a:srgbClr val="000000"/>
                        </a:solidFill>
                        <a:round/>
                        <a:headEnd/>
                        <a:tailEnd/>
                      </a:ln>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sz="1050">
                          <a:solidFill>
                            <a:srgbClr val="6699FF"/>
                          </a:solidFill>
                        </a:endParaRPr>
                      </a:p>
                    </p:txBody>
                  </p:sp>
                  <p:sp>
                    <p:nvSpPr>
                      <p:cNvPr id="47166" name="Rectangle 72"/>
                      <p:cNvSpPr>
                        <a:spLocks noChangeArrowheads="1"/>
                      </p:cNvSpPr>
                      <p:nvPr/>
                    </p:nvSpPr>
                    <p:spPr bwMode="auto">
                      <a:xfrm>
                        <a:off x="426" y="1206"/>
                        <a:ext cx="120" cy="102"/>
                      </a:xfrm>
                      <a:prstGeom prst="rect">
                        <a:avLst/>
                      </a:prstGeom>
                      <a:solidFill>
                        <a:srgbClr val="800080"/>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sz="1050"/>
                      </a:p>
                    </p:txBody>
                  </p:sp>
                  <p:grpSp>
                    <p:nvGrpSpPr>
                      <p:cNvPr id="47167" name="Group 73"/>
                      <p:cNvGrpSpPr>
                        <a:grpSpLocks/>
                      </p:cNvGrpSpPr>
                      <p:nvPr/>
                    </p:nvGrpSpPr>
                    <p:grpSpPr bwMode="auto">
                      <a:xfrm>
                        <a:off x="628" y="942"/>
                        <a:ext cx="372" cy="648"/>
                        <a:chOff x="-2300" y="1812"/>
                        <a:chExt cx="372" cy="648"/>
                      </a:xfrm>
                    </p:grpSpPr>
                    <p:sp>
                      <p:nvSpPr>
                        <p:cNvPr id="47168" name="Text Box 74"/>
                        <p:cNvSpPr txBox="1">
                          <a:spLocks noChangeArrowheads="1"/>
                        </p:cNvSpPr>
                        <p:nvPr/>
                      </p:nvSpPr>
                      <p:spPr bwMode="auto">
                        <a:xfrm>
                          <a:off x="-2300" y="2268"/>
                          <a:ext cx="372" cy="192"/>
                        </a:xfrm>
                        <a:prstGeom prst="rect">
                          <a:avLst/>
                        </a:prstGeom>
                        <a:solidFill>
                          <a:schemeClr val="tx2"/>
                        </a:solidFill>
                        <a:ln w="9525">
                          <a:solidFill>
                            <a:srgbClr val="000000"/>
                          </a:solidFill>
                          <a:miter lim="800000"/>
                          <a:headEnd/>
                          <a:tailEnd/>
                        </a:ln>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a:lnSpc>
                              <a:spcPct val="90000"/>
                            </a:lnSpc>
                            <a:spcBef>
                              <a:spcPts val="225"/>
                            </a:spcBef>
                          </a:pPr>
                          <a:endParaRPr lang="en-US" altLang="en-US" sz="150" b="1">
                            <a:solidFill>
                              <a:srgbClr val="000000"/>
                            </a:solidFill>
                            <a:latin typeface="Arial" panose="020B0604020202020204" pitchFamily="34" charset="0"/>
                          </a:endParaRPr>
                        </a:p>
                        <a:p>
                          <a:pPr algn="ctr">
                            <a:lnSpc>
                              <a:spcPct val="90000"/>
                            </a:lnSpc>
                          </a:pPr>
                          <a:r>
                            <a:rPr lang="en-US" altLang="en-US" sz="900" b="1">
                              <a:solidFill>
                                <a:srgbClr val="000000"/>
                              </a:solidFill>
                              <a:latin typeface="Arial Narrow" panose="020B0606020202030204" pitchFamily="34" charset="0"/>
                            </a:rPr>
                            <a:t>POAM</a:t>
                          </a:r>
                          <a:endParaRPr lang="en-US" altLang="en-US" sz="900" b="1" i="1">
                            <a:solidFill>
                              <a:srgbClr val="000000"/>
                            </a:solidFill>
                            <a:latin typeface="Arial Narrow" panose="020B0606020202030204" pitchFamily="34" charset="0"/>
                          </a:endParaRPr>
                        </a:p>
                      </p:txBody>
                    </p:sp>
                    <p:sp>
                      <p:nvSpPr>
                        <p:cNvPr id="47169" name="Text Box 75"/>
                        <p:cNvSpPr txBox="1">
                          <a:spLocks noChangeArrowheads="1"/>
                        </p:cNvSpPr>
                        <p:nvPr/>
                      </p:nvSpPr>
                      <p:spPr bwMode="auto">
                        <a:xfrm>
                          <a:off x="-2300" y="2040"/>
                          <a:ext cx="372" cy="192"/>
                        </a:xfrm>
                        <a:prstGeom prst="rect">
                          <a:avLst/>
                        </a:prstGeom>
                        <a:solidFill>
                          <a:schemeClr val="tx2"/>
                        </a:solidFill>
                        <a:ln w="9525">
                          <a:solidFill>
                            <a:srgbClr val="000000"/>
                          </a:solidFill>
                          <a:miter lim="800000"/>
                          <a:headEnd/>
                          <a:tailEnd/>
                        </a:ln>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a:lnSpc>
                              <a:spcPct val="90000"/>
                            </a:lnSpc>
                            <a:spcBef>
                              <a:spcPts val="225"/>
                            </a:spcBef>
                          </a:pPr>
                          <a:endParaRPr lang="en-US" altLang="en-US" sz="150" b="1">
                            <a:solidFill>
                              <a:srgbClr val="000000"/>
                            </a:solidFill>
                            <a:latin typeface="Arial" panose="020B0604020202020204" pitchFamily="34" charset="0"/>
                          </a:endParaRPr>
                        </a:p>
                        <a:p>
                          <a:pPr algn="ctr">
                            <a:lnSpc>
                              <a:spcPct val="90000"/>
                            </a:lnSpc>
                          </a:pPr>
                          <a:r>
                            <a:rPr lang="en-US" altLang="en-US" sz="900" b="1">
                              <a:solidFill>
                                <a:srgbClr val="000000"/>
                              </a:solidFill>
                              <a:latin typeface="Arial Narrow" panose="020B0606020202030204" pitchFamily="34" charset="0"/>
                            </a:rPr>
                            <a:t>SAR</a:t>
                          </a:r>
                          <a:endParaRPr lang="en-US" altLang="en-US" sz="900" b="1" i="1">
                            <a:solidFill>
                              <a:srgbClr val="000000"/>
                            </a:solidFill>
                            <a:latin typeface="Arial Narrow" panose="020B0606020202030204" pitchFamily="34" charset="0"/>
                          </a:endParaRPr>
                        </a:p>
                      </p:txBody>
                    </p:sp>
                    <p:sp>
                      <p:nvSpPr>
                        <p:cNvPr id="47170" name="Text Box 76"/>
                        <p:cNvSpPr txBox="1">
                          <a:spLocks noChangeArrowheads="1"/>
                        </p:cNvSpPr>
                        <p:nvPr/>
                      </p:nvSpPr>
                      <p:spPr bwMode="auto">
                        <a:xfrm>
                          <a:off x="-2300" y="1812"/>
                          <a:ext cx="372" cy="192"/>
                        </a:xfrm>
                        <a:prstGeom prst="rect">
                          <a:avLst/>
                        </a:prstGeom>
                        <a:solidFill>
                          <a:schemeClr val="tx2"/>
                        </a:solidFill>
                        <a:ln w="9525">
                          <a:solidFill>
                            <a:srgbClr val="000000"/>
                          </a:solidFill>
                          <a:miter lim="800000"/>
                          <a:headEnd/>
                          <a:tailEnd/>
                        </a:ln>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a:lnSpc>
                              <a:spcPct val="90000"/>
                            </a:lnSpc>
                            <a:spcBef>
                              <a:spcPts val="225"/>
                            </a:spcBef>
                          </a:pPr>
                          <a:endParaRPr lang="en-US" altLang="en-US" sz="150" b="1">
                            <a:solidFill>
                              <a:srgbClr val="000000"/>
                            </a:solidFill>
                            <a:latin typeface="Arial" panose="020B0604020202020204" pitchFamily="34" charset="0"/>
                          </a:endParaRPr>
                        </a:p>
                        <a:p>
                          <a:pPr algn="ctr">
                            <a:lnSpc>
                              <a:spcPct val="90000"/>
                            </a:lnSpc>
                          </a:pPr>
                          <a:r>
                            <a:rPr lang="en-US" altLang="en-US" sz="900" b="1">
                              <a:solidFill>
                                <a:srgbClr val="000000"/>
                              </a:solidFill>
                              <a:latin typeface="Arial Narrow" panose="020B0606020202030204" pitchFamily="34" charset="0"/>
                            </a:rPr>
                            <a:t>SP</a:t>
                          </a:r>
                          <a:endParaRPr lang="en-US" altLang="en-US" sz="900" b="1" i="1">
                            <a:solidFill>
                              <a:srgbClr val="000000"/>
                            </a:solidFill>
                            <a:latin typeface="Arial Narrow" panose="020B0606020202030204" pitchFamily="34" charset="0"/>
                          </a:endParaRPr>
                        </a:p>
                      </p:txBody>
                    </p:sp>
                  </p:grpSp>
                </p:grpSp>
              </p:grpSp>
              <p:grpSp>
                <p:nvGrpSpPr>
                  <p:cNvPr id="47152" name="Group 77"/>
                  <p:cNvGrpSpPr>
                    <a:grpSpLocks/>
                  </p:cNvGrpSpPr>
                  <p:nvPr/>
                </p:nvGrpSpPr>
                <p:grpSpPr bwMode="auto">
                  <a:xfrm>
                    <a:off x="78" y="1999"/>
                    <a:ext cx="1332" cy="810"/>
                    <a:chOff x="78" y="1999"/>
                    <a:chExt cx="1332" cy="810"/>
                  </a:xfrm>
                </p:grpSpPr>
                <p:grpSp>
                  <p:nvGrpSpPr>
                    <p:cNvPr id="47153" name="Group 78"/>
                    <p:cNvGrpSpPr>
                      <a:grpSpLocks/>
                    </p:cNvGrpSpPr>
                    <p:nvPr/>
                  </p:nvGrpSpPr>
                  <p:grpSpPr bwMode="auto">
                    <a:xfrm>
                      <a:off x="762" y="1999"/>
                      <a:ext cx="648" cy="810"/>
                      <a:chOff x="426" y="865"/>
                      <a:chExt cx="648" cy="810"/>
                    </a:xfrm>
                  </p:grpSpPr>
                  <p:sp>
                    <p:nvSpPr>
                      <p:cNvPr id="47157" name="AutoShape 79"/>
                      <p:cNvSpPr>
                        <a:spLocks noChangeArrowheads="1"/>
                      </p:cNvSpPr>
                      <p:nvPr/>
                    </p:nvSpPr>
                    <p:spPr bwMode="auto">
                      <a:xfrm>
                        <a:off x="546" y="865"/>
                        <a:ext cx="528" cy="810"/>
                      </a:xfrm>
                      <a:prstGeom prst="roundRect">
                        <a:avLst>
                          <a:gd name="adj" fmla="val 16667"/>
                        </a:avLst>
                      </a:prstGeom>
                      <a:solidFill>
                        <a:srgbClr val="99CCFF"/>
                      </a:solidFill>
                      <a:ln w="12700">
                        <a:solidFill>
                          <a:srgbClr val="000000"/>
                        </a:solidFill>
                        <a:round/>
                        <a:headEnd/>
                        <a:tailEnd/>
                      </a:ln>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sz="1050">
                          <a:solidFill>
                            <a:srgbClr val="6699FF"/>
                          </a:solidFill>
                        </a:endParaRPr>
                      </a:p>
                    </p:txBody>
                  </p:sp>
                  <p:sp>
                    <p:nvSpPr>
                      <p:cNvPr id="47158" name="Rectangle 80"/>
                      <p:cNvSpPr>
                        <a:spLocks noChangeArrowheads="1"/>
                      </p:cNvSpPr>
                      <p:nvPr/>
                    </p:nvSpPr>
                    <p:spPr bwMode="auto">
                      <a:xfrm>
                        <a:off x="426" y="1206"/>
                        <a:ext cx="120" cy="102"/>
                      </a:xfrm>
                      <a:prstGeom prst="rect">
                        <a:avLst/>
                      </a:prstGeom>
                      <a:solidFill>
                        <a:srgbClr val="800080"/>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sz="1050"/>
                      </a:p>
                    </p:txBody>
                  </p:sp>
                  <p:grpSp>
                    <p:nvGrpSpPr>
                      <p:cNvPr id="47159" name="Group 81"/>
                      <p:cNvGrpSpPr>
                        <a:grpSpLocks/>
                      </p:cNvGrpSpPr>
                      <p:nvPr/>
                    </p:nvGrpSpPr>
                    <p:grpSpPr bwMode="auto">
                      <a:xfrm>
                        <a:off x="628" y="942"/>
                        <a:ext cx="372" cy="648"/>
                        <a:chOff x="-2300" y="1812"/>
                        <a:chExt cx="372" cy="648"/>
                      </a:xfrm>
                    </p:grpSpPr>
                    <p:sp>
                      <p:nvSpPr>
                        <p:cNvPr id="47160" name="Text Box 82"/>
                        <p:cNvSpPr txBox="1">
                          <a:spLocks noChangeArrowheads="1"/>
                        </p:cNvSpPr>
                        <p:nvPr/>
                      </p:nvSpPr>
                      <p:spPr bwMode="auto">
                        <a:xfrm>
                          <a:off x="-2300" y="2268"/>
                          <a:ext cx="372" cy="192"/>
                        </a:xfrm>
                        <a:prstGeom prst="rect">
                          <a:avLst/>
                        </a:prstGeom>
                        <a:solidFill>
                          <a:schemeClr val="tx2"/>
                        </a:solidFill>
                        <a:ln w="9525">
                          <a:solidFill>
                            <a:srgbClr val="000000"/>
                          </a:solidFill>
                          <a:miter lim="800000"/>
                          <a:headEnd/>
                          <a:tailEnd/>
                        </a:ln>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a:lnSpc>
                              <a:spcPct val="90000"/>
                            </a:lnSpc>
                            <a:spcBef>
                              <a:spcPts val="225"/>
                            </a:spcBef>
                          </a:pPr>
                          <a:endParaRPr lang="en-US" altLang="en-US" sz="150" b="1">
                            <a:solidFill>
                              <a:srgbClr val="000000"/>
                            </a:solidFill>
                            <a:latin typeface="Arial" panose="020B0604020202020204" pitchFamily="34" charset="0"/>
                          </a:endParaRPr>
                        </a:p>
                        <a:p>
                          <a:pPr algn="ctr">
                            <a:lnSpc>
                              <a:spcPct val="90000"/>
                            </a:lnSpc>
                          </a:pPr>
                          <a:r>
                            <a:rPr lang="en-US" altLang="en-US" sz="900" b="1">
                              <a:solidFill>
                                <a:srgbClr val="000000"/>
                              </a:solidFill>
                              <a:latin typeface="Arial Narrow" panose="020B0606020202030204" pitchFamily="34" charset="0"/>
                            </a:rPr>
                            <a:t>POAM</a:t>
                          </a:r>
                          <a:endParaRPr lang="en-US" altLang="en-US" sz="900" b="1" i="1">
                            <a:solidFill>
                              <a:srgbClr val="000000"/>
                            </a:solidFill>
                            <a:latin typeface="Arial Narrow" panose="020B0606020202030204" pitchFamily="34" charset="0"/>
                          </a:endParaRPr>
                        </a:p>
                      </p:txBody>
                    </p:sp>
                    <p:sp>
                      <p:nvSpPr>
                        <p:cNvPr id="47161" name="Text Box 83"/>
                        <p:cNvSpPr txBox="1">
                          <a:spLocks noChangeArrowheads="1"/>
                        </p:cNvSpPr>
                        <p:nvPr/>
                      </p:nvSpPr>
                      <p:spPr bwMode="auto">
                        <a:xfrm>
                          <a:off x="-2300" y="2040"/>
                          <a:ext cx="372" cy="192"/>
                        </a:xfrm>
                        <a:prstGeom prst="rect">
                          <a:avLst/>
                        </a:prstGeom>
                        <a:solidFill>
                          <a:schemeClr val="tx2"/>
                        </a:solidFill>
                        <a:ln w="9525">
                          <a:solidFill>
                            <a:srgbClr val="000000"/>
                          </a:solidFill>
                          <a:miter lim="800000"/>
                          <a:headEnd/>
                          <a:tailEnd/>
                        </a:ln>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a:lnSpc>
                              <a:spcPct val="90000"/>
                            </a:lnSpc>
                            <a:spcBef>
                              <a:spcPts val="225"/>
                            </a:spcBef>
                          </a:pPr>
                          <a:endParaRPr lang="en-US" altLang="en-US" sz="150" b="1">
                            <a:solidFill>
                              <a:srgbClr val="000000"/>
                            </a:solidFill>
                            <a:latin typeface="Arial" panose="020B0604020202020204" pitchFamily="34" charset="0"/>
                          </a:endParaRPr>
                        </a:p>
                        <a:p>
                          <a:pPr algn="ctr">
                            <a:lnSpc>
                              <a:spcPct val="90000"/>
                            </a:lnSpc>
                          </a:pPr>
                          <a:r>
                            <a:rPr lang="en-US" altLang="en-US" sz="900" b="1">
                              <a:solidFill>
                                <a:srgbClr val="000000"/>
                              </a:solidFill>
                              <a:latin typeface="Arial Narrow" panose="020B0606020202030204" pitchFamily="34" charset="0"/>
                            </a:rPr>
                            <a:t>SAR</a:t>
                          </a:r>
                          <a:endParaRPr lang="en-US" altLang="en-US" sz="900" b="1" i="1">
                            <a:solidFill>
                              <a:srgbClr val="000000"/>
                            </a:solidFill>
                            <a:latin typeface="Arial Narrow" panose="020B0606020202030204" pitchFamily="34" charset="0"/>
                          </a:endParaRPr>
                        </a:p>
                      </p:txBody>
                    </p:sp>
                    <p:sp>
                      <p:nvSpPr>
                        <p:cNvPr id="47162" name="Text Box 84"/>
                        <p:cNvSpPr txBox="1">
                          <a:spLocks noChangeArrowheads="1"/>
                        </p:cNvSpPr>
                        <p:nvPr/>
                      </p:nvSpPr>
                      <p:spPr bwMode="auto">
                        <a:xfrm>
                          <a:off x="-2300" y="1812"/>
                          <a:ext cx="372" cy="192"/>
                        </a:xfrm>
                        <a:prstGeom prst="rect">
                          <a:avLst/>
                        </a:prstGeom>
                        <a:solidFill>
                          <a:schemeClr val="tx2"/>
                        </a:solidFill>
                        <a:ln w="9525">
                          <a:solidFill>
                            <a:srgbClr val="000000"/>
                          </a:solidFill>
                          <a:miter lim="800000"/>
                          <a:headEnd/>
                          <a:tailEnd/>
                        </a:ln>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a:lnSpc>
                              <a:spcPct val="90000"/>
                            </a:lnSpc>
                            <a:spcBef>
                              <a:spcPts val="225"/>
                            </a:spcBef>
                          </a:pPr>
                          <a:endParaRPr lang="en-US" altLang="en-US" sz="150" b="1">
                            <a:solidFill>
                              <a:srgbClr val="000000"/>
                            </a:solidFill>
                            <a:latin typeface="Arial" panose="020B0604020202020204" pitchFamily="34" charset="0"/>
                          </a:endParaRPr>
                        </a:p>
                        <a:p>
                          <a:pPr algn="ctr">
                            <a:lnSpc>
                              <a:spcPct val="90000"/>
                            </a:lnSpc>
                          </a:pPr>
                          <a:r>
                            <a:rPr lang="en-US" altLang="en-US" sz="900" b="1">
                              <a:solidFill>
                                <a:srgbClr val="000000"/>
                              </a:solidFill>
                              <a:latin typeface="Arial Narrow" panose="020B0606020202030204" pitchFamily="34" charset="0"/>
                            </a:rPr>
                            <a:t>SP</a:t>
                          </a:r>
                          <a:endParaRPr lang="en-US" altLang="en-US" sz="900" b="1" i="1">
                            <a:solidFill>
                              <a:srgbClr val="000000"/>
                            </a:solidFill>
                            <a:latin typeface="Arial Narrow" panose="020B0606020202030204" pitchFamily="34" charset="0"/>
                          </a:endParaRPr>
                        </a:p>
                      </p:txBody>
                    </p:sp>
                  </p:grpSp>
                </p:grpSp>
                <p:grpSp>
                  <p:nvGrpSpPr>
                    <p:cNvPr id="47154" name="Group 85"/>
                    <p:cNvGrpSpPr>
                      <a:grpSpLocks/>
                    </p:cNvGrpSpPr>
                    <p:nvPr/>
                  </p:nvGrpSpPr>
                  <p:grpSpPr bwMode="auto">
                    <a:xfrm>
                      <a:off x="78" y="2256"/>
                      <a:ext cx="684" cy="228"/>
                      <a:chOff x="78" y="2256"/>
                      <a:chExt cx="684" cy="228"/>
                    </a:xfrm>
                  </p:grpSpPr>
                  <p:sp>
                    <p:nvSpPr>
                      <p:cNvPr id="47155" name="Line 86"/>
                      <p:cNvSpPr>
                        <a:spLocks noChangeShapeType="1"/>
                      </p:cNvSpPr>
                      <p:nvPr/>
                    </p:nvSpPr>
                    <p:spPr bwMode="auto">
                      <a:xfrm flipH="1">
                        <a:off x="564" y="2382"/>
                        <a:ext cx="198" cy="0"/>
                      </a:xfrm>
                      <a:prstGeom prst="line">
                        <a:avLst/>
                      </a:prstGeom>
                      <a:noFill/>
                      <a:ln w="635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47156" name="Text Box 87"/>
                      <p:cNvSpPr txBox="1">
                        <a:spLocks noChangeArrowheads="1"/>
                      </p:cNvSpPr>
                      <p:nvPr/>
                    </p:nvSpPr>
                    <p:spPr bwMode="auto">
                      <a:xfrm>
                        <a:off x="78" y="2256"/>
                        <a:ext cx="540"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a:r>
                          <a:rPr lang="en-US" altLang="en-US" sz="600" b="1">
                            <a:latin typeface="Arial" panose="020B0604020202020204" pitchFamily="34" charset="0"/>
                          </a:rPr>
                          <a:t>Authorization Decision</a:t>
                        </a:r>
                      </a:p>
                    </p:txBody>
                  </p:sp>
                </p:grpSp>
              </p:grpSp>
            </p:grpSp>
            <p:grpSp>
              <p:nvGrpSpPr>
                <p:cNvPr id="47115" name="Group 88"/>
                <p:cNvGrpSpPr>
                  <a:grpSpLocks/>
                </p:cNvGrpSpPr>
                <p:nvPr/>
              </p:nvGrpSpPr>
              <p:grpSpPr bwMode="auto">
                <a:xfrm>
                  <a:off x="4356" y="1014"/>
                  <a:ext cx="1386" cy="2671"/>
                  <a:chOff x="4356" y="1014"/>
                  <a:chExt cx="1386" cy="2671"/>
                </a:xfrm>
              </p:grpSpPr>
              <p:sp>
                <p:nvSpPr>
                  <p:cNvPr id="47116" name="Line 89"/>
                  <p:cNvSpPr>
                    <a:spLocks noChangeShapeType="1"/>
                  </p:cNvSpPr>
                  <p:nvPr/>
                </p:nvSpPr>
                <p:spPr bwMode="auto">
                  <a:xfrm>
                    <a:off x="5046" y="1014"/>
                    <a:ext cx="0" cy="2226"/>
                  </a:xfrm>
                  <a:prstGeom prst="line">
                    <a:avLst/>
                  </a:prstGeom>
                  <a:noFill/>
                  <a:ln w="12700">
                    <a:solidFill>
                      <a:schemeClr val="tx2"/>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grpSp>
                <p:nvGrpSpPr>
                  <p:cNvPr id="47117" name="Group 90"/>
                  <p:cNvGrpSpPr>
                    <a:grpSpLocks/>
                  </p:cNvGrpSpPr>
                  <p:nvPr/>
                </p:nvGrpSpPr>
                <p:grpSpPr bwMode="auto">
                  <a:xfrm>
                    <a:off x="4362" y="1141"/>
                    <a:ext cx="1374" cy="810"/>
                    <a:chOff x="4362" y="1141"/>
                    <a:chExt cx="1374" cy="810"/>
                  </a:xfrm>
                </p:grpSpPr>
                <p:grpSp>
                  <p:nvGrpSpPr>
                    <p:cNvPr id="47140" name="Group 91"/>
                    <p:cNvGrpSpPr>
                      <a:grpSpLocks/>
                    </p:cNvGrpSpPr>
                    <p:nvPr/>
                  </p:nvGrpSpPr>
                  <p:grpSpPr bwMode="auto">
                    <a:xfrm>
                      <a:off x="4362" y="1141"/>
                      <a:ext cx="648" cy="810"/>
                      <a:chOff x="4188" y="1309"/>
                      <a:chExt cx="648" cy="810"/>
                    </a:xfrm>
                  </p:grpSpPr>
                  <p:sp>
                    <p:nvSpPr>
                      <p:cNvPr id="47144" name="AutoShape 92"/>
                      <p:cNvSpPr>
                        <a:spLocks noChangeArrowheads="1"/>
                      </p:cNvSpPr>
                      <p:nvPr/>
                    </p:nvSpPr>
                    <p:spPr bwMode="auto">
                      <a:xfrm>
                        <a:off x="4188" y="1309"/>
                        <a:ext cx="528" cy="810"/>
                      </a:xfrm>
                      <a:prstGeom prst="roundRect">
                        <a:avLst>
                          <a:gd name="adj" fmla="val 16667"/>
                        </a:avLst>
                      </a:prstGeom>
                      <a:solidFill>
                        <a:srgbClr val="99CCFF"/>
                      </a:solidFill>
                      <a:ln w="12700">
                        <a:solidFill>
                          <a:srgbClr val="000000"/>
                        </a:solidFill>
                        <a:round/>
                        <a:headEnd/>
                        <a:tailEnd/>
                      </a:ln>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sz="1050">
                          <a:solidFill>
                            <a:srgbClr val="6699FF"/>
                          </a:solidFill>
                        </a:endParaRPr>
                      </a:p>
                    </p:txBody>
                  </p:sp>
                  <p:sp>
                    <p:nvSpPr>
                      <p:cNvPr id="47145" name="Rectangle 93"/>
                      <p:cNvSpPr>
                        <a:spLocks noChangeArrowheads="1"/>
                      </p:cNvSpPr>
                      <p:nvPr/>
                    </p:nvSpPr>
                    <p:spPr bwMode="auto">
                      <a:xfrm>
                        <a:off x="4716" y="1668"/>
                        <a:ext cx="120" cy="102"/>
                      </a:xfrm>
                      <a:prstGeom prst="rect">
                        <a:avLst/>
                      </a:prstGeom>
                      <a:solidFill>
                        <a:srgbClr val="800080"/>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sz="1050"/>
                      </a:p>
                    </p:txBody>
                  </p:sp>
                  <p:grpSp>
                    <p:nvGrpSpPr>
                      <p:cNvPr id="47146" name="Group 94"/>
                      <p:cNvGrpSpPr>
                        <a:grpSpLocks/>
                      </p:cNvGrpSpPr>
                      <p:nvPr/>
                    </p:nvGrpSpPr>
                    <p:grpSpPr bwMode="auto">
                      <a:xfrm>
                        <a:off x="4270" y="1386"/>
                        <a:ext cx="372" cy="648"/>
                        <a:chOff x="-2300" y="1812"/>
                        <a:chExt cx="372" cy="648"/>
                      </a:xfrm>
                    </p:grpSpPr>
                    <p:sp>
                      <p:nvSpPr>
                        <p:cNvPr id="47147" name="Text Box 95"/>
                        <p:cNvSpPr txBox="1">
                          <a:spLocks noChangeArrowheads="1"/>
                        </p:cNvSpPr>
                        <p:nvPr/>
                      </p:nvSpPr>
                      <p:spPr bwMode="auto">
                        <a:xfrm>
                          <a:off x="-2300" y="2268"/>
                          <a:ext cx="372" cy="192"/>
                        </a:xfrm>
                        <a:prstGeom prst="rect">
                          <a:avLst/>
                        </a:prstGeom>
                        <a:solidFill>
                          <a:schemeClr val="tx2"/>
                        </a:solidFill>
                        <a:ln w="9525">
                          <a:solidFill>
                            <a:srgbClr val="000000"/>
                          </a:solidFill>
                          <a:miter lim="800000"/>
                          <a:headEnd/>
                          <a:tailEnd/>
                        </a:ln>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a:lnSpc>
                              <a:spcPct val="90000"/>
                            </a:lnSpc>
                            <a:spcBef>
                              <a:spcPts val="225"/>
                            </a:spcBef>
                          </a:pPr>
                          <a:endParaRPr lang="en-US" altLang="en-US" sz="150" b="1">
                            <a:solidFill>
                              <a:srgbClr val="000000"/>
                            </a:solidFill>
                            <a:latin typeface="Arial" panose="020B0604020202020204" pitchFamily="34" charset="0"/>
                          </a:endParaRPr>
                        </a:p>
                        <a:p>
                          <a:pPr algn="ctr">
                            <a:lnSpc>
                              <a:spcPct val="90000"/>
                            </a:lnSpc>
                          </a:pPr>
                          <a:r>
                            <a:rPr lang="en-US" altLang="en-US" sz="900" b="1">
                              <a:solidFill>
                                <a:srgbClr val="000000"/>
                              </a:solidFill>
                              <a:latin typeface="Arial Narrow" panose="020B0606020202030204" pitchFamily="34" charset="0"/>
                            </a:rPr>
                            <a:t>POAM</a:t>
                          </a:r>
                          <a:endParaRPr lang="en-US" altLang="en-US" sz="900" b="1" i="1">
                            <a:solidFill>
                              <a:srgbClr val="000000"/>
                            </a:solidFill>
                            <a:latin typeface="Arial Narrow" panose="020B0606020202030204" pitchFamily="34" charset="0"/>
                          </a:endParaRPr>
                        </a:p>
                      </p:txBody>
                    </p:sp>
                    <p:sp>
                      <p:nvSpPr>
                        <p:cNvPr id="47148" name="Text Box 96"/>
                        <p:cNvSpPr txBox="1">
                          <a:spLocks noChangeArrowheads="1"/>
                        </p:cNvSpPr>
                        <p:nvPr/>
                      </p:nvSpPr>
                      <p:spPr bwMode="auto">
                        <a:xfrm>
                          <a:off x="-2300" y="2040"/>
                          <a:ext cx="372" cy="192"/>
                        </a:xfrm>
                        <a:prstGeom prst="rect">
                          <a:avLst/>
                        </a:prstGeom>
                        <a:solidFill>
                          <a:schemeClr val="tx2"/>
                        </a:solidFill>
                        <a:ln w="9525">
                          <a:solidFill>
                            <a:srgbClr val="000000"/>
                          </a:solidFill>
                          <a:miter lim="800000"/>
                          <a:headEnd/>
                          <a:tailEnd/>
                        </a:ln>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a:lnSpc>
                              <a:spcPct val="90000"/>
                            </a:lnSpc>
                            <a:spcBef>
                              <a:spcPts val="225"/>
                            </a:spcBef>
                          </a:pPr>
                          <a:endParaRPr lang="en-US" altLang="en-US" sz="150" b="1">
                            <a:solidFill>
                              <a:srgbClr val="000000"/>
                            </a:solidFill>
                            <a:latin typeface="Arial" panose="020B0604020202020204" pitchFamily="34" charset="0"/>
                          </a:endParaRPr>
                        </a:p>
                        <a:p>
                          <a:pPr algn="ctr">
                            <a:lnSpc>
                              <a:spcPct val="90000"/>
                            </a:lnSpc>
                          </a:pPr>
                          <a:r>
                            <a:rPr lang="en-US" altLang="en-US" sz="900" b="1">
                              <a:solidFill>
                                <a:srgbClr val="000000"/>
                              </a:solidFill>
                              <a:latin typeface="Arial Narrow" panose="020B0606020202030204" pitchFamily="34" charset="0"/>
                            </a:rPr>
                            <a:t>SAR</a:t>
                          </a:r>
                          <a:endParaRPr lang="en-US" altLang="en-US" sz="900" b="1" i="1">
                            <a:solidFill>
                              <a:srgbClr val="000000"/>
                            </a:solidFill>
                            <a:latin typeface="Arial Narrow" panose="020B0606020202030204" pitchFamily="34" charset="0"/>
                          </a:endParaRPr>
                        </a:p>
                      </p:txBody>
                    </p:sp>
                    <p:sp>
                      <p:nvSpPr>
                        <p:cNvPr id="47149" name="Text Box 97"/>
                        <p:cNvSpPr txBox="1">
                          <a:spLocks noChangeArrowheads="1"/>
                        </p:cNvSpPr>
                        <p:nvPr/>
                      </p:nvSpPr>
                      <p:spPr bwMode="auto">
                        <a:xfrm>
                          <a:off x="-2300" y="1812"/>
                          <a:ext cx="372" cy="192"/>
                        </a:xfrm>
                        <a:prstGeom prst="rect">
                          <a:avLst/>
                        </a:prstGeom>
                        <a:solidFill>
                          <a:schemeClr val="tx2"/>
                        </a:solidFill>
                        <a:ln w="9525">
                          <a:solidFill>
                            <a:srgbClr val="000000"/>
                          </a:solidFill>
                          <a:miter lim="800000"/>
                          <a:headEnd/>
                          <a:tailEnd/>
                        </a:ln>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a:lnSpc>
                              <a:spcPct val="90000"/>
                            </a:lnSpc>
                            <a:spcBef>
                              <a:spcPts val="225"/>
                            </a:spcBef>
                          </a:pPr>
                          <a:endParaRPr lang="en-US" altLang="en-US" sz="150" b="1">
                            <a:solidFill>
                              <a:srgbClr val="000000"/>
                            </a:solidFill>
                            <a:latin typeface="Arial" panose="020B0604020202020204" pitchFamily="34" charset="0"/>
                          </a:endParaRPr>
                        </a:p>
                        <a:p>
                          <a:pPr algn="ctr">
                            <a:lnSpc>
                              <a:spcPct val="90000"/>
                            </a:lnSpc>
                          </a:pPr>
                          <a:r>
                            <a:rPr lang="en-US" altLang="en-US" sz="900" b="1">
                              <a:solidFill>
                                <a:srgbClr val="000000"/>
                              </a:solidFill>
                              <a:latin typeface="Arial Narrow" panose="020B0606020202030204" pitchFamily="34" charset="0"/>
                            </a:rPr>
                            <a:t>SP</a:t>
                          </a:r>
                          <a:endParaRPr lang="en-US" altLang="en-US" sz="900" b="1" i="1">
                            <a:solidFill>
                              <a:srgbClr val="000000"/>
                            </a:solidFill>
                            <a:latin typeface="Arial Narrow" panose="020B0606020202030204" pitchFamily="34" charset="0"/>
                          </a:endParaRPr>
                        </a:p>
                      </p:txBody>
                    </p:sp>
                  </p:grpSp>
                </p:grpSp>
                <p:grpSp>
                  <p:nvGrpSpPr>
                    <p:cNvPr id="47141" name="Group 98"/>
                    <p:cNvGrpSpPr>
                      <a:grpSpLocks/>
                    </p:cNvGrpSpPr>
                    <p:nvPr/>
                  </p:nvGrpSpPr>
                  <p:grpSpPr bwMode="auto">
                    <a:xfrm>
                      <a:off x="5010" y="1452"/>
                      <a:ext cx="726" cy="228"/>
                      <a:chOff x="5010" y="1452"/>
                      <a:chExt cx="726" cy="228"/>
                    </a:xfrm>
                  </p:grpSpPr>
                  <p:sp>
                    <p:nvSpPr>
                      <p:cNvPr id="47142" name="Line 99"/>
                      <p:cNvSpPr>
                        <a:spLocks noChangeShapeType="1"/>
                      </p:cNvSpPr>
                      <p:nvPr/>
                    </p:nvSpPr>
                    <p:spPr bwMode="auto">
                      <a:xfrm>
                        <a:off x="5010" y="1548"/>
                        <a:ext cx="198" cy="0"/>
                      </a:xfrm>
                      <a:prstGeom prst="line">
                        <a:avLst/>
                      </a:prstGeom>
                      <a:noFill/>
                      <a:ln w="635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47143" name="Text Box 100"/>
                      <p:cNvSpPr txBox="1">
                        <a:spLocks noChangeArrowheads="1"/>
                      </p:cNvSpPr>
                      <p:nvPr/>
                    </p:nvSpPr>
                    <p:spPr bwMode="auto">
                      <a:xfrm>
                        <a:off x="5172" y="1452"/>
                        <a:ext cx="564"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a:r>
                          <a:rPr lang="en-US" altLang="en-US" sz="600" b="1">
                            <a:latin typeface="Arial" panose="020B0604020202020204" pitchFamily="34" charset="0"/>
                          </a:rPr>
                          <a:t>Authorization Decision</a:t>
                        </a:r>
                      </a:p>
                    </p:txBody>
                  </p:sp>
                </p:grpSp>
              </p:grpSp>
              <p:grpSp>
                <p:nvGrpSpPr>
                  <p:cNvPr id="47118" name="Group 101"/>
                  <p:cNvGrpSpPr>
                    <a:grpSpLocks/>
                  </p:cNvGrpSpPr>
                  <p:nvPr/>
                </p:nvGrpSpPr>
                <p:grpSpPr bwMode="auto">
                  <a:xfrm>
                    <a:off x="4356" y="2005"/>
                    <a:ext cx="1380" cy="810"/>
                    <a:chOff x="4356" y="2005"/>
                    <a:chExt cx="1380" cy="810"/>
                  </a:xfrm>
                </p:grpSpPr>
                <p:grpSp>
                  <p:nvGrpSpPr>
                    <p:cNvPr id="47130" name="Group 102"/>
                    <p:cNvGrpSpPr>
                      <a:grpSpLocks/>
                    </p:cNvGrpSpPr>
                    <p:nvPr/>
                  </p:nvGrpSpPr>
                  <p:grpSpPr bwMode="auto">
                    <a:xfrm>
                      <a:off x="4356" y="2005"/>
                      <a:ext cx="654" cy="810"/>
                      <a:chOff x="4182" y="2173"/>
                      <a:chExt cx="654" cy="810"/>
                    </a:xfrm>
                  </p:grpSpPr>
                  <p:sp>
                    <p:nvSpPr>
                      <p:cNvPr id="47134" name="AutoShape 103"/>
                      <p:cNvSpPr>
                        <a:spLocks noChangeArrowheads="1"/>
                      </p:cNvSpPr>
                      <p:nvPr/>
                    </p:nvSpPr>
                    <p:spPr bwMode="auto">
                      <a:xfrm>
                        <a:off x="4182" y="2173"/>
                        <a:ext cx="528" cy="810"/>
                      </a:xfrm>
                      <a:prstGeom prst="roundRect">
                        <a:avLst>
                          <a:gd name="adj" fmla="val 16667"/>
                        </a:avLst>
                      </a:prstGeom>
                      <a:solidFill>
                        <a:srgbClr val="99CCFF"/>
                      </a:solidFill>
                      <a:ln w="12700">
                        <a:solidFill>
                          <a:srgbClr val="000000"/>
                        </a:solidFill>
                        <a:round/>
                        <a:headEnd/>
                        <a:tailEnd/>
                      </a:ln>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sz="1050">
                          <a:solidFill>
                            <a:srgbClr val="6699FF"/>
                          </a:solidFill>
                        </a:endParaRPr>
                      </a:p>
                    </p:txBody>
                  </p:sp>
                  <p:sp>
                    <p:nvSpPr>
                      <p:cNvPr id="47135" name="Rectangle 104"/>
                      <p:cNvSpPr>
                        <a:spLocks noChangeArrowheads="1"/>
                      </p:cNvSpPr>
                      <p:nvPr/>
                    </p:nvSpPr>
                    <p:spPr bwMode="auto">
                      <a:xfrm>
                        <a:off x="4716" y="2526"/>
                        <a:ext cx="120" cy="102"/>
                      </a:xfrm>
                      <a:prstGeom prst="rect">
                        <a:avLst/>
                      </a:prstGeom>
                      <a:solidFill>
                        <a:srgbClr val="800080"/>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sz="1050"/>
                      </a:p>
                    </p:txBody>
                  </p:sp>
                  <p:grpSp>
                    <p:nvGrpSpPr>
                      <p:cNvPr id="47136" name="Group 105"/>
                      <p:cNvGrpSpPr>
                        <a:grpSpLocks/>
                      </p:cNvGrpSpPr>
                      <p:nvPr/>
                    </p:nvGrpSpPr>
                    <p:grpSpPr bwMode="auto">
                      <a:xfrm>
                        <a:off x="4264" y="2250"/>
                        <a:ext cx="372" cy="648"/>
                        <a:chOff x="-2300" y="1812"/>
                        <a:chExt cx="372" cy="648"/>
                      </a:xfrm>
                    </p:grpSpPr>
                    <p:sp>
                      <p:nvSpPr>
                        <p:cNvPr id="47137" name="Text Box 106"/>
                        <p:cNvSpPr txBox="1">
                          <a:spLocks noChangeArrowheads="1"/>
                        </p:cNvSpPr>
                        <p:nvPr/>
                      </p:nvSpPr>
                      <p:spPr bwMode="auto">
                        <a:xfrm>
                          <a:off x="-2300" y="2268"/>
                          <a:ext cx="372" cy="192"/>
                        </a:xfrm>
                        <a:prstGeom prst="rect">
                          <a:avLst/>
                        </a:prstGeom>
                        <a:solidFill>
                          <a:schemeClr val="tx2"/>
                        </a:solidFill>
                        <a:ln w="9525">
                          <a:solidFill>
                            <a:srgbClr val="000000"/>
                          </a:solidFill>
                          <a:miter lim="800000"/>
                          <a:headEnd/>
                          <a:tailEnd/>
                        </a:ln>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a:lnSpc>
                              <a:spcPct val="90000"/>
                            </a:lnSpc>
                            <a:spcBef>
                              <a:spcPts val="225"/>
                            </a:spcBef>
                          </a:pPr>
                          <a:endParaRPr lang="en-US" altLang="en-US" sz="150" b="1">
                            <a:solidFill>
                              <a:srgbClr val="000000"/>
                            </a:solidFill>
                            <a:latin typeface="Arial" panose="020B0604020202020204" pitchFamily="34" charset="0"/>
                          </a:endParaRPr>
                        </a:p>
                        <a:p>
                          <a:pPr algn="ctr">
                            <a:lnSpc>
                              <a:spcPct val="90000"/>
                            </a:lnSpc>
                          </a:pPr>
                          <a:r>
                            <a:rPr lang="en-US" altLang="en-US" sz="900" b="1">
                              <a:solidFill>
                                <a:srgbClr val="000000"/>
                              </a:solidFill>
                              <a:latin typeface="Arial Narrow" panose="020B0606020202030204" pitchFamily="34" charset="0"/>
                            </a:rPr>
                            <a:t>POAM</a:t>
                          </a:r>
                          <a:endParaRPr lang="en-US" altLang="en-US" sz="900" b="1" i="1">
                            <a:solidFill>
                              <a:srgbClr val="000000"/>
                            </a:solidFill>
                            <a:latin typeface="Arial Narrow" panose="020B0606020202030204" pitchFamily="34" charset="0"/>
                          </a:endParaRPr>
                        </a:p>
                      </p:txBody>
                    </p:sp>
                    <p:sp>
                      <p:nvSpPr>
                        <p:cNvPr id="47138" name="Text Box 107"/>
                        <p:cNvSpPr txBox="1">
                          <a:spLocks noChangeArrowheads="1"/>
                        </p:cNvSpPr>
                        <p:nvPr/>
                      </p:nvSpPr>
                      <p:spPr bwMode="auto">
                        <a:xfrm>
                          <a:off x="-2300" y="2040"/>
                          <a:ext cx="372" cy="192"/>
                        </a:xfrm>
                        <a:prstGeom prst="rect">
                          <a:avLst/>
                        </a:prstGeom>
                        <a:solidFill>
                          <a:schemeClr val="tx2"/>
                        </a:solidFill>
                        <a:ln w="9525">
                          <a:solidFill>
                            <a:srgbClr val="000000"/>
                          </a:solidFill>
                          <a:miter lim="800000"/>
                          <a:headEnd/>
                          <a:tailEnd/>
                        </a:ln>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a:lnSpc>
                              <a:spcPct val="90000"/>
                            </a:lnSpc>
                            <a:spcBef>
                              <a:spcPts val="225"/>
                            </a:spcBef>
                          </a:pPr>
                          <a:endParaRPr lang="en-US" altLang="en-US" sz="150" b="1">
                            <a:solidFill>
                              <a:srgbClr val="000000"/>
                            </a:solidFill>
                            <a:latin typeface="Arial" panose="020B0604020202020204" pitchFamily="34" charset="0"/>
                          </a:endParaRPr>
                        </a:p>
                        <a:p>
                          <a:pPr algn="ctr">
                            <a:lnSpc>
                              <a:spcPct val="90000"/>
                            </a:lnSpc>
                          </a:pPr>
                          <a:r>
                            <a:rPr lang="en-US" altLang="en-US" sz="900" b="1">
                              <a:solidFill>
                                <a:srgbClr val="000000"/>
                              </a:solidFill>
                              <a:latin typeface="Arial Narrow" panose="020B0606020202030204" pitchFamily="34" charset="0"/>
                            </a:rPr>
                            <a:t>SAR</a:t>
                          </a:r>
                          <a:endParaRPr lang="en-US" altLang="en-US" sz="900" b="1" i="1">
                            <a:solidFill>
                              <a:srgbClr val="000000"/>
                            </a:solidFill>
                            <a:latin typeface="Arial Narrow" panose="020B0606020202030204" pitchFamily="34" charset="0"/>
                          </a:endParaRPr>
                        </a:p>
                      </p:txBody>
                    </p:sp>
                    <p:sp>
                      <p:nvSpPr>
                        <p:cNvPr id="47139" name="Text Box 108"/>
                        <p:cNvSpPr txBox="1">
                          <a:spLocks noChangeArrowheads="1"/>
                        </p:cNvSpPr>
                        <p:nvPr/>
                      </p:nvSpPr>
                      <p:spPr bwMode="auto">
                        <a:xfrm>
                          <a:off x="-2300" y="1812"/>
                          <a:ext cx="372" cy="192"/>
                        </a:xfrm>
                        <a:prstGeom prst="rect">
                          <a:avLst/>
                        </a:prstGeom>
                        <a:solidFill>
                          <a:schemeClr val="tx2"/>
                        </a:solidFill>
                        <a:ln w="9525">
                          <a:solidFill>
                            <a:srgbClr val="000000"/>
                          </a:solidFill>
                          <a:miter lim="800000"/>
                          <a:headEnd/>
                          <a:tailEnd/>
                        </a:ln>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a:lnSpc>
                              <a:spcPct val="90000"/>
                            </a:lnSpc>
                            <a:spcBef>
                              <a:spcPts val="225"/>
                            </a:spcBef>
                          </a:pPr>
                          <a:endParaRPr lang="en-US" altLang="en-US" sz="150" b="1">
                            <a:solidFill>
                              <a:srgbClr val="000000"/>
                            </a:solidFill>
                            <a:latin typeface="Arial" panose="020B0604020202020204" pitchFamily="34" charset="0"/>
                          </a:endParaRPr>
                        </a:p>
                        <a:p>
                          <a:pPr algn="ctr">
                            <a:lnSpc>
                              <a:spcPct val="90000"/>
                            </a:lnSpc>
                          </a:pPr>
                          <a:r>
                            <a:rPr lang="en-US" altLang="en-US" sz="900" b="1">
                              <a:solidFill>
                                <a:srgbClr val="000000"/>
                              </a:solidFill>
                              <a:latin typeface="Arial Narrow" panose="020B0606020202030204" pitchFamily="34" charset="0"/>
                            </a:rPr>
                            <a:t>SP</a:t>
                          </a:r>
                          <a:endParaRPr lang="en-US" altLang="en-US" sz="900" b="1" i="1">
                            <a:solidFill>
                              <a:srgbClr val="000000"/>
                            </a:solidFill>
                            <a:latin typeface="Arial Narrow" panose="020B0606020202030204" pitchFamily="34" charset="0"/>
                          </a:endParaRPr>
                        </a:p>
                      </p:txBody>
                    </p:sp>
                  </p:grpSp>
                </p:grpSp>
                <p:grpSp>
                  <p:nvGrpSpPr>
                    <p:cNvPr id="47131" name="Group 109"/>
                    <p:cNvGrpSpPr>
                      <a:grpSpLocks/>
                    </p:cNvGrpSpPr>
                    <p:nvPr/>
                  </p:nvGrpSpPr>
                  <p:grpSpPr bwMode="auto">
                    <a:xfrm>
                      <a:off x="5010" y="2322"/>
                      <a:ext cx="726" cy="228"/>
                      <a:chOff x="5010" y="2322"/>
                      <a:chExt cx="726" cy="228"/>
                    </a:xfrm>
                  </p:grpSpPr>
                  <p:sp>
                    <p:nvSpPr>
                      <p:cNvPr id="47132" name="Line 110"/>
                      <p:cNvSpPr>
                        <a:spLocks noChangeShapeType="1"/>
                      </p:cNvSpPr>
                      <p:nvPr/>
                    </p:nvSpPr>
                    <p:spPr bwMode="auto">
                      <a:xfrm>
                        <a:off x="5010" y="2412"/>
                        <a:ext cx="198" cy="0"/>
                      </a:xfrm>
                      <a:prstGeom prst="line">
                        <a:avLst/>
                      </a:prstGeom>
                      <a:noFill/>
                      <a:ln w="635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47133" name="Text Box 111"/>
                      <p:cNvSpPr txBox="1">
                        <a:spLocks noChangeArrowheads="1"/>
                      </p:cNvSpPr>
                      <p:nvPr/>
                    </p:nvSpPr>
                    <p:spPr bwMode="auto">
                      <a:xfrm>
                        <a:off x="5172" y="2322"/>
                        <a:ext cx="564"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a:r>
                          <a:rPr lang="en-US" altLang="en-US" sz="600" b="1">
                            <a:latin typeface="Arial" panose="020B0604020202020204" pitchFamily="34" charset="0"/>
                          </a:rPr>
                          <a:t>Authorization Decision</a:t>
                        </a:r>
                      </a:p>
                    </p:txBody>
                  </p:sp>
                </p:grpSp>
              </p:grpSp>
              <p:grpSp>
                <p:nvGrpSpPr>
                  <p:cNvPr id="47119" name="Group 112"/>
                  <p:cNvGrpSpPr>
                    <a:grpSpLocks/>
                  </p:cNvGrpSpPr>
                  <p:nvPr/>
                </p:nvGrpSpPr>
                <p:grpSpPr bwMode="auto">
                  <a:xfrm>
                    <a:off x="4362" y="2875"/>
                    <a:ext cx="1380" cy="810"/>
                    <a:chOff x="4362" y="2875"/>
                    <a:chExt cx="1380" cy="810"/>
                  </a:xfrm>
                </p:grpSpPr>
                <p:grpSp>
                  <p:nvGrpSpPr>
                    <p:cNvPr id="47120" name="Group 113"/>
                    <p:cNvGrpSpPr>
                      <a:grpSpLocks/>
                    </p:cNvGrpSpPr>
                    <p:nvPr/>
                  </p:nvGrpSpPr>
                  <p:grpSpPr bwMode="auto">
                    <a:xfrm>
                      <a:off x="4362" y="2875"/>
                      <a:ext cx="654" cy="810"/>
                      <a:chOff x="4362" y="2875"/>
                      <a:chExt cx="654" cy="810"/>
                    </a:xfrm>
                  </p:grpSpPr>
                  <p:sp>
                    <p:nvSpPr>
                      <p:cNvPr id="47124" name="AutoShape 114"/>
                      <p:cNvSpPr>
                        <a:spLocks noChangeArrowheads="1"/>
                      </p:cNvSpPr>
                      <p:nvPr/>
                    </p:nvSpPr>
                    <p:spPr bwMode="auto">
                      <a:xfrm>
                        <a:off x="4362" y="2875"/>
                        <a:ext cx="528" cy="810"/>
                      </a:xfrm>
                      <a:prstGeom prst="roundRect">
                        <a:avLst>
                          <a:gd name="adj" fmla="val 16667"/>
                        </a:avLst>
                      </a:prstGeom>
                      <a:solidFill>
                        <a:srgbClr val="99CCFF"/>
                      </a:solidFill>
                      <a:ln w="12700">
                        <a:solidFill>
                          <a:srgbClr val="000000"/>
                        </a:solidFill>
                        <a:round/>
                        <a:headEnd/>
                        <a:tailEnd/>
                      </a:ln>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sz="1050">
                          <a:solidFill>
                            <a:srgbClr val="6699FF"/>
                          </a:solidFill>
                        </a:endParaRPr>
                      </a:p>
                    </p:txBody>
                  </p:sp>
                  <p:sp>
                    <p:nvSpPr>
                      <p:cNvPr id="47125" name="Rectangle 115"/>
                      <p:cNvSpPr>
                        <a:spLocks noChangeArrowheads="1"/>
                      </p:cNvSpPr>
                      <p:nvPr/>
                    </p:nvSpPr>
                    <p:spPr bwMode="auto">
                      <a:xfrm>
                        <a:off x="4896" y="3228"/>
                        <a:ext cx="120" cy="102"/>
                      </a:xfrm>
                      <a:prstGeom prst="rect">
                        <a:avLst/>
                      </a:prstGeom>
                      <a:solidFill>
                        <a:srgbClr val="800080"/>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sz="1050"/>
                      </a:p>
                    </p:txBody>
                  </p:sp>
                  <p:grpSp>
                    <p:nvGrpSpPr>
                      <p:cNvPr id="47126" name="Group 116"/>
                      <p:cNvGrpSpPr>
                        <a:grpSpLocks/>
                      </p:cNvGrpSpPr>
                      <p:nvPr/>
                    </p:nvGrpSpPr>
                    <p:grpSpPr bwMode="auto">
                      <a:xfrm>
                        <a:off x="4444" y="2952"/>
                        <a:ext cx="372" cy="648"/>
                        <a:chOff x="-2300" y="1812"/>
                        <a:chExt cx="372" cy="648"/>
                      </a:xfrm>
                    </p:grpSpPr>
                    <p:sp>
                      <p:nvSpPr>
                        <p:cNvPr id="47127" name="Text Box 117"/>
                        <p:cNvSpPr txBox="1">
                          <a:spLocks noChangeArrowheads="1"/>
                        </p:cNvSpPr>
                        <p:nvPr/>
                      </p:nvSpPr>
                      <p:spPr bwMode="auto">
                        <a:xfrm>
                          <a:off x="-2300" y="2268"/>
                          <a:ext cx="372" cy="192"/>
                        </a:xfrm>
                        <a:prstGeom prst="rect">
                          <a:avLst/>
                        </a:prstGeom>
                        <a:solidFill>
                          <a:schemeClr val="tx2"/>
                        </a:solidFill>
                        <a:ln w="9525">
                          <a:solidFill>
                            <a:srgbClr val="000000"/>
                          </a:solidFill>
                          <a:miter lim="800000"/>
                          <a:headEnd/>
                          <a:tailEnd/>
                        </a:ln>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a:lnSpc>
                              <a:spcPct val="90000"/>
                            </a:lnSpc>
                            <a:spcBef>
                              <a:spcPts val="225"/>
                            </a:spcBef>
                          </a:pPr>
                          <a:endParaRPr lang="en-US" altLang="en-US" sz="150" b="1">
                            <a:solidFill>
                              <a:srgbClr val="000000"/>
                            </a:solidFill>
                            <a:latin typeface="Arial" panose="020B0604020202020204" pitchFamily="34" charset="0"/>
                          </a:endParaRPr>
                        </a:p>
                        <a:p>
                          <a:pPr algn="ctr">
                            <a:lnSpc>
                              <a:spcPct val="90000"/>
                            </a:lnSpc>
                          </a:pPr>
                          <a:r>
                            <a:rPr lang="en-US" altLang="en-US" sz="900" b="1">
                              <a:solidFill>
                                <a:srgbClr val="000000"/>
                              </a:solidFill>
                              <a:latin typeface="Arial Narrow" panose="020B0606020202030204" pitchFamily="34" charset="0"/>
                            </a:rPr>
                            <a:t>POAM</a:t>
                          </a:r>
                          <a:endParaRPr lang="en-US" altLang="en-US" sz="900" b="1" i="1">
                            <a:solidFill>
                              <a:srgbClr val="000000"/>
                            </a:solidFill>
                            <a:latin typeface="Arial Narrow" panose="020B0606020202030204" pitchFamily="34" charset="0"/>
                          </a:endParaRPr>
                        </a:p>
                      </p:txBody>
                    </p:sp>
                    <p:sp>
                      <p:nvSpPr>
                        <p:cNvPr id="47128" name="Text Box 118"/>
                        <p:cNvSpPr txBox="1">
                          <a:spLocks noChangeArrowheads="1"/>
                        </p:cNvSpPr>
                        <p:nvPr/>
                      </p:nvSpPr>
                      <p:spPr bwMode="auto">
                        <a:xfrm>
                          <a:off x="-2300" y="2040"/>
                          <a:ext cx="372" cy="192"/>
                        </a:xfrm>
                        <a:prstGeom prst="rect">
                          <a:avLst/>
                        </a:prstGeom>
                        <a:solidFill>
                          <a:schemeClr val="tx2"/>
                        </a:solidFill>
                        <a:ln w="9525">
                          <a:solidFill>
                            <a:srgbClr val="000000"/>
                          </a:solidFill>
                          <a:miter lim="800000"/>
                          <a:headEnd/>
                          <a:tailEnd/>
                        </a:ln>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a:lnSpc>
                              <a:spcPct val="90000"/>
                            </a:lnSpc>
                            <a:spcBef>
                              <a:spcPts val="225"/>
                            </a:spcBef>
                          </a:pPr>
                          <a:endParaRPr lang="en-US" altLang="en-US" sz="150" b="1">
                            <a:solidFill>
                              <a:srgbClr val="000000"/>
                            </a:solidFill>
                            <a:latin typeface="Arial" panose="020B0604020202020204" pitchFamily="34" charset="0"/>
                          </a:endParaRPr>
                        </a:p>
                        <a:p>
                          <a:pPr algn="ctr">
                            <a:lnSpc>
                              <a:spcPct val="90000"/>
                            </a:lnSpc>
                          </a:pPr>
                          <a:r>
                            <a:rPr lang="en-US" altLang="en-US" sz="900" b="1">
                              <a:solidFill>
                                <a:srgbClr val="000000"/>
                              </a:solidFill>
                              <a:latin typeface="Arial Narrow" panose="020B0606020202030204" pitchFamily="34" charset="0"/>
                            </a:rPr>
                            <a:t>SAR</a:t>
                          </a:r>
                          <a:endParaRPr lang="en-US" altLang="en-US" sz="900" b="1" i="1">
                            <a:solidFill>
                              <a:srgbClr val="000000"/>
                            </a:solidFill>
                            <a:latin typeface="Arial Narrow" panose="020B0606020202030204" pitchFamily="34" charset="0"/>
                          </a:endParaRPr>
                        </a:p>
                      </p:txBody>
                    </p:sp>
                    <p:sp>
                      <p:nvSpPr>
                        <p:cNvPr id="47129" name="Text Box 119"/>
                        <p:cNvSpPr txBox="1">
                          <a:spLocks noChangeArrowheads="1"/>
                        </p:cNvSpPr>
                        <p:nvPr/>
                      </p:nvSpPr>
                      <p:spPr bwMode="auto">
                        <a:xfrm>
                          <a:off x="-2300" y="1812"/>
                          <a:ext cx="372" cy="192"/>
                        </a:xfrm>
                        <a:prstGeom prst="rect">
                          <a:avLst/>
                        </a:prstGeom>
                        <a:solidFill>
                          <a:schemeClr val="tx2"/>
                        </a:solidFill>
                        <a:ln w="9525">
                          <a:solidFill>
                            <a:srgbClr val="000000"/>
                          </a:solidFill>
                          <a:miter lim="800000"/>
                          <a:headEnd/>
                          <a:tailEnd/>
                        </a:ln>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a:lnSpc>
                              <a:spcPct val="90000"/>
                            </a:lnSpc>
                            <a:spcBef>
                              <a:spcPts val="225"/>
                            </a:spcBef>
                          </a:pPr>
                          <a:endParaRPr lang="en-US" altLang="en-US" sz="150" b="1">
                            <a:solidFill>
                              <a:srgbClr val="000000"/>
                            </a:solidFill>
                            <a:latin typeface="Arial" panose="020B0604020202020204" pitchFamily="34" charset="0"/>
                          </a:endParaRPr>
                        </a:p>
                        <a:p>
                          <a:pPr algn="ctr">
                            <a:lnSpc>
                              <a:spcPct val="90000"/>
                            </a:lnSpc>
                          </a:pPr>
                          <a:r>
                            <a:rPr lang="en-US" altLang="en-US" sz="900" b="1">
                              <a:solidFill>
                                <a:srgbClr val="000000"/>
                              </a:solidFill>
                              <a:latin typeface="Arial Narrow" panose="020B0606020202030204" pitchFamily="34" charset="0"/>
                            </a:rPr>
                            <a:t>SP</a:t>
                          </a:r>
                          <a:endParaRPr lang="en-US" altLang="en-US" sz="900" b="1" i="1">
                            <a:solidFill>
                              <a:srgbClr val="000000"/>
                            </a:solidFill>
                            <a:latin typeface="Arial Narrow" panose="020B0606020202030204" pitchFamily="34" charset="0"/>
                          </a:endParaRPr>
                        </a:p>
                      </p:txBody>
                    </p:sp>
                  </p:grpSp>
                </p:grpSp>
                <p:grpSp>
                  <p:nvGrpSpPr>
                    <p:cNvPr id="47121" name="Group 120"/>
                    <p:cNvGrpSpPr>
                      <a:grpSpLocks/>
                    </p:cNvGrpSpPr>
                    <p:nvPr/>
                  </p:nvGrpSpPr>
                  <p:grpSpPr bwMode="auto">
                    <a:xfrm>
                      <a:off x="5016" y="3192"/>
                      <a:ext cx="726" cy="228"/>
                      <a:chOff x="5016" y="3192"/>
                      <a:chExt cx="726" cy="228"/>
                    </a:xfrm>
                  </p:grpSpPr>
                  <p:sp>
                    <p:nvSpPr>
                      <p:cNvPr id="47122" name="Line 121"/>
                      <p:cNvSpPr>
                        <a:spLocks noChangeShapeType="1"/>
                      </p:cNvSpPr>
                      <p:nvPr/>
                    </p:nvSpPr>
                    <p:spPr bwMode="auto">
                      <a:xfrm>
                        <a:off x="5016" y="3282"/>
                        <a:ext cx="198" cy="0"/>
                      </a:xfrm>
                      <a:prstGeom prst="line">
                        <a:avLst/>
                      </a:prstGeom>
                      <a:noFill/>
                      <a:ln w="635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47123" name="Text Box 122"/>
                      <p:cNvSpPr txBox="1">
                        <a:spLocks noChangeArrowheads="1"/>
                      </p:cNvSpPr>
                      <p:nvPr/>
                    </p:nvSpPr>
                    <p:spPr bwMode="auto">
                      <a:xfrm>
                        <a:off x="5178" y="3192"/>
                        <a:ext cx="564"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a:r>
                          <a:rPr lang="en-US" altLang="en-US" sz="600" b="1">
                            <a:latin typeface="Arial" panose="020B0604020202020204" pitchFamily="34" charset="0"/>
                          </a:rPr>
                          <a:t>Authorization Decision</a:t>
                        </a:r>
                      </a:p>
                    </p:txBody>
                  </p:sp>
                </p:grpSp>
              </p:grpSp>
            </p:grpSp>
          </p:grpSp>
        </p:grpSp>
      </p:grpSp>
    </p:spTree>
    <p:extLst>
      <p:ext uri="{BB962C8B-B14F-4D97-AF65-F5344CB8AC3E}">
        <p14:creationId xmlns:p14="http://schemas.microsoft.com/office/powerpoint/2010/main" val="2260764660"/>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1657350" y="342900"/>
            <a:ext cx="5829300" cy="671513"/>
          </a:xfrm>
        </p:spPr>
        <p:txBody>
          <a:bodyPr/>
          <a:lstStyle/>
          <a:p>
            <a:pPr eaLnBrk="1" hangingPunct="1"/>
            <a:r>
              <a:rPr lang="en-US" altLang="en-US" sz="3000">
                <a:latin typeface="Arial Narrow" panose="020B0606020202030204" pitchFamily="34" charset="0"/>
              </a:rPr>
              <a:t>Trust Relationships</a:t>
            </a:r>
            <a:endParaRPr lang="en-US" altLang="en-US" sz="3000" b="1" i="1">
              <a:latin typeface="Arial Narrow" panose="020B0606020202030204" pitchFamily="34" charset="0"/>
            </a:endParaRPr>
          </a:p>
        </p:txBody>
      </p:sp>
      <p:sp>
        <p:nvSpPr>
          <p:cNvPr id="51203" name="Text Box 3"/>
          <p:cNvSpPr txBox="1">
            <a:spLocks noChangeArrowheads="1"/>
          </p:cNvSpPr>
          <p:nvPr/>
        </p:nvSpPr>
        <p:spPr bwMode="auto">
          <a:xfrm>
            <a:off x="1657350" y="3371851"/>
            <a:ext cx="24003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r>
              <a:rPr lang="en-US" altLang="en-US" sz="900" b="1">
                <a:latin typeface="Arial" panose="020B0604020202020204" pitchFamily="34" charset="0"/>
              </a:rPr>
              <a:t>Determining risk to the organization’s operations and assets, individuals, other organizations, and the Nation; and the acceptability of such risk.</a:t>
            </a:r>
          </a:p>
        </p:txBody>
      </p:sp>
      <p:sp>
        <p:nvSpPr>
          <p:cNvPr id="51204" name="Text Box 4"/>
          <p:cNvSpPr txBox="1">
            <a:spLocks noChangeArrowheads="1"/>
          </p:cNvSpPr>
          <p:nvPr/>
        </p:nvSpPr>
        <p:spPr bwMode="auto">
          <a:xfrm>
            <a:off x="1607344" y="4050506"/>
            <a:ext cx="590788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US" altLang="en-US" sz="900" b="1">
                <a:solidFill>
                  <a:schemeClr val="tx2"/>
                </a:solidFill>
                <a:latin typeface="Arial" panose="020B0604020202020204" pitchFamily="34" charset="0"/>
              </a:rPr>
              <a:t>The objective is to achieve </a:t>
            </a:r>
            <a:r>
              <a:rPr lang="en-US" altLang="en-US" sz="900" b="1" i="1">
                <a:solidFill>
                  <a:srgbClr val="6699FF"/>
                </a:solidFill>
                <a:latin typeface="Arial" panose="020B0604020202020204" pitchFamily="34" charset="0"/>
              </a:rPr>
              <a:t>visibility</a:t>
            </a:r>
            <a:r>
              <a:rPr lang="en-US" altLang="en-US" sz="900" b="1">
                <a:solidFill>
                  <a:schemeClr val="tx2"/>
                </a:solidFill>
                <a:latin typeface="Arial" panose="020B0604020202020204" pitchFamily="34" charset="0"/>
              </a:rPr>
              <a:t> into and </a:t>
            </a:r>
            <a:r>
              <a:rPr lang="en-US" altLang="en-US" sz="900" b="1" i="1">
                <a:solidFill>
                  <a:srgbClr val="6699FF"/>
                </a:solidFill>
                <a:latin typeface="Arial" panose="020B0604020202020204" pitchFamily="34" charset="0"/>
              </a:rPr>
              <a:t>understanding</a:t>
            </a:r>
            <a:r>
              <a:rPr lang="en-US" altLang="en-US" sz="900" b="1">
                <a:solidFill>
                  <a:schemeClr val="tx2"/>
                </a:solidFill>
                <a:latin typeface="Arial" panose="020B0604020202020204" pitchFamily="34" charset="0"/>
              </a:rPr>
              <a:t> of prospective partner’s information security programs…establishing a trust relationship based on the trustworthiness of their information systems.</a:t>
            </a:r>
          </a:p>
        </p:txBody>
      </p:sp>
      <p:grpSp>
        <p:nvGrpSpPr>
          <p:cNvPr id="51205" name="Group 5"/>
          <p:cNvGrpSpPr>
            <a:grpSpLocks/>
          </p:cNvGrpSpPr>
          <p:nvPr/>
        </p:nvGrpSpPr>
        <p:grpSpPr bwMode="auto">
          <a:xfrm>
            <a:off x="1943100" y="1107281"/>
            <a:ext cx="5200650" cy="2000250"/>
            <a:chOff x="624" y="1200"/>
            <a:chExt cx="4368" cy="1680"/>
          </a:xfrm>
        </p:grpSpPr>
        <p:grpSp>
          <p:nvGrpSpPr>
            <p:cNvPr id="51207" name="Group 6"/>
            <p:cNvGrpSpPr>
              <a:grpSpLocks/>
            </p:cNvGrpSpPr>
            <p:nvPr/>
          </p:nvGrpSpPr>
          <p:grpSpPr bwMode="auto">
            <a:xfrm>
              <a:off x="624" y="1200"/>
              <a:ext cx="1632" cy="1680"/>
              <a:chOff x="624" y="1200"/>
              <a:chExt cx="1632" cy="1680"/>
            </a:xfrm>
          </p:grpSpPr>
          <p:sp>
            <p:nvSpPr>
              <p:cNvPr id="51235" name="Rectangle 7"/>
              <p:cNvSpPr>
                <a:spLocks noChangeArrowheads="1"/>
              </p:cNvSpPr>
              <p:nvPr/>
            </p:nvSpPr>
            <p:spPr bwMode="auto">
              <a:xfrm>
                <a:off x="624" y="1200"/>
                <a:ext cx="1632" cy="1680"/>
              </a:xfrm>
              <a:prstGeom prst="rect">
                <a:avLst/>
              </a:prstGeom>
              <a:noFill/>
              <a:ln w="12700">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sz="1050"/>
              </a:p>
            </p:txBody>
          </p:sp>
          <p:sp>
            <p:nvSpPr>
              <p:cNvPr id="51236" name="Text Box 8"/>
              <p:cNvSpPr txBox="1">
                <a:spLocks noChangeArrowheads="1"/>
              </p:cNvSpPr>
              <p:nvPr/>
            </p:nvSpPr>
            <p:spPr bwMode="auto">
              <a:xfrm>
                <a:off x="816" y="1260"/>
                <a:ext cx="1248" cy="814"/>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endParaRPr lang="en-US" altLang="en-US" sz="600" b="1">
                  <a:solidFill>
                    <a:srgbClr val="000000"/>
                  </a:solidFill>
                  <a:latin typeface="Arial" panose="020B0604020202020204" pitchFamily="34" charset="0"/>
                </a:endParaRPr>
              </a:p>
              <a:p>
                <a:pPr algn="ctr" eaLnBrk="1" hangingPunct="1">
                  <a:spcBef>
                    <a:spcPct val="50000"/>
                  </a:spcBef>
                </a:pPr>
                <a:r>
                  <a:rPr lang="en-US" altLang="en-US" sz="1050" b="1">
                    <a:solidFill>
                      <a:srgbClr val="000000"/>
                    </a:solidFill>
                    <a:latin typeface="Arial" panose="020B0604020202020204" pitchFamily="34" charset="0"/>
                  </a:rPr>
                  <a:t>Organization One</a:t>
                </a:r>
              </a:p>
              <a:p>
                <a:pPr algn="ctr" eaLnBrk="1" hangingPunct="1">
                  <a:spcBef>
                    <a:spcPct val="50000"/>
                  </a:spcBef>
                </a:pPr>
                <a:r>
                  <a:rPr lang="en-US" altLang="en-US" sz="1050" b="1">
                    <a:solidFill>
                      <a:srgbClr val="000000"/>
                    </a:solidFill>
                    <a:latin typeface="Arial" panose="020B0604020202020204" pitchFamily="34" charset="0"/>
                  </a:rPr>
                  <a:t>INFORMATION SYSTEM</a:t>
                </a:r>
              </a:p>
              <a:p>
                <a:pPr algn="ctr" eaLnBrk="1" hangingPunct="1">
                  <a:spcBef>
                    <a:spcPct val="50000"/>
                  </a:spcBef>
                </a:pPr>
                <a:endParaRPr lang="en-US" altLang="en-US" sz="600" b="1">
                  <a:solidFill>
                    <a:srgbClr val="000000"/>
                  </a:solidFill>
                  <a:latin typeface="Arial" panose="020B0604020202020204" pitchFamily="34" charset="0"/>
                </a:endParaRPr>
              </a:p>
            </p:txBody>
          </p:sp>
          <p:grpSp>
            <p:nvGrpSpPr>
              <p:cNvPr id="51237" name="Group 9"/>
              <p:cNvGrpSpPr>
                <a:grpSpLocks/>
              </p:cNvGrpSpPr>
              <p:nvPr/>
            </p:nvGrpSpPr>
            <p:grpSpPr bwMode="auto">
              <a:xfrm>
                <a:off x="672" y="2148"/>
                <a:ext cx="1536" cy="674"/>
                <a:chOff x="672" y="2160"/>
                <a:chExt cx="1536" cy="674"/>
              </a:xfrm>
            </p:grpSpPr>
            <p:sp>
              <p:nvSpPr>
                <p:cNvPr id="51238" name="Text Box 10"/>
                <p:cNvSpPr txBox="1">
                  <a:spLocks noChangeArrowheads="1"/>
                </p:cNvSpPr>
                <p:nvPr/>
              </p:nvSpPr>
              <p:spPr bwMode="auto">
                <a:xfrm>
                  <a:off x="672" y="2640"/>
                  <a:ext cx="1536" cy="194"/>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r>
                    <a:rPr lang="en-US" altLang="en-US" sz="900" b="1">
                      <a:solidFill>
                        <a:srgbClr val="000000"/>
                      </a:solidFill>
                      <a:latin typeface="Arial" panose="020B0604020202020204" pitchFamily="34" charset="0"/>
                    </a:rPr>
                    <a:t>Plan of Action and Milestones</a:t>
                  </a:r>
                </a:p>
              </p:txBody>
            </p:sp>
            <p:sp>
              <p:nvSpPr>
                <p:cNvPr id="51239" name="Text Box 11"/>
                <p:cNvSpPr txBox="1">
                  <a:spLocks noChangeArrowheads="1"/>
                </p:cNvSpPr>
                <p:nvPr/>
              </p:nvSpPr>
              <p:spPr bwMode="auto">
                <a:xfrm>
                  <a:off x="672" y="2400"/>
                  <a:ext cx="1536" cy="194"/>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r>
                    <a:rPr lang="en-US" altLang="en-US" sz="900" b="1">
                      <a:solidFill>
                        <a:srgbClr val="000000"/>
                      </a:solidFill>
                      <a:latin typeface="Arial" panose="020B0604020202020204" pitchFamily="34" charset="0"/>
                    </a:rPr>
                    <a:t>Security Assessment Report</a:t>
                  </a:r>
                </a:p>
              </p:txBody>
            </p:sp>
            <p:sp>
              <p:nvSpPr>
                <p:cNvPr id="51240" name="Text Box 12"/>
                <p:cNvSpPr txBox="1">
                  <a:spLocks noChangeArrowheads="1"/>
                </p:cNvSpPr>
                <p:nvPr/>
              </p:nvSpPr>
              <p:spPr bwMode="auto">
                <a:xfrm>
                  <a:off x="672" y="2160"/>
                  <a:ext cx="1536" cy="194"/>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r>
                    <a:rPr lang="en-US" altLang="en-US" sz="900" b="1">
                      <a:solidFill>
                        <a:srgbClr val="000000"/>
                      </a:solidFill>
                      <a:latin typeface="Arial" panose="020B0604020202020204" pitchFamily="34" charset="0"/>
                    </a:rPr>
                    <a:t>System Security Plan</a:t>
                  </a:r>
                </a:p>
              </p:txBody>
            </p:sp>
          </p:grpSp>
        </p:grpSp>
        <p:grpSp>
          <p:nvGrpSpPr>
            <p:cNvPr id="51208" name="Group 13"/>
            <p:cNvGrpSpPr>
              <a:grpSpLocks/>
            </p:cNvGrpSpPr>
            <p:nvPr/>
          </p:nvGrpSpPr>
          <p:grpSpPr bwMode="auto">
            <a:xfrm>
              <a:off x="2256" y="1296"/>
              <a:ext cx="1104" cy="672"/>
              <a:chOff x="2256" y="1296"/>
              <a:chExt cx="1104" cy="672"/>
            </a:xfrm>
          </p:grpSpPr>
          <p:grpSp>
            <p:nvGrpSpPr>
              <p:cNvPr id="51226" name="Group 14"/>
              <p:cNvGrpSpPr>
                <a:grpSpLocks/>
              </p:cNvGrpSpPr>
              <p:nvPr/>
            </p:nvGrpSpPr>
            <p:grpSpPr bwMode="auto">
              <a:xfrm>
                <a:off x="2304" y="1296"/>
                <a:ext cx="960" cy="192"/>
                <a:chOff x="2256" y="1296"/>
                <a:chExt cx="960" cy="192"/>
              </a:xfrm>
            </p:grpSpPr>
            <p:sp>
              <p:nvSpPr>
                <p:cNvPr id="51232" name="AutoShape 15"/>
                <p:cNvSpPr>
                  <a:spLocks noChangeArrowheads="1"/>
                </p:cNvSpPr>
                <p:nvPr/>
              </p:nvSpPr>
              <p:spPr bwMode="auto">
                <a:xfrm>
                  <a:off x="2256" y="1296"/>
                  <a:ext cx="288" cy="192"/>
                </a:xfrm>
                <a:prstGeom prst="rightArrow">
                  <a:avLst>
                    <a:gd name="adj1" fmla="val 50000"/>
                    <a:gd name="adj2" fmla="val 37500"/>
                  </a:avLst>
                </a:prstGeom>
                <a:solidFill>
                  <a:srgbClr val="80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sz="1050"/>
                </a:p>
              </p:txBody>
            </p:sp>
            <p:sp>
              <p:nvSpPr>
                <p:cNvPr id="51233" name="AutoShape 16"/>
                <p:cNvSpPr>
                  <a:spLocks noChangeArrowheads="1"/>
                </p:cNvSpPr>
                <p:nvPr/>
              </p:nvSpPr>
              <p:spPr bwMode="auto">
                <a:xfrm>
                  <a:off x="2592" y="1296"/>
                  <a:ext cx="288" cy="192"/>
                </a:xfrm>
                <a:prstGeom prst="rightArrow">
                  <a:avLst>
                    <a:gd name="adj1" fmla="val 50000"/>
                    <a:gd name="adj2" fmla="val 37500"/>
                  </a:avLst>
                </a:prstGeom>
                <a:solidFill>
                  <a:srgbClr val="80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sz="1050"/>
                </a:p>
              </p:txBody>
            </p:sp>
            <p:sp>
              <p:nvSpPr>
                <p:cNvPr id="51234" name="AutoShape 17"/>
                <p:cNvSpPr>
                  <a:spLocks noChangeArrowheads="1"/>
                </p:cNvSpPr>
                <p:nvPr/>
              </p:nvSpPr>
              <p:spPr bwMode="auto">
                <a:xfrm>
                  <a:off x="2928" y="1296"/>
                  <a:ext cx="288" cy="192"/>
                </a:xfrm>
                <a:prstGeom prst="rightArrow">
                  <a:avLst>
                    <a:gd name="adj1" fmla="val 50000"/>
                    <a:gd name="adj2" fmla="val 37500"/>
                  </a:avLst>
                </a:prstGeom>
                <a:solidFill>
                  <a:srgbClr val="80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sz="1050"/>
                </a:p>
              </p:txBody>
            </p:sp>
          </p:grpSp>
          <p:grpSp>
            <p:nvGrpSpPr>
              <p:cNvPr id="51227" name="Group 18"/>
              <p:cNvGrpSpPr>
                <a:grpSpLocks/>
              </p:cNvGrpSpPr>
              <p:nvPr/>
            </p:nvGrpSpPr>
            <p:grpSpPr bwMode="auto">
              <a:xfrm rot="10800000">
                <a:off x="2304" y="1776"/>
                <a:ext cx="960" cy="192"/>
                <a:chOff x="2256" y="1296"/>
                <a:chExt cx="960" cy="192"/>
              </a:xfrm>
            </p:grpSpPr>
            <p:sp>
              <p:nvSpPr>
                <p:cNvPr id="51229" name="AutoShape 19"/>
                <p:cNvSpPr>
                  <a:spLocks noChangeArrowheads="1"/>
                </p:cNvSpPr>
                <p:nvPr/>
              </p:nvSpPr>
              <p:spPr bwMode="auto">
                <a:xfrm>
                  <a:off x="2256" y="1296"/>
                  <a:ext cx="288" cy="192"/>
                </a:xfrm>
                <a:prstGeom prst="rightArrow">
                  <a:avLst>
                    <a:gd name="adj1" fmla="val 50000"/>
                    <a:gd name="adj2" fmla="val 37500"/>
                  </a:avLst>
                </a:prstGeom>
                <a:solidFill>
                  <a:srgbClr val="80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sz="1050"/>
                </a:p>
              </p:txBody>
            </p:sp>
            <p:sp>
              <p:nvSpPr>
                <p:cNvPr id="51230" name="AutoShape 20"/>
                <p:cNvSpPr>
                  <a:spLocks noChangeArrowheads="1"/>
                </p:cNvSpPr>
                <p:nvPr/>
              </p:nvSpPr>
              <p:spPr bwMode="auto">
                <a:xfrm>
                  <a:off x="2592" y="1296"/>
                  <a:ext cx="288" cy="192"/>
                </a:xfrm>
                <a:prstGeom prst="rightArrow">
                  <a:avLst>
                    <a:gd name="adj1" fmla="val 50000"/>
                    <a:gd name="adj2" fmla="val 37500"/>
                  </a:avLst>
                </a:prstGeom>
                <a:solidFill>
                  <a:srgbClr val="80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sz="1050"/>
                </a:p>
              </p:txBody>
            </p:sp>
            <p:sp>
              <p:nvSpPr>
                <p:cNvPr id="51231" name="AutoShape 21"/>
                <p:cNvSpPr>
                  <a:spLocks noChangeArrowheads="1"/>
                </p:cNvSpPr>
                <p:nvPr/>
              </p:nvSpPr>
              <p:spPr bwMode="auto">
                <a:xfrm>
                  <a:off x="2928" y="1296"/>
                  <a:ext cx="288" cy="192"/>
                </a:xfrm>
                <a:prstGeom prst="rightArrow">
                  <a:avLst>
                    <a:gd name="adj1" fmla="val 50000"/>
                    <a:gd name="adj2" fmla="val 37500"/>
                  </a:avLst>
                </a:prstGeom>
                <a:solidFill>
                  <a:srgbClr val="80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sz="1050"/>
                </a:p>
              </p:txBody>
            </p:sp>
          </p:grpSp>
          <p:sp>
            <p:nvSpPr>
              <p:cNvPr id="51228" name="Text Box 22"/>
              <p:cNvSpPr txBox="1">
                <a:spLocks noChangeArrowheads="1"/>
              </p:cNvSpPr>
              <p:nvPr/>
            </p:nvSpPr>
            <p:spPr bwMode="auto">
              <a:xfrm>
                <a:off x="2256" y="1488"/>
                <a:ext cx="1104"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r>
                  <a:rPr lang="en-US" altLang="en-US" sz="900" b="1" i="1">
                    <a:latin typeface="Arial" panose="020B0604020202020204" pitchFamily="34" charset="0"/>
                  </a:rPr>
                  <a:t>Business / Mission</a:t>
                </a:r>
              </a:p>
              <a:p>
                <a:pPr algn="ctr" eaLnBrk="1" hangingPunct="1"/>
                <a:r>
                  <a:rPr lang="en-US" altLang="en-US" sz="900" b="1" i="1">
                    <a:latin typeface="Arial" panose="020B0604020202020204" pitchFamily="34" charset="0"/>
                  </a:rPr>
                  <a:t>Information Flow</a:t>
                </a:r>
              </a:p>
            </p:txBody>
          </p:sp>
        </p:grpSp>
        <p:grpSp>
          <p:nvGrpSpPr>
            <p:cNvPr id="51209" name="Group 23"/>
            <p:cNvGrpSpPr>
              <a:grpSpLocks/>
            </p:cNvGrpSpPr>
            <p:nvPr/>
          </p:nvGrpSpPr>
          <p:grpSpPr bwMode="auto">
            <a:xfrm>
              <a:off x="2208" y="2208"/>
              <a:ext cx="1152" cy="576"/>
              <a:chOff x="2208" y="2208"/>
              <a:chExt cx="1152" cy="576"/>
            </a:xfrm>
          </p:grpSpPr>
          <p:grpSp>
            <p:nvGrpSpPr>
              <p:cNvPr id="51217" name="Group 24"/>
              <p:cNvGrpSpPr>
                <a:grpSpLocks/>
              </p:cNvGrpSpPr>
              <p:nvPr/>
            </p:nvGrpSpPr>
            <p:grpSpPr bwMode="auto">
              <a:xfrm rot="10800000">
                <a:off x="2304" y="2592"/>
                <a:ext cx="960" cy="192"/>
                <a:chOff x="2256" y="1296"/>
                <a:chExt cx="960" cy="192"/>
              </a:xfrm>
            </p:grpSpPr>
            <p:sp>
              <p:nvSpPr>
                <p:cNvPr id="51223" name="AutoShape 25"/>
                <p:cNvSpPr>
                  <a:spLocks noChangeArrowheads="1"/>
                </p:cNvSpPr>
                <p:nvPr/>
              </p:nvSpPr>
              <p:spPr bwMode="auto">
                <a:xfrm>
                  <a:off x="2256" y="1296"/>
                  <a:ext cx="288" cy="192"/>
                </a:xfrm>
                <a:prstGeom prst="rightArrow">
                  <a:avLst>
                    <a:gd name="adj1" fmla="val 50000"/>
                    <a:gd name="adj2" fmla="val 37500"/>
                  </a:avLst>
                </a:prstGeom>
                <a:solidFill>
                  <a:srgbClr val="3333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sz="1050"/>
                </a:p>
              </p:txBody>
            </p:sp>
            <p:sp>
              <p:nvSpPr>
                <p:cNvPr id="51224" name="AutoShape 26"/>
                <p:cNvSpPr>
                  <a:spLocks noChangeArrowheads="1"/>
                </p:cNvSpPr>
                <p:nvPr/>
              </p:nvSpPr>
              <p:spPr bwMode="auto">
                <a:xfrm>
                  <a:off x="2592" y="1296"/>
                  <a:ext cx="288" cy="192"/>
                </a:xfrm>
                <a:prstGeom prst="rightArrow">
                  <a:avLst>
                    <a:gd name="adj1" fmla="val 50000"/>
                    <a:gd name="adj2" fmla="val 37500"/>
                  </a:avLst>
                </a:prstGeom>
                <a:solidFill>
                  <a:srgbClr val="3333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sz="1050"/>
                </a:p>
              </p:txBody>
            </p:sp>
            <p:sp>
              <p:nvSpPr>
                <p:cNvPr id="51225" name="AutoShape 27"/>
                <p:cNvSpPr>
                  <a:spLocks noChangeArrowheads="1"/>
                </p:cNvSpPr>
                <p:nvPr/>
              </p:nvSpPr>
              <p:spPr bwMode="auto">
                <a:xfrm>
                  <a:off x="2928" y="1296"/>
                  <a:ext cx="288" cy="192"/>
                </a:xfrm>
                <a:prstGeom prst="rightArrow">
                  <a:avLst>
                    <a:gd name="adj1" fmla="val 50000"/>
                    <a:gd name="adj2" fmla="val 37500"/>
                  </a:avLst>
                </a:prstGeom>
                <a:solidFill>
                  <a:srgbClr val="3333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sz="1050"/>
                </a:p>
              </p:txBody>
            </p:sp>
          </p:grpSp>
          <p:grpSp>
            <p:nvGrpSpPr>
              <p:cNvPr id="51218" name="Group 28"/>
              <p:cNvGrpSpPr>
                <a:grpSpLocks/>
              </p:cNvGrpSpPr>
              <p:nvPr/>
            </p:nvGrpSpPr>
            <p:grpSpPr bwMode="auto">
              <a:xfrm>
                <a:off x="2304" y="2208"/>
                <a:ext cx="960" cy="192"/>
                <a:chOff x="2256" y="1296"/>
                <a:chExt cx="960" cy="192"/>
              </a:xfrm>
            </p:grpSpPr>
            <p:sp>
              <p:nvSpPr>
                <p:cNvPr id="51220" name="AutoShape 29"/>
                <p:cNvSpPr>
                  <a:spLocks noChangeArrowheads="1"/>
                </p:cNvSpPr>
                <p:nvPr/>
              </p:nvSpPr>
              <p:spPr bwMode="auto">
                <a:xfrm>
                  <a:off x="2256" y="1296"/>
                  <a:ext cx="288" cy="192"/>
                </a:xfrm>
                <a:prstGeom prst="rightArrow">
                  <a:avLst>
                    <a:gd name="adj1" fmla="val 50000"/>
                    <a:gd name="adj2" fmla="val 37500"/>
                  </a:avLst>
                </a:prstGeom>
                <a:solidFill>
                  <a:srgbClr val="3333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sz="1050"/>
                </a:p>
              </p:txBody>
            </p:sp>
            <p:sp>
              <p:nvSpPr>
                <p:cNvPr id="51221" name="AutoShape 30"/>
                <p:cNvSpPr>
                  <a:spLocks noChangeArrowheads="1"/>
                </p:cNvSpPr>
                <p:nvPr/>
              </p:nvSpPr>
              <p:spPr bwMode="auto">
                <a:xfrm>
                  <a:off x="2592" y="1296"/>
                  <a:ext cx="288" cy="192"/>
                </a:xfrm>
                <a:prstGeom prst="rightArrow">
                  <a:avLst>
                    <a:gd name="adj1" fmla="val 50000"/>
                    <a:gd name="adj2" fmla="val 37500"/>
                  </a:avLst>
                </a:prstGeom>
                <a:solidFill>
                  <a:srgbClr val="3333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sz="1050"/>
                </a:p>
              </p:txBody>
            </p:sp>
            <p:sp>
              <p:nvSpPr>
                <p:cNvPr id="51222" name="AutoShape 31"/>
                <p:cNvSpPr>
                  <a:spLocks noChangeArrowheads="1"/>
                </p:cNvSpPr>
                <p:nvPr/>
              </p:nvSpPr>
              <p:spPr bwMode="auto">
                <a:xfrm>
                  <a:off x="2928" y="1296"/>
                  <a:ext cx="288" cy="192"/>
                </a:xfrm>
                <a:prstGeom prst="rightArrow">
                  <a:avLst>
                    <a:gd name="adj1" fmla="val 50000"/>
                    <a:gd name="adj2" fmla="val 37500"/>
                  </a:avLst>
                </a:prstGeom>
                <a:solidFill>
                  <a:srgbClr val="3333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sz="1050"/>
                </a:p>
              </p:txBody>
            </p:sp>
          </p:grpSp>
          <p:sp>
            <p:nvSpPr>
              <p:cNvPr id="51219" name="Text Box 32"/>
              <p:cNvSpPr txBox="1">
                <a:spLocks noChangeArrowheads="1"/>
              </p:cNvSpPr>
              <p:nvPr/>
            </p:nvSpPr>
            <p:spPr bwMode="auto">
              <a:xfrm>
                <a:off x="2208" y="2400"/>
                <a:ext cx="1152"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r>
                  <a:rPr lang="en-US" altLang="en-US" sz="900" b="1" i="1">
                    <a:latin typeface="Arial" panose="020B0604020202020204" pitchFamily="34" charset="0"/>
                  </a:rPr>
                  <a:t>Security Information</a:t>
                </a:r>
              </a:p>
            </p:txBody>
          </p:sp>
        </p:grpSp>
        <p:grpSp>
          <p:nvGrpSpPr>
            <p:cNvPr id="51210" name="Group 33"/>
            <p:cNvGrpSpPr>
              <a:grpSpLocks/>
            </p:cNvGrpSpPr>
            <p:nvPr/>
          </p:nvGrpSpPr>
          <p:grpSpPr bwMode="auto">
            <a:xfrm>
              <a:off x="3360" y="1200"/>
              <a:ext cx="1632" cy="1680"/>
              <a:chOff x="3360" y="1200"/>
              <a:chExt cx="1632" cy="1680"/>
            </a:xfrm>
          </p:grpSpPr>
          <p:grpSp>
            <p:nvGrpSpPr>
              <p:cNvPr id="51211" name="Group 34"/>
              <p:cNvGrpSpPr>
                <a:grpSpLocks/>
              </p:cNvGrpSpPr>
              <p:nvPr/>
            </p:nvGrpSpPr>
            <p:grpSpPr bwMode="auto">
              <a:xfrm>
                <a:off x="3408" y="2142"/>
                <a:ext cx="1536" cy="674"/>
                <a:chOff x="3408" y="2160"/>
                <a:chExt cx="1536" cy="674"/>
              </a:xfrm>
            </p:grpSpPr>
            <p:sp>
              <p:nvSpPr>
                <p:cNvPr id="51214" name="Text Box 35"/>
                <p:cNvSpPr txBox="1">
                  <a:spLocks noChangeArrowheads="1"/>
                </p:cNvSpPr>
                <p:nvPr/>
              </p:nvSpPr>
              <p:spPr bwMode="auto">
                <a:xfrm>
                  <a:off x="3408" y="2640"/>
                  <a:ext cx="1536" cy="194"/>
                </a:xfrm>
                <a:prstGeom prst="rect">
                  <a:avLst/>
                </a:prstGeom>
                <a:solidFill>
                  <a:srgbClr val="6666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r>
                    <a:rPr lang="en-US" altLang="en-US" sz="900" b="1">
                      <a:solidFill>
                        <a:srgbClr val="000000"/>
                      </a:solidFill>
                      <a:latin typeface="Arial" panose="020B0604020202020204" pitchFamily="34" charset="0"/>
                    </a:rPr>
                    <a:t>Plan of Action and Milestones</a:t>
                  </a:r>
                </a:p>
              </p:txBody>
            </p:sp>
            <p:sp>
              <p:nvSpPr>
                <p:cNvPr id="51215" name="Text Box 36"/>
                <p:cNvSpPr txBox="1">
                  <a:spLocks noChangeArrowheads="1"/>
                </p:cNvSpPr>
                <p:nvPr/>
              </p:nvSpPr>
              <p:spPr bwMode="auto">
                <a:xfrm>
                  <a:off x="3408" y="2400"/>
                  <a:ext cx="1536" cy="194"/>
                </a:xfrm>
                <a:prstGeom prst="rect">
                  <a:avLst/>
                </a:prstGeom>
                <a:solidFill>
                  <a:srgbClr val="6666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r>
                    <a:rPr lang="en-US" altLang="en-US" sz="900" b="1">
                      <a:solidFill>
                        <a:srgbClr val="000000"/>
                      </a:solidFill>
                      <a:latin typeface="Arial" panose="020B0604020202020204" pitchFamily="34" charset="0"/>
                    </a:rPr>
                    <a:t>Security Assessment Report</a:t>
                  </a:r>
                </a:p>
              </p:txBody>
            </p:sp>
            <p:sp>
              <p:nvSpPr>
                <p:cNvPr id="51216" name="Text Box 37"/>
                <p:cNvSpPr txBox="1">
                  <a:spLocks noChangeArrowheads="1"/>
                </p:cNvSpPr>
                <p:nvPr/>
              </p:nvSpPr>
              <p:spPr bwMode="auto">
                <a:xfrm>
                  <a:off x="3408" y="2160"/>
                  <a:ext cx="1536" cy="194"/>
                </a:xfrm>
                <a:prstGeom prst="rect">
                  <a:avLst/>
                </a:prstGeom>
                <a:solidFill>
                  <a:srgbClr val="6666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r>
                    <a:rPr lang="en-US" altLang="en-US" sz="900" b="1">
                      <a:solidFill>
                        <a:srgbClr val="000000"/>
                      </a:solidFill>
                      <a:latin typeface="Arial" panose="020B0604020202020204" pitchFamily="34" charset="0"/>
                    </a:rPr>
                    <a:t>System Security Plan</a:t>
                  </a:r>
                </a:p>
              </p:txBody>
            </p:sp>
          </p:grpSp>
          <p:sp>
            <p:nvSpPr>
              <p:cNvPr id="51212" name="Rectangle 38"/>
              <p:cNvSpPr>
                <a:spLocks noChangeArrowheads="1"/>
              </p:cNvSpPr>
              <p:nvPr/>
            </p:nvSpPr>
            <p:spPr bwMode="auto">
              <a:xfrm>
                <a:off x="3360" y="1200"/>
                <a:ext cx="1632" cy="1680"/>
              </a:xfrm>
              <a:prstGeom prst="rect">
                <a:avLst/>
              </a:prstGeom>
              <a:noFill/>
              <a:ln w="12700">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sz="1050"/>
              </a:p>
            </p:txBody>
          </p:sp>
          <p:sp>
            <p:nvSpPr>
              <p:cNvPr id="51213" name="Text Box 39"/>
              <p:cNvSpPr txBox="1">
                <a:spLocks noChangeArrowheads="1"/>
              </p:cNvSpPr>
              <p:nvPr/>
            </p:nvSpPr>
            <p:spPr bwMode="auto">
              <a:xfrm>
                <a:off x="3552" y="1260"/>
                <a:ext cx="1248" cy="814"/>
              </a:xfrm>
              <a:prstGeom prst="rect">
                <a:avLst/>
              </a:prstGeom>
              <a:solidFill>
                <a:srgbClr val="6666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endParaRPr lang="en-US" altLang="en-US" sz="600" b="1">
                  <a:solidFill>
                    <a:srgbClr val="000000"/>
                  </a:solidFill>
                  <a:latin typeface="Arial" panose="020B0604020202020204" pitchFamily="34" charset="0"/>
                </a:endParaRPr>
              </a:p>
              <a:p>
                <a:pPr algn="ctr" eaLnBrk="1" hangingPunct="1">
                  <a:spcBef>
                    <a:spcPct val="50000"/>
                  </a:spcBef>
                </a:pPr>
                <a:r>
                  <a:rPr lang="en-US" altLang="en-US" sz="1050" b="1">
                    <a:solidFill>
                      <a:srgbClr val="000000"/>
                    </a:solidFill>
                    <a:latin typeface="Arial" panose="020B0604020202020204" pitchFamily="34" charset="0"/>
                  </a:rPr>
                  <a:t>Organization Two</a:t>
                </a:r>
              </a:p>
              <a:p>
                <a:pPr algn="ctr" eaLnBrk="1" hangingPunct="1">
                  <a:spcBef>
                    <a:spcPct val="50000"/>
                  </a:spcBef>
                </a:pPr>
                <a:r>
                  <a:rPr lang="en-US" altLang="en-US" sz="1050" b="1">
                    <a:solidFill>
                      <a:srgbClr val="000000"/>
                    </a:solidFill>
                    <a:latin typeface="Arial" panose="020B0604020202020204" pitchFamily="34" charset="0"/>
                  </a:rPr>
                  <a:t>INFORMATION SYSTEM</a:t>
                </a:r>
              </a:p>
              <a:p>
                <a:pPr algn="ctr" eaLnBrk="1" hangingPunct="1">
                  <a:spcBef>
                    <a:spcPct val="50000"/>
                  </a:spcBef>
                </a:pPr>
                <a:endParaRPr lang="en-US" altLang="en-US" sz="600" b="1">
                  <a:solidFill>
                    <a:srgbClr val="000000"/>
                  </a:solidFill>
                  <a:latin typeface="Arial" panose="020B0604020202020204" pitchFamily="34" charset="0"/>
                </a:endParaRPr>
              </a:p>
            </p:txBody>
          </p:sp>
        </p:grpSp>
      </p:grpSp>
      <p:sp>
        <p:nvSpPr>
          <p:cNvPr id="51206" name="Text Box 40"/>
          <p:cNvSpPr txBox="1">
            <a:spLocks noChangeArrowheads="1"/>
          </p:cNvSpPr>
          <p:nvPr/>
        </p:nvSpPr>
        <p:spPr bwMode="auto">
          <a:xfrm>
            <a:off x="4914900" y="3378994"/>
            <a:ext cx="24003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r>
              <a:rPr lang="en-US" altLang="en-US" sz="900" b="1">
                <a:latin typeface="Arial" panose="020B0604020202020204" pitchFamily="34" charset="0"/>
              </a:rPr>
              <a:t>Determining risk to the organization’s operations and assets, individuals, other organizations, and the Nation; and the acceptability of such risk.</a:t>
            </a:r>
          </a:p>
        </p:txBody>
      </p:sp>
    </p:spTree>
    <p:extLst>
      <p:ext uri="{BB962C8B-B14F-4D97-AF65-F5344CB8AC3E}">
        <p14:creationId xmlns:p14="http://schemas.microsoft.com/office/powerpoint/2010/main" val="1367507510"/>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96000" y="4606981"/>
            <a:ext cx="3276600" cy="523220"/>
          </a:xfrm>
          <a:prstGeom prst="rect">
            <a:avLst/>
          </a:prstGeom>
          <a:noFill/>
        </p:spPr>
        <p:txBody>
          <a:bodyPr wrap="square" rtlCol="0">
            <a:spAutoFit/>
          </a:bodyPr>
          <a:lstStyle/>
          <a:p>
            <a:pPr algn="ctr"/>
            <a:r>
              <a:rPr lang="en-US" sz="2800" dirty="0">
                <a:solidFill>
                  <a:srgbClr val="E46C0A"/>
                </a:solidFill>
                <a:latin typeface="Adobe Garamond Pro" pitchFamily="18" charset="0"/>
              </a:rPr>
              <a:t>Policy Frameworks</a:t>
            </a:r>
          </a:p>
        </p:txBody>
      </p:sp>
      <p:sp>
        <p:nvSpPr>
          <p:cNvPr id="5" name="Rectangle 4"/>
          <p:cNvSpPr/>
          <p:nvPr/>
        </p:nvSpPr>
        <p:spPr>
          <a:xfrm>
            <a:off x="0" y="2114550"/>
            <a:ext cx="9144000" cy="400110"/>
          </a:xfrm>
          <a:prstGeom prst="rect">
            <a:avLst/>
          </a:prstGeom>
        </p:spPr>
        <p:txBody>
          <a:bodyPr wrap="square">
            <a:spAutoFit/>
          </a:bodyPr>
          <a:lstStyle/>
          <a:p>
            <a:pPr algn="ctr"/>
            <a:r>
              <a:rPr lang="en-US" sz="2000" dirty="0"/>
              <a:t>Warning…</a:t>
            </a:r>
          </a:p>
        </p:txBody>
      </p:sp>
    </p:spTree>
    <p:extLst>
      <p:ext uri="{BB962C8B-B14F-4D97-AF65-F5344CB8AC3E}">
        <p14:creationId xmlns:p14="http://schemas.microsoft.com/office/powerpoint/2010/main" val="1032744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96000" y="4606981"/>
            <a:ext cx="3276600" cy="523220"/>
          </a:xfrm>
          <a:prstGeom prst="rect">
            <a:avLst/>
          </a:prstGeom>
          <a:noFill/>
        </p:spPr>
        <p:txBody>
          <a:bodyPr wrap="square" rtlCol="0">
            <a:spAutoFit/>
          </a:bodyPr>
          <a:lstStyle/>
          <a:p>
            <a:pPr algn="ctr"/>
            <a:r>
              <a:rPr lang="en-US" sz="2800" dirty="0">
                <a:solidFill>
                  <a:srgbClr val="E46C0A"/>
                </a:solidFill>
                <a:latin typeface="Adobe Garamond Pro" pitchFamily="18" charset="0"/>
              </a:rPr>
              <a:t>Policy Frameworks</a:t>
            </a:r>
          </a:p>
        </p:txBody>
      </p:sp>
      <p:sp>
        <p:nvSpPr>
          <p:cNvPr id="5" name="Rectangle 4"/>
          <p:cNvSpPr/>
          <p:nvPr/>
        </p:nvSpPr>
        <p:spPr>
          <a:xfrm>
            <a:off x="0" y="2114550"/>
            <a:ext cx="9144000" cy="400110"/>
          </a:xfrm>
          <a:prstGeom prst="rect">
            <a:avLst/>
          </a:prstGeom>
        </p:spPr>
        <p:txBody>
          <a:bodyPr wrap="square">
            <a:spAutoFit/>
          </a:bodyPr>
          <a:lstStyle/>
          <a:p>
            <a:pPr algn="ctr"/>
            <a:r>
              <a:rPr lang="en-US" sz="2000" dirty="0"/>
              <a:t>Now entering the…</a:t>
            </a:r>
          </a:p>
        </p:txBody>
      </p:sp>
    </p:spTree>
    <p:extLst>
      <p:ext uri="{BB962C8B-B14F-4D97-AF65-F5344CB8AC3E}">
        <p14:creationId xmlns:p14="http://schemas.microsoft.com/office/powerpoint/2010/main" val="13626357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96000" y="4606981"/>
            <a:ext cx="3276600" cy="523220"/>
          </a:xfrm>
          <a:prstGeom prst="rect">
            <a:avLst/>
          </a:prstGeom>
          <a:noFill/>
        </p:spPr>
        <p:txBody>
          <a:bodyPr wrap="square" rtlCol="0">
            <a:spAutoFit/>
          </a:bodyPr>
          <a:lstStyle/>
          <a:p>
            <a:pPr algn="ctr"/>
            <a:r>
              <a:rPr lang="en-US" sz="2800" dirty="0">
                <a:solidFill>
                  <a:srgbClr val="E46C0A"/>
                </a:solidFill>
                <a:latin typeface="Adobe Garamond Pro" pitchFamily="18" charset="0"/>
              </a:rPr>
              <a:t>Policy Frameworks</a:t>
            </a:r>
          </a:p>
        </p:txBody>
      </p:sp>
      <p:pic>
        <p:nvPicPr>
          <p:cNvPr id="1026" name="Picture 2" descr="http://rueetschli.net/wp-content/uploads/2013/07/paywa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7765" y="1323975"/>
            <a:ext cx="4096235" cy="23050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http://kimsagency.com/wp-content/uploads/2014/03/land.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181100"/>
            <a:ext cx="3870207" cy="25908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13014" y="2095440"/>
            <a:ext cx="9144000" cy="400110"/>
          </a:xfrm>
          <a:prstGeom prst="rect">
            <a:avLst/>
          </a:prstGeom>
        </p:spPr>
        <p:txBody>
          <a:bodyPr wrap="square">
            <a:spAutoFit/>
          </a:bodyPr>
          <a:lstStyle/>
          <a:p>
            <a:pPr algn="ctr"/>
            <a:r>
              <a:rPr lang="en-US" sz="2000" dirty="0"/>
              <a:t> of the</a:t>
            </a:r>
          </a:p>
        </p:txBody>
      </p:sp>
    </p:spTree>
    <p:extLst>
      <p:ext uri="{BB962C8B-B14F-4D97-AF65-F5344CB8AC3E}">
        <p14:creationId xmlns:p14="http://schemas.microsoft.com/office/powerpoint/2010/main" val="3814218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96000" y="4606981"/>
            <a:ext cx="3276600" cy="523220"/>
          </a:xfrm>
          <a:prstGeom prst="rect">
            <a:avLst/>
          </a:prstGeom>
          <a:noFill/>
        </p:spPr>
        <p:txBody>
          <a:bodyPr wrap="square" rtlCol="0">
            <a:spAutoFit/>
          </a:bodyPr>
          <a:lstStyle/>
          <a:p>
            <a:pPr algn="ctr"/>
            <a:r>
              <a:rPr lang="en-US" sz="2800" dirty="0">
                <a:solidFill>
                  <a:srgbClr val="E46C0A"/>
                </a:solidFill>
                <a:latin typeface="Adobe Garamond Pro" pitchFamily="18" charset="0"/>
              </a:rPr>
              <a:t>Policy Frameworks</a:t>
            </a:r>
          </a:p>
        </p:txBody>
      </p:sp>
      <p:sp>
        <p:nvSpPr>
          <p:cNvPr id="5" name="TextBox 4"/>
          <p:cNvSpPr txBox="1"/>
          <p:nvPr/>
        </p:nvSpPr>
        <p:spPr>
          <a:xfrm>
            <a:off x="1371600" y="2190750"/>
            <a:ext cx="6477000" cy="400110"/>
          </a:xfrm>
          <a:prstGeom prst="rect">
            <a:avLst/>
          </a:prstGeom>
          <a:noFill/>
        </p:spPr>
        <p:txBody>
          <a:bodyPr wrap="square" rtlCol="0">
            <a:spAutoFit/>
          </a:bodyPr>
          <a:lstStyle/>
          <a:p>
            <a:pPr algn="ctr"/>
            <a:r>
              <a:rPr lang="en-US" sz="2000" dirty="0">
                <a:latin typeface="Adobe Garamond Pro" pitchFamily="18" charset="0"/>
              </a:rPr>
              <a:t>(I’m sorry)</a:t>
            </a:r>
            <a:endParaRPr lang="en-US" sz="2000" dirty="0">
              <a:solidFill>
                <a:srgbClr val="E46C0A"/>
              </a:solidFill>
              <a:latin typeface="Adobe Garamond Pro" pitchFamily="18" charset="0"/>
            </a:endParaRPr>
          </a:p>
        </p:txBody>
      </p:sp>
    </p:spTree>
    <p:extLst>
      <p:ext uri="{BB962C8B-B14F-4D97-AF65-F5344CB8AC3E}">
        <p14:creationId xmlns:p14="http://schemas.microsoft.com/office/powerpoint/2010/main" val="777761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96000" y="4606981"/>
            <a:ext cx="3276600" cy="523220"/>
          </a:xfrm>
          <a:prstGeom prst="rect">
            <a:avLst/>
          </a:prstGeom>
          <a:noFill/>
        </p:spPr>
        <p:txBody>
          <a:bodyPr wrap="square" rtlCol="0">
            <a:spAutoFit/>
          </a:bodyPr>
          <a:lstStyle/>
          <a:p>
            <a:pPr algn="ctr"/>
            <a:r>
              <a:rPr lang="en-US" sz="2800" dirty="0">
                <a:solidFill>
                  <a:srgbClr val="E46C0A"/>
                </a:solidFill>
                <a:latin typeface="Adobe Garamond Pro" pitchFamily="18" charset="0"/>
              </a:rPr>
              <a:t>Policy Frameworks</a:t>
            </a:r>
          </a:p>
        </p:txBody>
      </p:sp>
      <p:sp>
        <p:nvSpPr>
          <p:cNvPr id="5" name="Rectangle 4"/>
          <p:cNvSpPr/>
          <p:nvPr/>
        </p:nvSpPr>
        <p:spPr>
          <a:xfrm>
            <a:off x="0" y="2114550"/>
            <a:ext cx="9144000" cy="400110"/>
          </a:xfrm>
          <a:prstGeom prst="rect">
            <a:avLst/>
          </a:prstGeom>
        </p:spPr>
        <p:txBody>
          <a:bodyPr wrap="square">
            <a:spAutoFit/>
          </a:bodyPr>
          <a:lstStyle/>
          <a:p>
            <a:pPr algn="ctr"/>
            <a:r>
              <a:rPr lang="en-US" sz="2000" dirty="0"/>
              <a:t>ISO 27000 related slides</a:t>
            </a:r>
          </a:p>
        </p:txBody>
      </p:sp>
    </p:spTree>
    <p:extLst>
      <p:ext uri="{BB962C8B-B14F-4D97-AF65-F5344CB8AC3E}">
        <p14:creationId xmlns:p14="http://schemas.microsoft.com/office/powerpoint/2010/main" val="3444389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96000" y="4606981"/>
            <a:ext cx="3276600" cy="523220"/>
          </a:xfrm>
          <a:prstGeom prst="rect">
            <a:avLst/>
          </a:prstGeom>
          <a:noFill/>
        </p:spPr>
        <p:txBody>
          <a:bodyPr wrap="square" rtlCol="0">
            <a:spAutoFit/>
          </a:bodyPr>
          <a:lstStyle/>
          <a:p>
            <a:pPr algn="ctr"/>
            <a:r>
              <a:rPr lang="en-US" sz="2800" dirty="0">
                <a:solidFill>
                  <a:srgbClr val="E46C0A"/>
                </a:solidFill>
                <a:latin typeface="Adobe Garamond Pro" pitchFamily="18" charset="0"/>
              </a:rPr>
              <a:t>Policy Frameworks</a:t>
            </a:r>
          </a:p>
        </p:txBody>
      </p:sp>
      <p:sp>
        <p:nvSpPr>
          <p:cNvPr id="2" name="Rectangle 1"/>
          <p:cNvSpPr/>
          <p:nvPr/>
        </p:nvSpPr>
        <p:spPr>
          <a:xfrm>
            <a:off x="228600" y="971550"/>
            <a:ext cx="8686800" cy="1938992"/>
          </a:xfrm>
          <a:prstGeom prst="rect">
            <a:avLst/>
          </a:prstGeom>
        </p:spPr>
        <p:txBody>
          <a:bodyPr wrap="square">
            <a:spAutoFit/>
          </a:bodyPr>
          <a:lstStyle/>
          <a:p>
            <a:pPr marL="285750" indent="-285750">
              <a:buFont typeface="Arial" panose="020B0604020202020204" pitchFamily="34" charset="0"/>
              <a:buChar char="•"/>
            </a:pPr>
            <a:r>
              <a:rPr lang="en-US" sz="2400" dirty="0"/>
              <a:t>The International Organization for Standardization (ISO) and the International Electro-technical Commission (IEC) develop and publish international standards. </a:t>
            </a:r>
          </a:p>
          <a:p>
            <a:pPr marL="285750" indent="-285750">
              <a:buFont typeface="Arial" panose="020B0604020202020204" pitchFamily="34" charset="0"/>
              <a:buChar char="•"/>
            </a:pPr>
            <a:r>
              <a:rPr lang="en-US" sz="2400" dirty="0"/>
              <a:t>It is common to see these standards abbreviated to ISO/IEC. </a:t>
            </a:r>
          </a:p>
          <a:p>
            <a:pPr marL="285750" indent="-285750">
              <a:buFont typeface="Arial" panose="020B0604020202020204" pitchFamily="34" charset="0"/>
              <a:buChar char="•"/>
            </a:pPr>
            <a:r>
              <a:rPr lang="en-US" sz="2400" dirty="0"/>
              <a:t>ISO/IEC </a:t>
            </a:r>
            <a:r>
              <a:rPr lang="en-US" sz="2400" dirty="0" smtClean="0"/>
              <a:t>27001 and 27002 are the most interesting of the family</a:t>
            </a:r>
            <a:endParaRPr lang="en-US" sz="2400" dirty="0"/>
          </a:p>
        </p:txBody>
      </p:sp>
      <p:sp>
        <p:nvSpPr>
          <p:cNvPr id="3" name="Rectangle 2"/>
          <p:cNvSpPr/>
          <p:nvPr/>
        </p:nvSpPr>
        <p:spPr>
          <a:xfrm>
            <a:off x="1066800" y="192643"/>
            <a:ext cx="2108269" cy="461665"/>
          </a:xfrm>
          <a:prstGeom prst="rect">
            <a:avLst/>
          </a:prstGeom>
        </p:spPr>
        <p:txBody>
          <a:bodyPr wrap="none">
            <a:spAutoFit/>
          </a:bodyPr>
          <a:lstStyle/>
          <a:p>
            <a:r>
              <a:rPr lang="en-US" sz="2400" dirty="0">
                <a:solidFill>
                  <a:srgbClr val="E46C0A"/>
                </a:solidFill>
              </a:rPr>
              <a:t>ISO/IEC </a:t>
            </a:r>
            <a:r>
              <a:rPr lang="en-US" sz="2400" dirty="0" smtClean="0">
                <a:solidFill>
                  <a:srgbClr val="E46C0A"/>
                </a:solidFill>
              </a:rPr>
              <a:t>27000</a:t>
            </a:r>
            <a:endParaRPr lang="en-US" sz="2400" dirty="0">
              <a:solidFill>
                <a:srgbClr val="E46C0A"/>
              </a:solidFill>
            </a:endParaRPr>
          </a:p>
        </p:txBody>
      </p:sp>
    </p:spTree>
    <p:extLst>
      <p:ext uri="{BB962C8B-B14F-4D97-AF65-F5344CB8AC3E}">
        <p14:creationId xmlns:p14="http://schemas.microsoft.com/office/powerpoint/2010/main" val="2081173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1047750"/>
            <a:ext cx="8001000" cy="2862322"/>
          </a:xfrm>
          <a:prstGeom prst="rect">
            <a:avLst/>
          </a:prstGeom>
        </p:spPr>
        <p:txBody>
          <a:bodyPr wrap="square">
            <a:spAutoFit/>
          </a:bodyPr>
          <a:lstStyle/>
          <a:p>
            <a:r>
              <a:rPr lang="en-US" dirty="0"/>
              <a:t>ISO 27000: Overview and Vocabulary </a:t>
            </a:r>
            <a:endParaRPr lang="en-US" dirty="0" smtClean="0"/>
          </a:p>
          <a:p>
            <a:r>
              <a:rPr lang="en-US" dirty="0" smtClean="0"/>
              <a:t>ISO </a:t>
            </a:r>
            <a:r>
              <a:rPr lang="en-US" dirty="0"/>
              <a:t>27001: ISMS Requirements </a:t>
            </a:r>
            <a:endParaRPr lang="en-US" dirty="0" smtClean="0"/>
          </a:p>
          <a:p>
            <a:r>
              <a:rPr lang="en-US" dirty="0" smtClean="0"/>
              <a:t>ISO </a:t>
            </a:r>
            <a:r>
              <a:rPr lang="en-US" dirty="0"/>
              <a:t>27002: Code of Practice </a:t>
            </a:r>
            <a:endParaRPr lang="en-US" dirty="0" smtClean="0"/>
          </a:p>
          <a:p>
            <a:r>
              <a:rPr lang="en-US" dirty="0" smtClean="0"/>
              <a:t>ISO </a:t>
            </a:r>
            <a:r>
              <a:rPr lang="en-US" dirty="0"/>
              <a:t>27003: ISMS Implementation Guidance </a:t>
            </a:r>
            <a:endParaRPr lang="en-US" dirty="0" smtClean="0"/>
          </a:p>
          <a:p>
            <a:r>
              <a:rPr lang="en-US" dirty="0" smtClean="0"/>
              <a:t>ISO </a:t>
            </a:r>
            <a:r>
              <a:rPr lang="en-US" dirty="0"/>
              <a:t>27004: ISM Measurement </a:t>
            </a:r>
            <a:endParaRPr lang="en-US" dirty="0" smtClean="0"/>
          </a:p>
          <a:p>
            <a:r>
              <a:rPr lang="en-US" dirty="0" smtClean="0"/>
              <a:t>ISO </a:t>
            </a:r>
            <a:r>
              <a:rPr lang="en-US" dirty="0"/>
              <a:t>27005: InfoSec Risk Management </a:t>
            </a:r>
            <a:endParaRPr lang="en-US" dirty="0" smtClean="0"/>
          </a:p>
          <a:p>
            <a:r>
              <a:rPr lang="en-US" dirty="0" smtClean="0"/>
              <a:t>ISO </a:t>
            </a:r>
            <a:r>
              <a:rPr lang="en-US" dirty="0"/>
              <a:t>27006: Requirements for Bodies Providing Audit and Certification of ISMS </a:t>
            </a:r>
          </a:p>
          <a:p>
            <a:r>
              <a:rPr lang="en-US" dirty="0" smtClean="0"/>
              <a:t>ISO </a:t>
            </a:r>
            <a:r>
              <a:rPr lang="en-US" dirty="0"/>
              <a:t>27007 – 27008: Guidelines for Auditing InfoSec Controls </a:t>
            </a:r>
            <a:endParaRPr lang="en-US" dirty="0" smtClean="0"/>
          </a:p>
          <a:p>
            <a:r>
              <a:rPr lang="en-US" dirty="0" smtClean="0"/>
              <a:t>ISO </a:t>
            </a:r>
            <a:r>
              <a:rPr lang="en-US" dirty="0"/>
              <a:t>27014: Governance of InfoSec </a:t>
            </a:r>
            <a:endParaRPr lang="en-US" dirty="0" smtClean="0"/>
          </a:p>
          <a:p>
            <a:r>
              <a:rPr lang="en-US" dirty="0" smtClean="0"/>
              <a:t>ISO </a:t>
            </a:r>
            <a:r>
              <a:rPr lang="en-US" dirty="0"/>
              <a:t>27015: ISM Guidelines for Financial </a:t>
            </a:r>
            <a:r>
              <a:rPr lang="en-US" dirty="0" smtClean="0"/>
              <a:t>Services</a:t>
            </a:r>
            <a:endParaRPr lang="en-US" dirty="0"/>
          </a:p>
        </p:txBody>
      </p:sp>
      <p:sp>
        <p:nvSpPr>
          <p:cNvPr id="5" name="Rectangle 4"/>
          <p:cNvSpPr/>
          <p:nvPr/>
        </p:nvSpPr>
        <p:spPr>
          <a:xfrm>
            <a:off x="0" y="285750"/>
            <a:ext cx="9144000" cy="400110"/>
          </a:xfrm>
          <a:prstGeom prst="rect">
            <a:avLst/>
          </a:prstGeom>
        </p:spPr>
        <p:txBody>
          <a:bodyPr wrap="square">
            <a:spAutoFit/>
          </a:bodyPr>
          <a:lstStyle/>
          <a:p>
            <a:pPr algn="ctr"/>
            <a:r>
              <a:rPr lang="en-US" sz="2000" dirty="0" smtClean="0"/>
              <a:t>Overview of Documents</a:t>
            </a:r>
            <a:endParaRPr lang="en-US" sz="2000" dirty="0"/>
          </a:p>
        </p:txBody>
      </p:sp>
    </p:spTree>
    <p:extLst>
      <p:ext uri="{BB962C8B-B14F-4D97-AF65-F5344CB8AC3E}">
        <p14:creationId xmlns:p14="http://schemas.microsoft.com/office/powerpoint/2010/main" val="1251559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96000" y="4606981"/>
            <a:ext cx="3276600" cy="523220"/>
          </a:xfrm>
          <a:prstGeom prst="rect">
            <a:avLst/>
          </a:prstGeom>
          <a:noFill/>
        </p:spPr>
        <p:txBody>
          <a:bodyPr wrap="square" rtlCol="0">
            <a:spAutoFit/>
          </a:bodyPr>
          <a:lstStyle/>
          <a:p>
            <a:pPr algn="ctr"/>
            <a:r>
              <a:rPr lang="en-US" sz="2800" dirty="0">
                <a:solidFill>
                  <a:srgbClr val="E46C0A"/>
                </a:solidFill>
                <a:latin typeface="Adobe Garamond Pro" pitchFamily="18" charset="0"/>
              </a:rPr>
              <a:t>Policy Frameworks</a:t>
            </a:r>
          </a:p>
        </p:txBody>
      </p:sp>
      <p:sp>
        <p:nvSpPr>
          <p:cNvPr id="5" name="Rectangle 4"/>
          <p:cNvSpPr/>
          <p:nvPr/>
        </p:nvSpPr>
        <p:spPr>
          <a:xfrm>
            <a:off x="0" y="2114550"/>
            <a:ext cx="9144000" cy="523220"/>
          </a:xfrm>
          <a:prstGeom prst="rect">
            <a:avLst/>
          </a:prstGeom>
        </p:spPr>
        <p:txBody>
          <a:bodyPr wrap="square">
            <a:spAutoFit/>
          </a:bodyPr>
          <a:lstStyle/>
          <a:p>
            <a:pPr algn="ctr"/>
            <a:r>
              <a:rPr lang="en-US" sz="2000" dirty="0"/>
              <a:t>Next Few slides </a:t>
            </a:r>
            <a:r>
              <a:rPr lang="en-US" sz="2000" dirty="0" smtClean="0"/>
              <a:t>from </a:t>
            </a:r>
            <a:r>
              <a:rPr lang="en-US" sz="2000" dirty="0"/>
              <a:t>2007 </a:t>
            </a:r>
            <a:r>
              <a:rPr lang="cs-CZ" altLang="en-US" sz="2000" dirty="0"/>
              <a:t>Luděk Novák</a:t>
            </a:r>
            <a:r>
              <a:rPr lang="cs-CZ" altLang="en-US" sz="2800" dirty="0"/>
              <a:t>,</a:t>
            </a:r>
            <a:r>
              <a:rPr lang="cs-CZ" altLang="en-US" sz="2400" dirty="0"/>
              <a:t> </a:t>
            </a:r>
            <a:r>
              <a:rPr lang="cs-CZ" altLang="en-US" sz="1600" dirty="0"/>
              <a:t>CISA, CISSP</a:t>
            </a:r>
            <a:r>
              <a:rPr lang="en-US" sz="2000" dirty="0"/>
              <a:t>, modified by MLH 2015</a:t>
            </a:r>
          </a:p>
        </p:txBody>
      </p:sp>
    </p:spTree>
    <p:extLst>
      <p:ext uri="{BB962C8B-B14F-4D97-AF65-F5344CB8AC3E}">
        <p14:creationId xmlns:p14="http://schemas.microsoft.com/office/powerpoint/2010/main" val="1673650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 y="126742"/>
            <a:ext cx="8991600" cy="3662541"/>
          </a:xfrm>
          <a:prstGeom prst="rect">
            <a:avLst/>
          </a:prstGeom>
          <a:noFill/>
        </p:spPr>
        <p:txBody>
          <a:bodyPr wrap="square" rtlCol="0">
            <a:spAutoFit/>
          </a:bodyPr>
          <a:lstStyle/>
          <a:p>
            <a:r>
              <a:rPr lang="en-US" sz="3200" dirty="0">
                <a:latin typeface="Adobe Garamond Pro" pitchFamily="18" charset="0"/>
              </a:rPr>
              <a:t>Today’s topics:</a:t>
            </a:r>
            <a:r>
              <a:rPr lang="en-US" sz="2400" dirty="0">
                <a:latin typeface="Adobe Garamond Pro" pitchFamily="18" charset="0"/>
              </a:rPr>
              <a:t/>
            </a:r>
            <a:br>
              <a:rPr lang="en-US" sz="2400" dirty="0">
                <a:latin typeface="Adobe Garamond Pro" pitchFamily="18" charset="0"/>
              </a:rPr>
            </a:br>
            <a:r>
              <a:rPr lang="en-US" sz="2400" dirty="0">
                <a:solidFill>
                  <a:srgbClr val="E46C0A"/>
                </a:solidFill>
                <a:latin typeface="Adobe Garamond Pro" pitchFamily="18" charset="0"/>
              </a:rPr>
              <a:t>Last Time recap: FISMA related docs</a:t>
            </a:r>
          </a:p>
          <a:p>
            <a:r>
              <a:rPr lang="en-US" sz="2400" dirty="0">
                <a:solidFill>
                  <a:srgbClr val="E46C0A"/>
                </a:solidFill>
                <a:latin typeface="Adobe Garamond Pro" pitchFamily="18" charset="0"/>
              </a:rPr>
              <a:t>IS27000 Series</a:t>
            </a:r>
          </a:p>
          <a:p>
            <a:r>
              <a:rPr lang="en-US" sz="2400" dirty="0">
                <a:solidFill>
                  <a:srgbClr val="FFFFFF"/>
                </a:solidFill>
                <a:latin typeface="Adobe Garamond Pro" pitchFamily="18" charset="0"/>
              </a:rPr>
              <a:t>	slides from 2013 Jones and Bartlett Learning, LLC</a:t>
            </a:r>
          </a:p>
          <a:p>
            <a:r>
              <a:rPr lang="en-US" sz="2400" dirty="0">
                <a:solidFill>
                  <a:srgbClr val="FFFFFF"/>
                </a:solidFill>
                <a:latin typeface="Adobe Garamond Pro" pitchFamily="18" charset="0"/>
              </a:rPr>
              <a:t>	slides from 2007 </a:t>
            </a:r>
            <a:r>
              <a:rPr lang="cs-CZ" altLang="en-US" sz="2400" dirty="0"/>
              <a:t>Luděk Novák</a:t>
            </a:r>
            <a:r>
              <a:rPr lang="cs-CZ" altLang="en-US" sz="3200" dirty="0"/>
              <a:t>,</a:t>
            </a:r>
            <a:r>
              <a:rPr lang="cs-CZ" altLang="en-US" sz="2800" dirty="0"/>
              <a:t> </a:t>
            </a:r>
            <a:r>
              <a:rPr lang="cs-CZ" altLang="en-US" sz="2400" dirty="0"/>
              <a:t>CISA, CISSP</a:t>
            </a:r>
            <a:endParaRPr lang="en-US" sz="2400" dirty="0">
              <a:solidFill>
                <a:srgbClr val="FFFFFF"/>
              </a:solidFill>
              <a:latin typeface="Adobe Garamond Pro" pitchFamily="18" charset="0"/>
            </a:endParaRPr>
          </a:p>
          <a:p>
            <a:r>
              <a:rPr lang="en-US" sz="2400" dirty="0">
                <a:solidFill>
                  <a:srgbClr val="FFFFFF"/>
                </a:solidFill>
                <a:latin typeface="Adobe Garamond Pro" pitchFamily="18" charset="0"/>
              </a:rPr>
              <a:t>	ISO Assessment tool</a:t>
            </a:r>
            <a:endParaRPr lang="en-US" sz="2400" dirty="0">
              <a:solidFill>
                <a:srgbClr val="E46C0A"/>
              </a:solidFill>
              <a:latin typeface="Adobe Garamond Pro" pitchFamily="18" charset="0"/>
            </a:endParaRPr>
          </a:p>
          <a:p>
            <a:r>
              <a:rPr lang="en-US" sz="2400" dirty="0" err="1">
                <a:solidFill>
                  <a:srgbClr val="E46C0A"/>
                </a:solidFill>
                <a:latin typeface="Adobe Garamond Pro" pitchFamily="18" charset="0"/>
              </a:rPr>
              <a:t>CoBIT</a:t>
            </a:r>
            <a:r>
              <a:rPr lang="en-US" sz="2400" dirty="0">
                <a:solidFill>
                  <a:srgbClr val="E46C0A"/>
                </a:solidFill>
                <a:latin typeface="Adobe Garamond Pro" pitchFamily="18" charset="0"/>
              </a:rPr>
              <a:t>: Control Objectives for Information and related Technology</a:t>
            </a:r>
          </a:p>
          <a:p>
            <a:r>
              <a:rPr lang="en-US" sz="2400" dirty="0">
                <a:solidFill>
                  <a:srgbClr val="E46C0A"/>
                </a:solidFill>
                <a:latin typeface="Adobe Garamond Pro" pitchFamily="18" charset="0"/>
              </a:rPr>
              <a:t>	</a:t>
            </a:r>
            <a:r>
              <a:rPr lang="en-US" sz="2400" dirty="0">
                <a:solidFill>
                  <a:srgbClr val="FFFFFF"/>
                </a:solidFill>
                <a:latin typeface="Adobe Garamond Pro" pitchFamily="18" charset="0"/>
              </a:rPr>
              <a:t>slides from 2007 IT Governance Institute</a:t>
            </a:r>
            <a:endParaRPr lang="en-US" sz="2400" dirty="0">
              <a:solidFill>
                <a:srgbClr val="E46C0A"/>
              </a:solidFill>
              <a:latin typeface="Adobe Garamond Pro" pitchFamily="18" charset="0"/>
            </a:endParaRPr>
          </a:p>
          <a:p>
            <a:r>
              <a:rPr lang="en-US" sz="2400" dirty="0">
                <a:solidFill>
                  <a:srgbClr val="E46C0A"/>
                </a:solidFill>
                <a:latin typeface="Adobe Garamond Pro" pitchFamily="18" charset="0"/>
              </a:rPr>
              <a:t>	</a:t>
            </a:r>
            <a:r>
              <a:rPr lang="en-US" sz="2400" dirty="0">
                <a:solidFill>
                  <a:srgbClr val="FFFFFF"/>
                </a:solidFill>
                <a:latin typeface="Adobe Garamond Pro" pitchFamily="18" charset="0"/>
              </a:rPr>
              <a:t>slides from </a:t>
            </a:r>
            <a:r>
              <a:rPr lang="en-US" sz="2400" dirty="0">
                <a:solidFill>
                  <a:srgbClr val="FFFFFF"/>
                </a:solidFill>
              </a:rPr>
              <a:t>2013 Jones and Bartlett Learning, LLC</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xfrm>
            <a:off x="2018108" y="260748"/>
            <a:ext cx="5429250" cy="767953"/>
          </a:xfrm>
        </p:spPr>
        <p:txBody>
          <a:bodyPr/>
          <a:lstStyle/>
          <a:p>
            <a:pPr eaLnBrk="1" hangingPunct="1"/>
            <a:r>
              <a:rPr lang="cs-CZ" altLang="en-US" sz="1800"/>
              <a:t>ISO/IEC 27000</a:t>
            </a:r>
            <a:r>
              <a:rPr lang="en-US" altLang="en-US" sz="1800"/>
              <a:t> family review</a:t>
            </a:r>
            <a:endParaRPr lang="en-GB" altLang="en-US" sz="1800"/>
          </a:p>
        </p:txBody>
      </p:sp>
      <p:sp>
        <p:nvSpPr>
          <p:cNvPr id="197635" name="AutoShape 3"/>
          <p:cNvSpPr>
            <a:spLocks noChangeArrowheads="1"/>
          </p:cNvSpPr>
          <p:nvPr/>
        </p:nvSpPr>
        <p:spPr bwMode="auto">
          <a:xfrm>
            <a:off x="2913459" y="1059657"/>
            <a:ext cx="3564731" cy="431006"/>
          </a:xfrm>
          <a:prstGeom prst="roundRect">
            <a:avLst>
              <a:gd name="adj" fmla="val 16667"/>
            </a:avLst>
          </a:prstGeom>
          <a:solidFill>
            <a:srgbClr val="FF7C1C"/>
          </a:solidFill>
          <a:ln w="9525">
            <a:solidFill>
              <a:srgbClr val="FF7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600" b="1">
                <a:solidFill>
                  <a:srgbClr val="00337F"/>
                </a:solidFill>
                <a:latin typeface="Arial" panose="020B0604020202020204" pitchFamily="34" charset="0"/>
              </a:defRPr>
            </a:lvl1pPr>
            <a:lvl2pPr marL="742950" indent="-285750">
              <a:defRPr sz="3600" b="1">
                <a:solidFill>
                  <a:srgbClr val="00337F"/>
                </a:solidFill>
                <a:latin typeface="Arial" panose="020B0604020202020204" pitchFamily="34" charset="0"/>
              </a:defRPr>
            </a:lvl2pPr>
            <a:lvl3pPr marL="1143000" indent="-228600">
              <a:defRPr sz="3600" b="1">
                <a:solidFill>
                  <a:srgbClr val="00337F"/>
                </a:solidFill>
                <a:latin typeface="Arial" panose="020B0604020202020204" pitchFamily="34" charset="0"/>
              </a:defRPr>
            </a:lvl3pPr>
            <a:lvl4pPr marL="1600200" indent="-228600">
              <a:defRPr sz="3600" b="1">
                <a:solidFill>
                  <a:srgbClr val="00337F"/>
                </a:solidFill>
                <a:latin typeface="Arial" panose="020B0604020202020204" pitchFamily="34" charset="0"/>
              </a:defRPr>
            </a:lvl4pPr>
            <a:lvl5pPr marL="2057400" indent="-228600">
              <a:defRPr sz="3600" b="1">
                <a:solidFill>
                  <a:srgbClr val="00337F"/>
                </a:solidFill>
                <a:latin typeface="Arial" panose="020B0604020202020204" pitchFamily="34" charset="0"/>
              </a:defRPr>
            </a:lvl5pPr>
            <a:lvl6pPr marL="2514600" indent="-228600" eaLnBrk="0" fontAlgn="base" hangingPunct="0">
              <a:spcBef>
                <a:spcPct val="0"/>
              </a:spcBef>
              <a:spcAft>
                <a:spcPct val="0"/>
              </a:spcAft>
              <a:defRPr sz="3600" b="1">
                <a:solidFill>
                  <a:srgbClr val="00337F"/>
                </a:solidFill>
                <a:latin typeface="Arial" panose="020B0604020202020204" pitchFamily="34" charset="0"/>
              </a:defRPr>
            </a:lvl6pPr>
            <a:lvl7pPr marL="2971800" indent="-228600" eaLnBrk="0" fontAlgn="base" hangingPunct="0">
              <a:spcBef>
                <a:spcPct val="0"/>
              </a:spcBef>
              <a:spcAft>
                <a:spcPct val="0"/>
              </a:spcAft>
              <a:defRPr sz="3600" b="1">
                <a:solidFill>
                  <a:srgbClr val="00337F"/>
                </a:solidFill>
                <a:latin typeface="Arial" panose="020B0604020202020204" pitchFamily="34" charset="0"/>
              </a:defRPr>
            </a:lvl7pPr>
            <a:lvl8pPr marL="3429000" indent="-228600" eaLnBrk="0" fontAlgn="base" hangingPunct="0">
              <a:spcBef>
                <a:spcPct val="0"/>
              </a:spcBef>
              <a:spcAft>
                <a:spcPct val="0"/>
              </a:spcAft>
              <a:defRPr sz="3600" b="1">
                <a:solidFill>
                  <a:srgbClr val="00337F"/>
                </a:solidFill>
                <a:latin typeface="Arial" panose="020B0604020202020204" pitchFamily="34" charset="0"/>
              </a:defRPr>
            </a:lvl8pPr>
            <a:lvl9pPr marL="3886200" indent="-228600" eaLnBrk="0" fontAlgn="base" hangingPunct="0">
              <a:spcBef>
                <a:spcPct val="0"/>
              </a:spcBef>
              <a:spcAft>
                <a:spcPct val="0"/>
              </a:spcAft>
              <a:defRPr sz="3600" b="1">
                <a:solidFill>
                  <a:srgbClr val="00337F"/>
                </a:solidFill>
                <a:latin typeface="Arial" panose="020B0604020202020204" pitchFamily="34" charset="0"/>
              </a:defRPr>
            </a:lvl9pPr>
          </a:lstStyle>
          <a:p>
            <a:pPr algn="ctr" eaLnBrk="1" hangingPunct="1"/>
            <a:r>
              <a:rPr lang="cs-CZ" altLang="en-US" sz="1200" b="0" dirty="0">
                <a:solidFill>
                  <a:srgbClr val="00276E"/>
                </a:solidFill>
              </a:rPr>
              <a:t>ISMS</a:t>
            </a:r>
            <a:r>
              <a:rPr lang="en-US" altLang="en-US" sz="1200" b="0" dirty="0">
                <a:solidFill>
                  <a:srgbClr val="00276E"/>
                </a:solidFill>
              </a:rPr>
              <a:t> Overview and vocabulary</a:t>
            </a:r>
          </a:p>
          <a:p>
            <a:pPr algn="ctr" eaLnBrk="1" hangingPunct="1"/>
            <a:r>
              <a:rPr lang="cs-CZ" altLang="en-US" sz="1200" b="0" dirty="0">
                <a:solidFill>
                  <a:srgbClr val="00276E"/>
                </a:solidFill>
              </a:rPr>
              <a:t>ISO/IEC 27000:2008 </a:t>
            </a:r>
            <a:r>
              <a:rPr lang="cs-CZ" altLang="en-US" sz="900" b="0" dirty="0">
                <a:solidFill>
                  <a:srgbClr val="00276E"/>
                </a:solidFill>
              </a:rPr>
              <a:t>(ISO/IEC 13335-1)</a:t>
            </a:r>
          </a:p>
        </p:txBody>
      </p:sp>
      <p:sp>
        <p:nvSpPr>
          <p:cNvPr id="197636" name="AutoShape 4"/>
          <p:cNvSpPr>
            <a:spLocks noChangeArrowheads="1"/>
          </p:cNvSpPr>
          <p:nvPr/>
        </p:nvSpPr>
        <p:spPr bwMode="auto">
          <a:xfrm>
            <a:off x="5910262" y="2408635"/>
            <a:ext cx="1754981" cy="675084"/>
          </a:xfrm>
          <a:prstGeom prst="roundRect">
            <a:avLst>
              <a:gd name="adj" fmla="val 16667"/>
            </a:avLst>
          </a:prstGeom>
          <a:solidFill>
            <a:srgbClr val="FF7C1C"/>
          </a:solidFill>
          <a:ln w="9525">
            <a:solidFill>
              <a:srgbClr val="FF7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600" b="1">
                <a:solidFill>
                  <a:srgbClr val="00337F"/>
                </a:solidFill>
                <a:latin typeface="Arial" panose="020B0604020202020204" pitchFamily="34" charset="0"/>
              </a:defRPr>
            </a:lvl1pPr>
            <a:lvl2pPr marL="742950" indent="-285750">
              <a:defRPr sz="3600" b="1">
                <a:solidFill>
                  <a:srgbClr val="00337F"/>
                </a:solidFill>
                <a:latin typeface="Arial" panose="020B0604020202020204" pitchFamily="34" charset="0"/>
              </a:defRPr>
            </a:lvl2pPr>
            <a:lvl3pPr marL="1143000" indent="-228600">
              <a:defRPr sz="3600" b="1">
                <a:solidFill>
                  <a:srgbClr val="00337F"/>
                </a:solidFill>
                <a:latin typeface="Arial" panose="020B0604020202020204" pitchFamily="34" charset="0"/>
              </a:defRPr>
            </a:lvl3pPr>
            <a:lvl4pPr marL="1600200" indent="-228600">
              <a:defRPr sz="3600" b="1">
                <a:solidFill>
                  <a:srgbClr val="00337F"/>
                </a:solidFill>
                <a:latin typeface="Arial" panose="020B0604020202020204" pitchFamily="34" charset="0"/>
              </a:defRPr>
            </a:lvl4pPr>
            <a:lvl5pPr marL="2057400" indent="-228600">
              <a:defRPr sz="3600" b="1">
                <a:solidFill>
                  <a:srgbClr val="00337F"/>
                </a:solidFill>
                <a:latin typeface="Arial" panose="020B0604020202020204" pitchFamily="34" charset="0"/>
              </a:defRPr>
            </a:lvl5pPr>
            <a:lvl6pPr marL="2514600" indent="-228600" eaLnBrk="0" fontAlgn="base" hangingPunct="0">
              <a:spcBef>
                <a:spcPct val="0"/>
              </a:spcBef>
              <a:spcAft>
                <a:spcPct val="0"/>
              </a:spcAft>
              <a:defRPr sz="3600" b="1">
                <a:solidFill>
                  <a:srgbClr val="00337F"/>
                </a:solidFill>
                <a:latin typeface="Arial" panose="020B0604020202020204" pitchFamily="34" charset="0"/>
              </a:defRPr>
            </a:lvl6pPr>
            <a:lvl7pPr marL="2971800" indent="-228600" eaLnBrk="0" fontAlgn="base" hangingPunct="0">
              <a:spcBef>
                <a:spcPct val="0"/>
              </a:spcBef>
              <a:spcAft>
                <a:spcPct val="0"/>
              </a:spcAft>
              <a:defRPr sz="3600" b="1">
                <a:solidFill>
                  <a:srgbClr val="00337F"/>
                </a:solidFill>
                <a:latin typeface="Arial" panose="020B0604020202020204" pitchFamily="34" charset="0"/>
              </a:defRPr>
            </a:lvl7pPr>
            <a:lvl8pPr marL="3429000" indent="-228600" eaLnBrk="0" fontAlgn="base" hangingPunct="0">
              <a:spcBef>
                <a:spcPct val="0"/>
              </a:spcBef>
              <a:spcAft>
                <a:spcPct val="0"/>
              </a:spcAft>
              <a:defRPr sz="3600" b="1">
                <a:solidFill>
                  <a:srgbClr val="00337F"/>
                </a:solidFill>
                <a:latin typeface="Arial" panose="020B0604020202020204" pitchFamily="34" charset="0"/>
              </a:defRPr>
            </a:lvl8pPr>
            <a:lvl9pPr marL="3886200" indent="-228600" eaLnBrk="0" fontAlgn="base" hangingPunct="0">
              <a:spcBef>
                <a:spcPct val="0"/>
              </a:spcBef>
              <a:spcAft>
                <a:spcPct val="0"/>
              </a:spcAft>
              <a:defRPr sz="3600" b="1">
                <a:solidFill>
                  <a:srgbClr val="00337F"/>
                </a:solidFill>
                <a:latin typeface="Arial" panose="020B0604020202020204" pitchFamily="34" charset="0"/>
              </a:defRPr>
            </a:lvl9pPr>
          </a:lstStyle>
          <a:p>
            <a:pPr algn="ctr" eaLnBrk="1" hangingPunct="1"/>
            <a:r>
              <a:rPr lang="cs-CZ" altLang="en-US" sz="1200" b="0" dirty="0">
                <a:solidFill>
                  <a:srgbClr val="00276E"/>
                </a:solidFill>
              </a:rPr>
              <a:t>ISMS</a:t>
            </a:r>
            <a:r>
              <a:rPr lang="en-US" altLang="en-US" sz="1200" b="0" dirty="0">
                <a:solidFill>
                  <a:srgbClr val="00276E"/>
                </a:solidFill>
              </a:rPr>
              <a:t> Measurement</a:t>
            </a:r>
            <a:r>
              <a:rPr lang="cs-CZ" altLang="en-US" sz="1200" b="0" dirty="0">
                <a:solidFill>
                  <a:srgbClr val="00276E"/>
                </a:solidFill>
              </a:rPr>
              <a:t/>
            </a:r>
            <a:br>
              <a:rPr lang="cs-CZ" altLang="en-US" sz="1200" b="0" dirty="0">
                <a:solidFill>
                  <a:srgbClr val="00276E"/>
                </a:solidFill>
              </a:rPr>
            </a:br>
            <a:r>
              <a:rPr lang="cs-CZ" altLang="en-US" sz="1200" b="0" dirty="0">
                <a:solidFill>
                  <a:srgbClr val="00276E"/>
                </a:solidFill>
              </a:rPr>
              <a:t>ISO/IEC 27004:2008</a:t>
            </a:r>
          </a:p>
        </p:txBody>
      </p:sp>
      <p:sp>
        <p:nvSpPr>
          <p:cNvPr id="197637" name="AutoShape 5"/>
          <p:cNvSpPr>
            <a:spLocks noChangeArrowheads="1"/>
          </p:cNvSpPr>
          <p:nvPr/>
        </p:nvSpPr>
        <p:spPr bwMode="auto">
          <a:xfrm>
            <a:off x="1752600" y="2408635"/>
            <a:ext cx="1754981" cy="675084"/>
          </a:xfrm>
          <a:prstGeom prst="roundRect">
            <a:avLst>
              <a:gd name="adj" fmla="val 16667"/>
            </a:avLst>
          </a:prstGeom>
          <a:solidFill>
            <a:srgbClr val="FF7C1C"/>
          </a:solidFill>
          <a:ln w="9525">
            <a:solidFill>
              <a:srgbClr val="FF7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600" b="1">
                <a:solidFill>
                  <a:srgbClr val="00337F"/>
                </a:solidFill>
                <a:latin typeface="Arial" panose="020B0604020202020204" pitchFamily="34" charset="0"/>
              </a:defRPr>
            </a:lvl1pPr>
            <a:lvl2pPr marL="742950" indent="-285750">
              <a:defRPr sz="3600" b="1">
                <a:solidFill>
                  <a:srgbClr val="00337F"/>
                </a:solidFill>
                <a:latin typeface="Arial" panose="020B0604020202020204" pitchFamily="34" charset="0"/>
              </a:defRPr>
            </a:lvl2pPr>
            <a:lvl3pPr marL="1143000" indent="-228600">
              <a:defRPr sz="3600" b="1">
                <a:solidFill>
                  <a:srgbClr val="00337F"/>
                </a:solidFill>
                <a:latin typeface="Arial" panose="020B0604020202020204" pitchFamily="34" charset="0"/>
              </a:defRPr>
            </a:lvl3pPr>
            <a:lvl4pPr marL="1600200" indent="-228600">
              <a:defRPr sz="3600" b="1">
                <a:solidFill>
                  <a:srgbClr val="00337F"/>
                </a:solidFill>
                <a:latin typeface="Arial" panose="020B0604020202020204" pitchFamily="34" charset="0"/>
              </a:defRPr>
            </a:lvl4pPr>
            <a:lvl5pPr marL="2057400" indent="-228600">
              <a:defRPr sz="3600" b="1">
                <a:solidFill>
                  <a:srgbClr val="00337F"/>
                </a:solidFill>
                <a:latin typeface="Arial" panose="020B0604020202020204" pitchFamily="34" charset="0"/>
              </a:defRPr>
            </a:lvl5pPr>
            <a:lvl6pPr marL="2514600" indent="-228600" eaLnBrk="0" fontAlgn="base" hangingPunct="0">
              <a:spcBef>
                <a:spcPct val="0"/>
              </a:spcBef>
              <a:spcAft>
                <a:spcPct val="0"/>
              </a:spcAft>
              <a:defRPr sz="3600" b="1">
                <a:solidFill>
                  <a:srgbClr val="00337F"/>
                </a:solidFill>
                <a:latin typeface="Arial" panose="020B0604020202020204" pitchFamily="34" charset="0"/>
              </a:defRPr>
            </a:lvl6pPr>
            <a:lvl7pPr marL="2971800" indent="-228600" eaLnBrk="0" fontAlgn="base" hangingPunct="0">
              <a:spcBef>
                <a:spcPct val="0"/>
              </a:spcBef>
              <a:spcAft>
                <a:spcPct val="0"/>
              </a:spcAft>
              <a:defRPr sz="3600" b="1">
                <a:solidFill>
                  <a:srgbClr val="00337F"/>
                </a:solidFill>
                <a:latin typeface="Arial" panose="020B0604020202020204" pitchFamily="34" charset="0"/>
              </a:defRPr>
            </a:lvl7pPr>
            <a:lvl8pPr marL="3429000" indent="-228600" eaLnBrk="0" fontAlgn="base" hangingPunct="0">
              <a:spcBef>
                <a:spcPct val="0"/>
              </a:spcBef>
              <a:spcAft>
                <a:spcPct val="0"/>
              </a:spcAft>
              <a:defRPr sz="3600" b="1">
                <a:solidFill>
                  <a:srgbClr val="00337F"/>
                </a:solidFill>
                <a:latin typeface="Arial" panose="020B0604020202020204" pitchFamily="34" charset="0"/>
              </a:defRPr>
            </a:lvl8pPr>
            <a:lvl9pPr marL="3886200" indent="-228600" eaLnBrk="0" fontAlgn="base" hangingPunct="0">
              <a:spcBef>
                <a:spcPct val="0"/>
              </a:spcBef>
              <a:spcAft>
                <a:spcPct val="0"/>
              </a:spcAft>
              <a:defRPr sz="3600" b="1">
                <a:solidFill>
                  <a:srgbClr val="00337F"/>
                </a:solidFill>
                <a:latin typeface="Arial" panose="020B0604020202020204" pitchFamily="34" charset="0"/>
              </a:defRPr>
            </a:lvl9pPr>
          </a:lstStyle>
          <a:p>
            <a:pPr algn="ctr" eaLnBrk="1" hangingPunct="1"/>
            <a:r>
              <a:rPr lang="cs-CZ" altLang="en-US" sz="1200" b="0" dirty="0">
                <a:solidFill>
                  <a:srgbClr val="00276E"/>
                </a:solidFill>
              </a:rPr>
              <a:t>Risk management</a:t>
            </a:r>
            <a:br>
              <a:rPr lang="cs-CZ" altLang="en-US" sz="1200" b="0" dirty="0">
                <a:solidFill>
                  <a:srgbClr val="00276E"/>
                </a:solidFill>
              </a:rPr>
            </a:br>
            <a:r>
              <a:rPr lang="cs-CZ" altLang="en-US" sz="1050" b="0" dirty="0">
                <a:solidFill>
                  <a:srgbClr val="00276E"/>
                </a:solidFill>
              </a:rPr>
              <a:t>BS 7799-3:2006</a:t>
            </a:r>
          </a:p>
          <a:p>
            <a:pPr algn="ctr" eaLnBrk="1" hangingPunct="1"/>
            <a:r>
              <a:rPr lang="cs-CZ" altLang="en-US" sz="1200" b="0" dirty="0">
                <a:solidFill>
                  <a:srgbClr val="00276E"/>
                </a:solidFill>
              </a:rPr>
              <a:t>ISO/IEC 27005:2007 </a:t>
            </a:r>
          </a:p>
          <a:p>
            <a:pPr algn="ctr" eaLnBrk="1" hangingPunct="1"/>
            <a:r>
              <a:rPr lang="cs-CZ" altLang="en-US" sz="900" b="0" dirty="0">
                <a:solidFill>
                  <a:srgbClr val="00276E"/>
                </a:solidFill>
              </a:rPr>
              <a:t>(ISO/IEC TR 13335-3:1998)</a:t>
            </a:r>
          </a:p>
        </p:txBody>
      </p:sp>
      <p:sp>
        <p:nvSpPr>
          <p:cNvPr id="197638" name="AutoShape 6"/>
          <p:cNvSpPr>
            <a:spLocks noChangeArrowheads="1"/>
          </p:cNvSpPr>
          <p:nvPr/>
        </p:nvSpPr>
        <p:spPr bwMode="auto">
          <a:xfrm>
            <a:off x="3818334" y="2139554"/>
            <a:ext cx="1754981" cy="675084"/>
          </a:xfrm>
          <a:prstGeom prst="roundRect">
            <a:avLst>
              <a:gd name="adj" fmla="val 16667"/>
            </a:avLst>
          </a:prstGeom>
          <a:solidFill>
            <a:srgbClr val="00276E"/>
          </a:solidFill>
          <a:ln w="9525">
            <a:solidFill>
              <a:srgbClr val="00276E"/>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600" b="1">
                <a:solidFill>
                  <a:srgbClr val="00337F"/>
                </a:solidFill>
                <a:latin typeface="Arial" panose="020B0604020202020204" pitchFamily="34" charset="0"/>
              </a:defRPr>
            </a:lvl1pPr>
            <a:lvl2pPr marL="742950" indent="-285750">
              <a:defRPr sz="3600" b="1">
                <a:solidFill>
                  <a:srgbClr val="00337F"/>
                </a:solidFill>
                <a:latin typeface="Arial" panose="020B0604020202020204" pitchFamily="34" charset="0"/>
              </a:defRPr>
            </a:lvl2pPr>
            <a:lvl3pPr marL="1143000" indent="-228600">
              <a:defRPr sz="3600" b="1">
                <a:solidFill>
                  <a:srgbClr val="00337F"/>
                </a:solidFill>
                <a:latin typeface="Arial" panose="020B0604020202020204" pitchFamily="34" charset="0"/>
              </a:defRPr>
            </a:lvl3pPr>
            <a:lvl4pPr marL="1600200" indent="-228600">
              <a:defRPr sz="3600" b="1">
                <a:solidFill>
                  <a:srgbClr val="00337F"/>
                </a:solidFill>
                <a:latin typeface="Arial" panose="020B0604020202020204" pitchFamily="34" charset="0"/>
              </a:defRPr>
            </a:lvl4pPr>
            <a:lvl5pPr marL="2057400" indent="-228600">
              <a:defRPr sz="3600" b="1">
                <a:solidFill>
                  <a:srgbClr val="00337F"/>
                </a:solidFill>
                <a:latin typeface="Arial" panose="020B0604020202020204" pitchFamily="34" charset="0"/>
              </a:defRPr>
            </a:lvl5pPr>
            <a:lvl6pPr marL="2514600" indent="-228600" eaLnBrk="0" fontAlgn="base" hangingPunct="0">
              <a:spcBef>
                <a:spcPct val="0"/>
              </a:spcBef>
              <a:spcAft>
                <a:spcPct val="0"/>
              </a:spcAft>
              <a:defRPr sz="3600" b="1">
                <a:solidFill>
                  <a:srgbClr val="00337F"/>
                </a:solidFill>
                <a:latin typeface="Arial" panose="020B0604020202020204" pitchFamily="34" charset="0"/>
              </a:defRPr>
            </a:lvl6pPr>
            <a:lvl7pPr marL="2971800" indent="-228600" eaLnBrk="0" fontAlgn="base" hangingPunct="0">
              <a:spcBef>
                <a:spcPct val="0"/>
              </a:spcBef>
              <a:spcAft>
                <a:spcPct val="0"/>
              </a:spcAft>
              <a:defRPr sz="3600" b="1">
                <a:solidFill>
                  <a:srgbClr val="00337F"/>
                </a:solidFill>
                <a:latin typeface="Arial" panose="020B0604020202020204" pitchFamily="34" charset="0"/>
              </a:defRPr>
            </a:lvl7pPr>
            <a:lvl8pPr marL="3429000" indent="-228600" eaLnBrk="0" fontAlgn="base" hangingPunct="0">
              <a:spcBef>
                <a:spcPct val="0"/>
              </a:spcBef>
              <a:spcAft>
                <a:spcPct val="0"/>
              </a:spcAft>
              <a:defRPr sz="3600" b="1">
                <a:solidFill>
                  <a:srgbClr val="00337F"/>
                </a:solidFill>
                <a:latin typeface="Arial" panose="020B0604020202020204" pitchFamily="34" charset="0"/>
              </a:defRPr>
            </a:lvl8pPr>
            <a:lvl9pPr marL="3886200" indent="-228600" eaLnBrk="0" fontAlgn="base" hangingPunct="0">
              <a:spcBef>
                <a:spcPct val="0"/>
              </a:spcBef>
              <a:spcAft>
                <a:spcPct val="0"/>
              </a:spcAft>
              <a:defRPr sz="3600" b="1">
                <a:solidFill>
                  <a:srgbClr val="00337F"/>
                </a:solidFill>
                <a:latin typeface="Arial" panose="020B0604020202020204" pitchFamily="34" charset="0"/>
              </a:defRPr>
            </a:lvl9pPr>
          </a:lstStyle>
          <a:p>
            <a:pPr algn="ctr" eaLnBrk="1" hangingPunct="1"/>
            <a:r>
              <a:rPr lang="en-US" altLang="en-US" sz="1200" dirty="0">
                <a:solidFill>
                  <a:srgbClr val="FF7C1C"/>
                </a:solidFill>
              </a:rPr>
              <a:t>ISMS Requirements</a:t>
            </a:r>
            <a:r>
              <a:rPr lang="cs-CZ" altLang="en-US" sz="1200" dirty="0">
                <a:solidFill>
                  <a:srgbClr val="FF7C1C"/>
                </a:solidFill>
              </a:rPr>
              <a:t/>
            </a:r>
            <a:br>
              <a:rPr lang="cs-CZ" altLang="en-US" sz="1200" dirty="0">
                <a:solidFill>
                  <a:srgbClr val="FF7C1C"/>
                </a:solidFill>
              </a:rPr>
            </a:br>
            <a:r>
              <a:rPr lang="cs-CZ" altLang="en-US" sz="1200" dirty="0">
                <a:solidFill>
                  <a:srgbClr val="FF7C1C"/>
                </a:solidFill>
              </a:rPr>
              <a:t>ISO/IEC 27001:2005 </a:t>
            </a:r>
          </a:p>
          <a:p>
            <a:pPr algn="ctr" eaLnBrk="1" hangingPunct="1"/>
            <a:r>
              <a:rPr lang="cs-CZ" altLang="en-US" sz="900" dirty="0">
                <a:solidFill>
                  <a:srgbClr val="FF7C1C"/>
                </a:solidFill>
              </a:rPr>
              <a:t>(BS 7799-2:2002)</a:t>
            </a:r>
          </a:p>
        </p:txBody>
      </p:sp>
      <p:sp>
        <p:nvSpPr>
          <p:cNvPr id="197639" name="AutoShape 7"/>
          <p:cNvSpPr>
            <a:spLocks noChangeArrowheads="1"/>
          </p:cNvSpPr>
          <p:nvPr/>
        </p:nvSpPr>
        <p:spPr bwMode="auto">
          <a:xfrm>
            <a:off x="3818334" y="3375422"/>
            <a:ext cx="1754981" cy="675084"/>
          </a:xfrm>
          <a:prstGeom prst="roundRect">
            <a:avLst>
              <a:gd name="adj" fmla="val 16667"/>
            </a:avLst>
          </a:prstGeom>
          <a:solidFill>
            <a:srgbClr val="FF7C1C"/>
          </a:solidFill>
          <a:ln w="9525">
            <a:solidFill>
              <a:srgbClr val="FF7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600" b="1">
                <a:solidFill>
                  <a:srgbClr val="00337F"/>
                </a:solidFill>
                <a:latin typeface="Arial" panose="020B0604020202020204" pitchFamily="34" charset="0"/>
              </a:defRPr>
            </a:lvl1pPr>
            <a:lvl2pPr marL="742950" indent="-285750">
              <a:defRPr sz="3600" b="1">
                <a:solidFill>
                  <a:srgbClr val="00337F"/>
                </a:solidFill>
                <a:latin typeface="Arial" panose="020B0604020202020204" pitchFamily="34" charset="0"/>
              </a:defRPr>
            </a:lvl2pPr>
            <a:lvl3pPr marL="1143000" indent="-228600">
              <a:defRPr sz="3600" b="1">
                <a:solidFill>
                  <a:srgbClr val="00337F"/>
                </a:solidFill>
                <a:latin typeface="Arial" panose="020B0604020202020204" pitchFamily="34" charset="0"/>
              </a:defRPr>
            </a:lvl3pPr>
            <a:lvl4pPr marL="1600200" indent="-228600">
              <a:defRPr sz="3600" b="1">
                <a:solidFill>
                  <a:srgbClr val="00337F"/>
                </a:solidFill>
                <a:latin typeface="Arial" panose="020B0604020202020204" pitchFamily="34" charset="0"/>
              </a:defRPr>
            </a:lvl4pPr>
            <a:lvl5pPr marL="2057400" indent="-228600">
              <a:defRPr sz="3600" b="1">
                <a:solidFill>
                  <a:srgbClr val="00337F"/>
                </a:solidFill>
                <a:latin typeface="Arial" panose="020B0604020202020204" pitchFamily="34" charset="0"/>
              </a:defRPr>
            </a:lvl5pPr>
            <a:lvl6pPr marL="2514600" indent="-228600" eaLnBrk="0" fontAlgn="base" hangingPunct="0">
              <a:spcBef>
                <a:spcPct val="0"/>
              </a:spcBef>
              <a:spcAft>
                <a:spcPct val="0"/>
              </a:spcAft>
              <a:defRPr sz="3600" b="1">
                <a:solidFill>
                  <a:srgbClr val="00337F"/>
                </a:solidFill>
                <a:latin typeface="Arial" panose="020B0604020202020204" pitchFamily="34" charset="0"/>
              </a:defRPr>
            </a:lvl6pPr>
            <a:lvl7pPr marL="2971800" indent="-228600" eaLnBrk="0" fontAlgn="base" hangingPunct="0">
              <a:spcBef>
                <a:spcPct val="0"/>
              </a:spcBef>
              <a:spcAft>
                <a:spcPct val="0"/>
              </a:spcAft>
              <a:defRPr sz="3600" b="1">
                <a:solidFill>
                  <a:srgbClr val="00337F"/>
                </a:solidFill>
                <a:latin typeface="Arial" panose="020B0604020202020204" pitchFamily="34" charset="0"/>
              </a:defRPr>
            </a:lvl7pPr>
            <a:lvl8pPr marL="3429000" indent="-228600" eaLnBrk="0" fontAlgn="base" hangingPunct="0">
              <a:spcBef>
                <a:spcPct val="0"/>
              </a:spcBef>
              <a:spcAft>
                <a:spcPct val="0"/>
              </a:spcAft>
              <a:defRPr sz="3600" b="1">
                <a:solidFill>
                  <a:srgbClr val="00337F"/>
                </a:solidFill>
                <a:latin typeface="Arial" panose="020B0604020202020204" pitchFamily="34" charset="0"/>
              </a:defRPr>
            </a:lvl8pPr>
            <a:lvl9pPr marL="3886200" indent="-228600" eaLnBrk="0" fontAlgn="base" hangingPunct="0">
              <a:spcBef>
                <a:spcPct val="0"/>
              </a:spcBef>
              <a:spcAft>
                <a:spcPct val="0"/>
              </a:spcAft>
              <a:defRPr sz="3600" b="1">
                <a:solidFill>
                  <a:srgbClr val="00337F"/>
                </a:solidFill>
                <a:latin typeface="Arial" panose="020B0604020202020204" pitchFamily="34" charset="0"/>
              </a:defRPr>
            </a:lvl9pPr>
          </a:lstStyle>
          <a:p>
            <a:pPr algn="ctr" eaLnBrk="1" hangingPunct="1"/>
            <a:r>
              <a:rPr lang="cs-CZ" altLang="en-US" sz="1200">
                <a:solidFill>
                  <a:srgbClr val="00276E"/>
                </a:solidFill>
              </a:rPr>
              <a:t>ISMS</a:t>
            </a:r>
            <a:r>
              <a:rPr lang="en-US" altLang="en-US" sz="1200">
                <a:solidFill>
                  <a:srgbClr val="00276E"/>
                </a:solidFill>
              </a:rPr>
              <a:t> Code of practice</a:t>
            </a:r>
            <a:r>
              <a:rPr lang="cs-CZ" altLang="en-US" sz="1200">
                <a:solidFill>
                  <a:srgbClr val="00276E"/>
                </a:solidFill>
              </a:rPr>
              <a:t/>
            </a:r>
            <a:br>
              <a:rPr lang="cs-CZ" altLang="en-US" sz="1200">
                <a:solidFill>
                  <a:srgbClr val="00276E"/>
                </a:solidFill>
              </a:rPr>
            </a:br>
            <a:r>
              <a:rPr lang="cs-CZ" altLang="en-US" sz="1200">
                <a:solidFill>
                  <a:srgbClr val="00276E"/>
                </a:solidFill>
              </a:rPr>
              <a:t>ISO/IEC </a:t>
            </a:r>
            <a:r>
              <a:rPr lang="en-US" altLang="en-US" sz="1200">
                <a:solidFill>
                  <a:srgbClr val="00276E"/>
                </a:solidFill>
              </a:rPr>
              <a:t>27002</a:t>
            </a:r>
            <a:r>
              <a:rPr lang="cs-CZ" altLang="en-US" sz="1200">
                <a:solidFill>
                  <a:srgbClr val="00276E"/>
                </a:solidFill>
              </a:rPr>
              <a:t>:2005 </a:t>
            </a:r>
          </a:p>
          <a:p>
            <a:pPr algn="ctr" eaLnBrk="1" hangingPunct="1"/>
            <a:r>
              <a:rPr lang="cs-CZ" altLang="en-US" sz="900">
                <a:solidFill>
                  <a:srgbClr val="00276E"/>
                </a:solidFill>
              </a:rPr>
              <a:t>(ISO/IEC</a:t>
            </a:r>
            <a:r>
              <a:rPr lang="en-US" altLang="en-US" sz="900">
                <a:solidFill>
                  <a:srgbClr val="00276E"/>
                </a:solidFill>
              </a:rPr>
              <a:t>17799</a:t>
            </a:r>
            <a:r>
              <a:rPr lang="cs-CZ" altLang="en-US" sz="900">
                <a:solidFill>
                  <a:srgbClr val="00276E"/>
                </a:solidFill>
              </a:rPr>
              <a:t>)</a:t>
            </a:r>
          </a:p>
        </p:txBody>
      </p:sp>
      <p:sp>
        <p:nvSpPr>
          <p:cNvPr id="197640" name="AutoShape 8"/>
          <p:cNvSpPr>
            <a:spLocks noChangeArrowheads="1"/>
          </p:cNvSpPr>
          <p:nvPr/>
        </p:nvSpPr>
        <p:spPr bwMode="auto">
          <a:xfrm>
            <a:off x="1941909" y="3353991"/>
            <a:ext cx="1754981" cy="675084"/>
          </a:xfrm>
          <a:prstGeom prst="roundRect">
            <a:avLst>
              <a:gd name="adj" fmla="val 16667"/>
            </a:avLst>
          </a:prstGeom>
          <a:solidFill>
            <a:srgbClr val="FF7C1C"/>
          </a:solidFill>
          <a:ln w="9525">
            <a:solidFill>
              <a:srgbClr val="FF7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600" b="1">
                <a:solidFill>
                  <a:srgbClr val="00337F"/>
                </a:solidFill>
                <a:latin typeface="Arial" panose="020B0604020202020204" pitchFamily="34" charset="0"/>
              </a:defRPr>
            </a:lvl1pPr>
            <a:lvl2pPr marL="742950" indent="-285750">
              <a:defRPr sz="3600" b="1">
                <a:solidFill>
                  <a:srgbClr val="00337F"/>
                </a:solidFill>
                <a:latin typeface="Arial" panose="020B0604020202020204" pitchFamily="34" charset="0"/>
              </a:defRPr>
            </a:lvl2pPr>
            <a:lvl3pPr marL="1143000" indent="-228600">
              <a:defRPr sz="3600" b="1">
                <a:solidFill>
                  <a:srgbClr val="00337F"/>
                </a:solidFill>
                <a:latin typeface="Arial" panose="020B0604020202020204" pitchFamily="34" charset="0"/>
              </a:defRPr>
            </a:lvl3pPr>
            <a:lvl4pPr marL="1600200" indent="-228600">
              <a:defRPr sz="3600" b="1">
                <a:solidFill>
                  <a:srgbClr val="00337F"/>
                </a:solidFill>
                <a:latin typeface="Arial" panose="020B0604020202020204" pitchFamily="34" charset="0"/>
              </a:defRPr>
            </a:lvl4pPr>
            <a:lvl5pPr marL="2057400" indent="-228600">
              <a:defRPr sz="3600" b="1">
                <a:solidFill>
                  <a:srgbClr val="00337F"/>
                </a:solidFill>
                <a:latin typeface="Arial" panose="020B0604020202020204" pitchFamily="34" charset="0"/>
              </a:defRPr>
            </a:lvl5pPr>
            <a:lvl6pPr marL="2514600" indent="-228600" eaLnBrk="0" fontAlgn="base" hangingPunct="0">
              <a:spcBef>
                <a:spcPct val="0"/>
              </a:spcBef>
              <a:spcAft>
                <a:spcPct val="0"/>
              </a:spcAft>
              <a:defRPr sz="3600" b="1">
                <a:solidFill>
                  <a:srgbClr val="00337F"/>
                </a:solidFill>
                <a:latin typeface="Arial" panose="020B0604020202020204" pitchFamily="34" charset="0"/>
              </a:defRPr>
            </a:lvl6pPr>
            <a:lvl7pPr marL="2971800" indent="-228600" eaLnBrk="0" fontAlgn="base" hangingPunct="0">
              <a:spcBef>
                <a:spcPct val="0"/>
              </a:spcBef>
              <a:spcAft>
                <a:spcPct val="0"/>
              </a:spcAft>
              <a:defRPr sz="3600" b="1">
                <a:solidFill>
                  <a:srgbClr val="00337F"/>
                </a:solidFill>
                <a:latin typeface="Arial" panose="020B0604020202020204" pitchFamily="34" charset="0"/>
              </a:defRPr>
            </a:lvl7pPr>
            <a:lvl8pPr marL="3429000" indent="-228600" eaLnBrk="0" fontAlgn="base" hangingPunct="0">
              <a:spcBef>
                <a:spcPct val="0"/>
              </a:spcBef>
              <a:spcAft>
                <a:spcPct val="0"/>
              </a:spcAft>
              <a:defRPr sz="3600" b="1">
                <a:solidFill>
                  <a:srgbClr val="00337F"/>
                </a:solidFill>
                <a:latin typeface="Arial" panose="020B0604020202020204" pitchFamily="34" charset="0"/>
              </a:defRPr>
            </a:lvl8pPr>
            <a:lvl9pPr marL="3886200" indent="-228600" eaLnBrk="0" fontAlgn="base" hangingPunct="0">
              <a:spcBef>
                <a:spcPct val="0"/>
              </a:spcBef>
              <a:spcAft>
                <a:spcPct val="0"/>
              </a:spcAft>
              <a:defRPr sz="3600" b="1">
                <a:solidFill>
                  <a:srgbClr val="00337F"/>
                </a:solidFill>
                <a:latin typeface="Arial" panose="020B0604020202020204" pitchFamily="34" charset="0"/>
              </a:defRPr>
            </a:lvl9pPr>
          </a:lstStyle>
          <a:p>
            <a:pPr algn="ctr" eaLnBrk="1" hangingPunct="1"/>
            <a:r>
              <a:rPr lang="en-GB" altLang="en-US" sz="1200" b="0" dirty="0">
                <a:solidFill>
                  <a:srgbClr val="00276E"/>
                </a:solidFill>
              </a:rPr>
              <a:t>ISMS Implementation </a:t>
            </a:r>
            <a:br>
              <a:rPr lang="en-GB" altLang="en-US" sz="1200" b="0" dirty="0">
                <a:solidFill>
                  <a:srgbClr val="00276E"/>
                </a:solidFill>
              </a:rPr>
            </a:br>
            <a:r>
              <a:rPr lang="en-GB" altLang="en-US" sz="1200" b="0" dirty="0">
                <a:solidFill>
                  <a:srgbClr val="00276E"/>
                </a:solidFill>
              </a:rPr>
              <a:t>guidelines</a:t>
            </a:r>
            <a:br>
              <a:rPr lang="en-GB" altLang="en-US" sz="1200" b="0" dirty="0">
                <a:solidFill>
                  <a:srgbClr val="00276E"/>
                </a:solidFill>
              </a:rPr>
            </a:br>
            <a:r>
              <a:rPr lang="en-GB" altLang="en-US" sz="1200" b="0" dirty="0">
                <a:solidFill>
                  <a:srgbClr val="00276E"/>
                </a:solidFill>
              </a:rPr>
              <a:t>ISO/IEC 27003:2008 </a:t>
            </a:r>
            <a:endParaRPr lang="en-GB" altLang="en-US" sz="900" b="0" dirty="0">
              <a:solidFill>
                <a:srgbClr val="00276E"/>
              </a:solidFill>
            </a:endParaRPr>
          </a:p>
        </p:txBody>
      </p:sp>
      <p:sp>
        <p:nvSpPr>
          <p:cNvPr id="197641" name="AutoShape 9"/>
          <p:cNvSpPr>
            <a:spLocks noChangeArrowheads="1"/>
          </p:cNvSpPr>
          <p:nvPr/>
        </p:nvSpPr>
        <p:spPr bwMode="auto">
          <a:xfrm>
            <a:off x="5803106" y="3353991"/>
            <a:ext cx="1754981" cy="675084"/>
          </a:xfrm>
          <a:prstGeom prst="roundRect">
            <a:avLst>
              <a:gd name="adj" fmla="val 16667"/>
            </a:avLst>
          </a:prstGeom>
          <a:solidFill>
            <a:srgbClr val="FF7C1C"/>
          </a:solidFill>
          <a:ln w="9525">
            <a:solidFill>
              <a:srgbClr val="FF7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600" b="1">
                <a:solidFill>
                  <a:srgbClr val="00337F"/>
                </a:solidFill>
                <a:latin typeface="Arial" panose="020B0604020202020204" pitchFamily="34" charset="0"/>
              </a:defRPr>
            </a:lvl1pPr>
            <a:lvl2pPr marL="742950" indent="-285750">
              <a:defRPr sz="3600" b="1">
                <a:solidFill>
                  <a:srgbClr val="00337F"/>
                </a:solidFill>
                <a:latin typeface="Arial" panose="020B0604020202020204" pitchFamily="34" charset="0"/>
              </a:defRPr>
            </a:lvl2pPr>
            <a:lvl3pPr marL="1143000" indent="-228600">
              <a:defRPr sz="3600" b="1">
                <a:solidFill>
                  <a:srgbClr val="00337F"/>
                </a:solidFill>
                <a:latin typeface="Arial" panose="020B0604020202020204" pitchFamily="34" charset="0"/>
              </a:defRPr>
            </a:lvl3pPr>
            <a:lvl4pPr marL="1600200" indent="-228600">
              <a:defRPr sz="3600" b="1">
                <a:solidFill>
                  <a:srgbClr val="00337F"/>
                </a:solidFill>
                <a:latin typeface="Arial" panose="020B0604020202020204" pitchFamily="34" charset="0"/>
              </a:defRPr>
            </a:lvl4pPr>
            <a:lvl5pPr marL="2057400" indent="-228600">
              <a:defRPr sz="3600" b="1">
                <a:solidFill>
                  <a:srgbClr val="00337F"/>
                </a:solidFill>
                <a:latin typeface="Arial" panose="020B0604020202020204" pitchFamily="34" charset="0"/>
              </a:defRPr>
            </a:lvl5pPr>
            <a:lvl6pPr marL="2514600" indent="-228600" eaLnBrk="0" fontAlgn="base" hangingPunct="0">
              <a:spcBef>
                <a:spcPct val="0"/>
              </a:spcBef>
              <a:spcAft>
                <a:spcPct val="0"/>
              </a:spcAft>
              <a:defRPr sz="3600" b="1">
                <a:solidFill>
                  <a:srgbClr val="00337F"/>
                </a:solidFill>
                <a:latin typeface="Arial" panose="020B0604020202020204" pitchFamily="34" charset="0"/>
              </a:defRPr>
            </a:lvl6pPr>
            <a:lvl7pPr marL="2971800" indent="-228600" eaLnBrk="0" fontAlgn="base" hangingPunct="0">
              <a:spcBef>
                <a:spcPct val="0"/>
              </a:spcBef>
              <a:spcAft>
                <a:spcPct val="0"/>
              </a:spcAft>
              <a:defRPr sz="3600" b="1">
                <a:solidFill>
                  <a:srgbClr val="00337F"/>
                </a:solidFill>
                <a:latin typeface="Arial" panose="020B0604020202020204" pitchFamily="34" charset="0"/>
              </a:defRPr>
            </a:lvl7pPr>
            <a:lvl8pPr marL="3429000" indent="-228600" eaLnBrk="0" fontAlgn="base" hangingPunct="0">
              <a:spcBef>
                <a:spcPct val="0"/>
              </a:spcBef>
              <a:spcAft>
                <a:spcPct val="0"/>
              </a:spcAft>
              <a:defRPr sz="3600" b="1">
                <a:solidFill>
                  <a:srgbClr val="00337F"/>
                </a:solidFill>
                <a:latin typeface="Arial" panose="020B0604020202020204" pitchFamily="34" charset="0"/>
              </a:defRPr>
            </a:lvl8pPr>
            <a:lvl9pPr marL="3886200" indent="-228600" eaLnBrk="0" fontAlgn="base" hangingPunct="0">
              <a:spcBef>
                <a:spcPct val="0"/>
              </a:spcBef>
              <a:spcAft>
                <a:spcPct val="0"/>
              </a:spcAft>
              <a:defRPr sz="3600" b="1">
                <a:solidFill>
                  <a:srgbClr val="00337F"/>
                </a:solidFill>
                <a:latin typeface="Arial" panose="020B0604020202020204" pitchFamily="34" charset="0"/>
              </a:defRPr>
            </a:lvl9pPr>
          </a:lstStyle>
          <a:p>
            <a:pPr algn="ctr" eaLnBrk="1" hangingPunct="1"/>
            <a:r>
              <a:rPr lang="en-US" altLang="en-US" sz="1200" b="0" dirty="0">
                <a:solidFill>
                  <a:srgbClr val="00276E"/>
                </a:solidFill>
              </a:rPr>
              <a:t>ISMS Auditor Guidelines</a:t>
            </a:r>
            <a:endParaRPr lang="cs-CZ" altLang="en-US" sz="1200" b="0" dirty="0">
              <a:solidFill>
                <a:srgbClr val="00276E"/>
              </a:solidFill>
            </a:endParaRPr>
          </a:p>
          <a:p>
            <a:pPr algn="ctr" eaLnBrk="1" hangingPunct="1"/>
            <a:r>
              <a:rPr lang="cs-CZ" altLang="en-US" sz="1200" b="0" dirty="0">
                <a:solidFill>
                  <a:srgbClr val="00276E"/>
                </a:solidFill>
              </a:rPr>
              <a:t>ISO/IEC 2700</a:t>
            </a:r>
            <a:r>
              <a:rPr lang="en-US" altLang="en-US" sz="1200" b="0" dirty="0">
                <a:solidFill>
                  <a:srgbClr val="00276E"/>
                </a:solidFill>
              </a:rPr>
              <a:t>7</a:t>
            </a:r>
            <a:endParaRPr lang="cs-CZ" altLang="en-US" sz="900" b="0" dirty="0">
              <a:solidFill>
                <a:srgbClr val="00276E"/>
              </a:solidFill>
            </a:endParaRPr>
          </a:p>
        </p:txBody>
      </p:sp>
      <p:cxnSp>
        <p:nvCxnSpPr>
          <p:cNvPr id="197642" name="AutoShape 10"/>
          <p:cNvCxnSpPr>
            <a:cxnSpLocks noChangeShapeType="1"/>
            <a:stCxn id="197637" idx="3"/>
            <a:endCxn id="197638" idx="1"/>
          </p:cNvCxnSpPr>
          <p:nvPr/>
        </p:nvCxnSpPr>
        <p:spPr bwMode="auto">
          <a:xfrm flipV="1">
            <a:off x="3507581" y="2477692"/>
            <a:ext cx="310753" cy="269081"/>
          </a:xfrm>
          <a:prstGeom prst="straightConnector1">
            <a:avLst/>
          </a:prstGeom>
          <a:noFill/>
          <a:ln w="63500">
            <a:solidFill>
              <a:srgbClr val="FF7C1C"/>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7643" name="AutoShape 11"/>
          <p:cNvCxnSpPr>
            <a:cxnSpLocks noChangeShapeType="1"/>
            <a:stCxn id="197639" idx="0"/>
            <a:endCxn id="197638" idx="2"/>
          </p:cNvCxnSpPr>
          <p:nvPr/>
        </p:nvCxnSpPr>
        <p:spPr bwMode="auto">
          <a:xfrm flipV="1">
            <a:off x="4695824" y="2814638"/>
            <a:ext cx="0" cy="560785"/>
          </a:xfrm>
          <a:prstGeom prst="straightConnector1">
            <a:avLst/>
          </a:prstGeom>
          <a:noFill/>
          <a:ln w="63500">
            <a:solidFill>
              <a:srgbClr val="FF7C1C"/>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7644" name="AutoShape 12"/>
          <p:cNvCxnSpPr>
            <a:cxnSpLocks noChangeShapeType="1"/>
            <a:stCxn id="197636" idx="1"/>
            <a:endCxn id="197638" idx="3"/>
          </p:cNvCxnSpPr>
          <p:nvPr/>
        </p:nvCxnSpPr>
        <p:spPr bwMode="auto">
          <a:xfrm flipH="1" flipV="1">
            <a:off x="5573315" y="2477692"/>
            <a:ext cx="336947" cy="269081"/>
          </a:xfrm>
          <a:prstGeom prst="straightConnector1">
            <a:avLst/>
          </a:prstGeom>
          <a:noFill/>
          <a:ln w="63500">
            <a:solidFill>
              <a:srgbClr val="FF7C1C"/>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7645" name="AutoShape 13"/>
          <p:cNvCxnSpPr>
            <a:cxnSpLocks noChangeShapeType="1"/>
            <a:endCxn id="197639" idx="2"/>
          </p:cNvCxnSpPr>
          <p:nvPr/>
        </p:nvCxnSpPr>
        <p:spPr bwMode="auto">
          <a:xfrm flipV="1">
            <a:off x="4695824" y="4050506"/>
            <a:ext cx="0" cy="296466"/>
          </a:xfrm>
          <a:prstGeom prst="straightConnector1">
            <a:avLst/>
          </a:prstGeom>
          <a:noFill/>
          <a:ln w="63500">
            <a:solidFill>
              <a:srgbClr val="FF7C1C"/>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7646" name="Line 14"/>
          <p:cNvSpPr>
            <a:spLocks noChangeShapeType="1"/>
          </p:cNvSpPr>
          <p:nvPr/>
        </p:nvSpPr>
        <p:spPr bwMode="auto">
          <a:xfrm flipV="1">
            <a:off x="3345655" y="4338638"/>
            <a:ext cx="2699147" cy="0"/>
          </a:xfrm>
          <a:prstGeom prst="line">
            <a:avLst/>
          </a:prstGeom>
          <a:noFill/>
          <a:ln w="63500">
            <a:solidFill>
              <a:srgbClr val="FF7C1C"/>
            </a:solidFill>
            <a:round/>
            <a:headEnd type="diamond" w="med" len="med"/>
            <a:tailEnd type="diamond"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97647" name="Text Box 15"/>
          <p:cNvSpPr txBox="1">
            <a:spLocks noChangeArrowheads="1"/>
          </p:cNvSpPr>
          <p:nvPr/>
        </p:nvSpPr>
        <p:spPr bwMode="auto">
          <a:xfrm>
            <a:off x="3237309" y="4364832"/>
            <a:ext cx="29170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b="1">
                <a:solidFill>
                  <a:srgbClr val="00337F"/>
                </a:solidFill>
                <a:latin typeface="Arial" panose="020B0604020202020204" pitchFamily="34" charset="0"/>
              </a:defRPr>
            </a:lvl1pPr>
            <a:lvl2pPr marL="742950" indent="-285750">
              <a:defRPr sz="3600" b="1">
                <a:solidFill>
                  <a:srgbClr val="00337F"/>
                </a:solidFill>
                <a:latin typeface="Arial" panose="020B0604020202020204" pitchFamily="34" charset="0"/>
              </a:defRPr>
            </a:lvl2pPr>
            <a:lvl3pPr marL="1143000" indent="-228600">
              <a:defRPr sz="3600" b="1">
                <a:solidFill>
                  <a:srgbClr val="00337F"/>
                </a:solidFill>
                <a:latin typeface="Arial" panose="020B0604020202020204" pitchFamily="34" charset="0"/>
              </a:defRPr>
            </a:lvl3pPr>
            <a:lvl4pPr marL="1600200" indent="-228600">
              <a:defRPr sz="3600" b="1">
                <a:solidFill>
                  <a:srgbClr val="00337F"/>
                </a:solidFill>
                <a:latin typeface="Arial" panose="020B0604020202020204" pitchFamily="34" charset="0"/>
              </a:defRPr>
            </a:lvl4pPr>
            <a:lvl5pPr marL="2057400" indent="-228600">
              <a:defRPr sz="3600" b="1">
                <a:solidFill>
                  <a:srgbClr val="00337F"/>
                </a:solidFill>
                <a:latin typeface="Arial" panose="020B0604020202020204" pitchFamily="34" charset="0"/>
              </a:defRPr>
            </a:lvl5pPr>
            <a:lvl6pPr marL="2514600" indent="-228600" eaLnBrk="0" fontAlgn="base" hangingPunct="0">
              <a:spcBef>
                <a:spcPct val="0"/>
              </a:spcBef>
              <a:spcAft>
                <a:spcPct val="0"/>
              </a:spcAft>
              <a:defRPr sz="3600" b="1">
                <a:solidFill>
                  <a:srgbClr val="00337F"/>
                </a:solidFill>
                <a:latin typeface="Arial" panose="020B0604020202020204" pitchFamily="34" charset="0"/>
              </a:defRPr>
            </a:lvl6pPr>
            <a:lvl7pPr marL="2971800" indent="-228600" eaLnBrk="0" fontAlgn="base" hangingPunct="0">
              <a:spcBef>
                <a:spcPct val="0"/>
              </a:spcBef>
              <a:spcAft>
                <a:spcPct val="0"/>
              </a:spcAft>
              <a:defRPr sz="3600" b="1">
                <a:solidFill>
                  <a:srgbClr val="00337F"/>
                </a:solidFill>
                <a:latin typeface="Arial" panose="020B0604020202020204" pitchFamily="34" charset="0"/>
              </a:defRPr>
            </a:lvl7pPr>
            <a:lvl8pPr marL="3429000" indent="-228600" eaLnBrk="0" fontAlgn="base" hangingPunct="0">
              <a:spcBef>
                <a:spcPct val="0"/>
              </a:spcBef>
              <a:spcAft>
                <a:spcPct val="0"/>
              </a:spcAft>
              <a:defRPr sz="3600" b="1">
                <a:solidFill>
                  <a:srgbClr val="00337F"/>
                </a:solidFill>
                <a:latin typeface="Arial" panose="020B0604020202020204" pitchFamily="34" charset="0"/>
              </a:defRPr>
            </a:lvl8pPr>
            <a:lvl9pPr marL="3886200" indent="-228600" eaLnBrk="0" fontAlgn="base" hangingPunct="0">
              <a:spcBef>
                <a:spcPct val="0"/>
              </a:spcBef>
              <a:spcAft>
                <a:spcPct val="0"/>
              </a:spcAft>
              <a:defRPr sz="3600" b="1">
                <a:solidFill>
                  <a:srgbClr val="00337F"/>
                </a:solidFill>
                <a:latin typeface="Arial" panose="020B0604020202020204" pitchFamily="34" charset="0"/>
              </a:defRPr>
            </a:lvl9pPr>
          </a:lstStyle>
          <a:p>
            <a:pPr algn="ctr" eaLnBrk="1" hangingPunct="1"/>
            <a:r>
              <a:rPr lang="en-US" altLang="en-US" sz="1200" b="0" dirty="0">
                <a:solidFill>
                  <a:srgbClr val="FFFFFF"/>
                </a:solidFill>
              </a:rPr>
              <a:t>Specific standards and guidelines</a:t>
            </a:r>
            <a:endParaRPr lang="cs-CZ" altLang="en-US" sz="1200" b="0" dirty="0">
              <a:solidFill>
                <a:srgbClr val="FFFFFF"/>
              </a:solidFill>
            </a:endParaRPr>
          </a:p>
        </p:txBody>
      </p:sp>
      <p:sp>
        <p:nvSpPr>
          <p:cNvPr id="197648" name="Text Box 16"/>
          <p:cNvSpPr txBox="1">
            <a:spLocks noChangeArrowheads="1"/>
          </p:cNvSpPr>
          <p:nvPr/>
        </p:nvSpPr>
        <p:spPr bwMode="auto">
          <a:xfrm>
            <a:off x="4749402" y="2889647"/>
            <a:ext cx="702469"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b="1">
                <a:solidFill>
                  <a:srgbClr val="00337F"/>
                </a:solidFill>
                <a:latin typeface="Arial" panose="020B0604020202020204" pitchFamily="34" charset="0"/>
              </a:defRPr>
            </a:lvl1pPr>
            <a:lvl2pPr marL="742950" indent="-285750">
              <a:defRPr sz="3600" b="1">
                <a:solidFill>
                  <a:srgbClr val="00337F"/>
                </a:solidFill>
                <a:latin typeface="Arial" panose="020B0604020202020204" pitchFamily="34" charset="0"/>
              </a:defRPr>
            </a:lvl2pPr>
            <a:lvl3pPr marL="1143000" indent="-228600">
              <a:defRPr sz="3600" b="1">
                <a:solidFill>
                  <a:srgbClr val="00337F"/>
                </a:solidFill>
                <a:latin typeface="Arial" panose="020B0604020202020204" pitchFamily="34" charset="0"/>
              </a:defRPr>
            </a:lvl3pPr>
            <a:lvl4pPr marL="1600200" indent="-228600">
              <a:defRPr sz="3600" b="1">
                <a:solidFill>
                  <a:srgbClr val="00337F"/>
                </a:solidFill>
                <a:latin typeface="Arial" panose="020B0604020202020204" pitchFamily="34" charset="0"/>
              </a:defRPr>
            </a:lvl4pPr>
            <a:lvl5pPr marL="2057400" indent="-228600">
              <a:defRPr sz="3600" b="1">
                <a:solidFill>
                  <a:srgbClr val="00337F"/>
                </a:solidFill>
                <a:latin typeface="Arial" panose="020B0604020202020204" pitchFamily="34" charset="0"/>
              </a:defRPr>
            </a:lvl5pPr>
            <a:lvl6pPr marL="2514600" indent="-228600" eaLnBrk="0" fontAlgn="base" hangingPunct="0">
              <a:spcBef>
                <a:spcPct val="0"/>
              </a:spcBef>
              <a:spcAft>
                <a:spcPct val="0"/>
              </a:spcAft>
              <a:defRPr sz="3600" b="1">
                <a:solidFill>
                  <a:srgbClr val="00337F"/>
                </a:solidFill>
                <a:latin typeface="Arial" panose="020B0604020202020204" pitchFamily="34" charset="0"/>
              </a:defRPr>
            </a:lvl6pPr>
            <a:lvl7pPr marL="2971800" indent="-228600" eaLnBrk="0" fontAlgn="base" hangingPunct="0">
              <a:spcBef>
                <a:spcPct val="0"/>
              </a:spcBef>
              <a:spcAft>
                <a:spcPct val="0"/>
              </a:spcAft>
              <a:defRPr sz="3600" b="1">
                <a:solidFill>
                  <a:srgbClr val="00337F"/>
                </a:solidFill>
                <a:latin typeface="Arial" panose="020B0604020202020204" pitchFamily="34" charset="0"/>
              </a:defRPr>
            </a:lvl7pPr>
            <a:lvl8pPr marL="3429000" indent="-228600" eaLnBrk="0" fontAlgn="base" hangingPunct="0">
              <a:spcBef>
                <a:spcPct val="0"/>
              </a:spcBef>
              <a:spcAft>
                <a:spcPct val="0"/>
              </a:spcAft>
              <a:defRPr sz="3600" b="1">
                <a:solidFill>
                  <a:srgbClr val="00337F"/>
                </a:solidFill>
                <a:latin typeface="Arial" panose="020B0604020202020204" pitchFamily="34" charset="0"/>
              </a:defRPr>
            </a:lvl8pPr>
            <a:lvl9pPr marL="3886200" indent="-228600" eaLnBrk="0" fontAlgn="base" hangingPunct="0">
              <a:spcBef>
                <a:spcPct val="0"/>
              </a:spcBef>
              <a:spcAft>
                <a:spcPct val="0"/>
              </a:spcAft>
              <a:defRPr sz="3600" b="1">
                <a:solidFill>
                  <a:srgbClr val="00337F"/>
                </a:solidFill>
                <a:latin typeface="Arial" panose="020B0604020202020204" pitchFamily="34" charset="0"/>
              </a:defRPr>
            </a:lvl9pPr>
          </a:lstStyle>
          <a:p>
            <a:pPr eaLnBrk="1" hangingPunct="1"/>
            <a:r>
              <a:rPr lang="en-US" altLang="en-US" sz="1050" b="0" dirty="0">
                <a:solidFill>
                  <a:srgbClr val="FFFFFF"/>
                </a:solidFill>
              </a:rPr>
              <a:t>Annex</a:t>
            </a:r>
            <a:r>
              <a:rPr lang="cs-CZ" altLang="en-US" sz="1050" b="0" dirty="0">
                <a:solidFill>
                  <a:srgbClr val="FFFFFF"/>
                </a:solidFill>
              </a:rPr>
              <a:t> A</a:t>
            </a:r>
          </a:p>
        </p:txBody>
      </p:sp>
      <p:sp>
        <p:nvSpPr>
          <p:cNvPr id="197649" name="AutoShape 17"/>
          <p:cNvSpPr>
            <a:spLocks noChangeArrowheads="1"/>
          </p:cNvSpPr>
          <p:nvPr/>
        </p:nvSpPr>
        <p:spPr bwMode="auto">
          <a:xfrm>
            <a:off x="3561159" y="1600201"/>
            <a:ext cx="2269331" cy="431006"/>
          </a:xfrm>
          <a:prstGeom prst="roundRect">
            <a:avLst>
              <a:gd name="adj" fmla="val 16667"/>
            </a:avLst>
          </a:prstGeom>
          <a:solidFill>
            <a:srgbClr val="FF7C1C"/>
          </a:solidFill>
          <a:ln w="9525">
            <a:solidFill>
              <a:srgbClr val="FF7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600" b="1">
                <a:solidFill>
                  <a:srgbClr val="00337F"/>
                </a:solidFill>
                <a:latin typeface="Arial" panose="020B0604020202020204" pitchFamily="34" charset="0"/>
              </a:defRPr>
            </a:lvl1pPr>
            <a:lvl2pPr marL="742950" indent="-285750">
              <a:defRPr sz="3600" b="1">
                <a:solidFill>
                  <a:srgbClr val="00337F"/>
                </a:solidFill>
                <a:latin typeface="Arial" panose="020B0604020202020204" pitchFamily="34" charset="0"/>
              </a:defRPr>
            </a:lvl2pPr>
            <a:lvl3pPr marL="1143000" indent="-228600">
              <a:defRPr sz="3600" b="1">
                <a:solidFill>
                  <a:srgbClr val="00337F"/>
                </a:solidFill>
                <a:latin typeface="Arial" panose="020B0604020202020204" pitchFamily="34" charset="0"/>
              </a:defRPr>
            </a:lvl3pPr>
            <a:lvl4pPr marL="1600200" indent="-228600">
              <a:defRPr sz="3600" b="1">
                <a:solidFill>
                  <a:srgbClr val="00337F"/>
                </a:solidFill>
                <a:latin typeface="Arial" panose="020B0604020202020204" pitchFamily="34" charset="0"/>
              </a:defRPr>
            </a:lvl4pPr>
            <a:lvl5pPr marL="2057400" indent="-228600">
              <a:defRPr sz="3600" b="1">
                <a:solidFill>
                  <a:srgbClr val="00337F"/>
                </a:solidFill>
                <a:latin typeface="Arial" panose="020B0604020202020204" pitchFamily="34" charset="0"/>
              </a:defRPr>
            </a:lvl5pPr>
            <a:lvl6pPr marL="2514600" indent="-228600" eaLnBrk="0" fontAlgn="base" hangingPunct="0">
              <a:spcBef>
                <a:spcPct val="0"/>
              </a:spcBef>
              <a:spcAft>
                <a:spcPct val="0"/>
              </a:spcAft>
              <a:defRPr sz="3600" b="1">
                <a:solidFill>
                  <a:srgbClr val="00337F"/>
                </a:solidFill>
                <a:latin typeface="Arial" panose="020B0604020202020204" pitchFamily="34" charset="0"/>
              </a:defRPr>
            </a:lvl6pPr>
            <a:lvl7pPr marL="2971800" indent="-228600" eaLnBrk="0" fontAlgn="base" hangingPunct="0">
              <a:spcBef>
                <a:spcPct val="0"/>
              </a:spcBef>
              <a:spcAft>
                <a:spcPct val="0"/>
              </a:spcAft>
              <a:defRPr sz="3600" b="1">
                <a:solidFill>
                  <a:srgbClr val="00337F"/>
                </a:solidFill>
                <a:latin typeface="Arial" panose="020B0604020202020204" pitchFamily="34" charset="0"/>
              </a:defRPr>
            </a:lvl7pPr>
            <a:lvl8pPr marL="3429000" indent="-228600" eaLnBrk="0" fontAlgn="base" hangingPunct="0">
              <a:spcBef>
                <a:spcPct val="0"/>
              </a:spcBef>
              <a:spcAft>
                <a:spcPct val="0"/>
              </a:spcAft>
              <a:defRPr sz="3600" b="1">
                <a:solidFill>
                  <a:srgbClr val="00337F"/>
                </a:solidFill>
                <a:latin typeface="Arial" panose="020B0604020202020204" pitchFamily="34" charset="0"/>
              </a:defRPr>
            </a:lvl8pPr>
            <a:lvl9pPr marL="3886200" indent="-228600" eaLnBrk="0" fontAlgn="base" hangingPunct="0">
              <a:spcBef>
                <a:spcPct val="0"/>
              </a:spcBef>
              <a:spcAft>
                <a:spcPct val="0"/>
              </a:spcAft>
              <a:defRPr sz="3600" b="1">
                <a:solidFill>
                  <a:srgbClr val="00337F"/>
                </a:solidFill>
                <a:latin typeface="Arial" panose="020B0604020202020204" pitchFamily="34" charset="0"/>
              </a:defRPr>
            </a:lvl9pPr>
          </a:lstStyle>
          <a:p>
            <a:pPr algn="ctr" eaLnBrk="1" hangingPunct="1"/>
            <a:r>
              <a:rPr lang="cs-CZ" altLang="en-US" sz="1200" b="0">
                <a:solidFill>
                  <a:srgbClr val="00276E"/>
                </a:solidFill>
              </a:rPr>
              <a:t>ISMS</a:t>
            </a:r>
            <a:r>
              <a:rPr lang="en-US" altLang="en-US" sz="1200" b="0">
                <a:solidFill>
                  <a:srgbClr val="00276E"/>
                </a:solidFill>
              </a:rPr>
              <a:t> Certification scheme</a:t>
            </a:r>
            <a:r>
              <a:rPr lang="cs-CZ" altLang="en-US" sz="1200" b="0">
                <a:solidFill>
                  <a:srgbClr val="00276E"/>
                </a:solidFill>
              </a:rPr>
              <a:t/>
            </a:r>
            <a:br>
              <a:rPr lang="cs-CZ" altLang="en-US" sz="1200" b="0">
                <a:solidFill>
                  <a:srgbClr val="00276E"/>
                </a:solidFill>
              </a:rPr>
            </a:br>
            <a:r>
              <a:rPr lang="cs-CZ" altLang="en-US" sz="1200" b="0">
                <a:solidFill>
                  <a:srgbClr val="00276E"/>
                </a:solidFill>
              </a:rPr>
              <a:t>ISO/IEC 27006:2007 </a:t>
            </a:r>
            <a:r>
              <a:rPr lang="cs-CZ" altLang="en-US" sz="900" b="0">
                <a:solidFill>
                  <a:srgbClr val="00276E"/>
                </a:solidFill>
              </a:rPr>
              <a:t>(EA 7/03)</a:t>
            </a:r>
          </a:p>
        </p:txBody>
      </p:sp>
      <p:sp>
        <p:nvSpPr>
          <p:cNvPr id="19" name="TextBox 18"/>
          <p:cNvSpPr txBox="1"/>
          <p:nvPr/>
        </p:nvSpPr>
        <p:spPr>
          <a:xfrm>
            <a:off x="6096000" y="4606981"/>
            <a:ext cx="3276600" cy="523220"/>
          </a:xfrm>
          <a:prstGeom prst="rect">
            <a:avLst/>
          </a:prstGeom>
          <a:noFill/>
        </p:spPr>
        <p:txBody>
          <a:bodyPr wrap="square" rtlCol="0">
            <a:spAutoFit/>
          </a:bodyPr>
          <a:lstStyle/>
          <a:p>
            <a:pPr algn="ctr"/>
            <a:r>
              <a:rPr lang="en-US" sz="2800" dirty="0">
                <a:solidFill>
                  <a:srgbClr val="E46C0A"/>
                </a:solidFill>
                <a:latin typeface="Adobe Garamond Pro" pitchFamily="18" charset="0"/>
              </a:rPr>
              <a:t>Policy Frameworks</a:t>
            </a:r>
          </a:p>
        </p:txBody>
      </p:sp>
    </p:spTree>
    <p:extLst>
      <p:ext uri="{BB962C8B-B14F-4D97-AF65-F5344CB8AC3E}">
        <p14:creationId xmlns:p14="http://schemas.microsoft.com/office/powerpoint/2010/main" val="4309953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5" presetClass="entr" presetSubtype="0" fill="hold" grpId="0" nodeType="afterEffect">
                                  <p:stCondLst>
                                    <p:cond delay="1000"/>
                                  </p:stCondLst>
                                  <p:childTnLst>
                                    <p:set>
                                      <p:cBhvr>
                                        <p:cTn id="6" dur="1" fill="hold">
                                          <p:stCondLst>
                                            <p:cond delay="0"/>
                                          </p:stCondLst>
                                        </p:cTn>
                                        <p:tgtEl>
                                          <p:spTgt spid="197638"/>
                                        </p:tgtEl>
                                        <p:attrNameLst>
                                          <p:attrName>style.visibility</p:attrName>
                                        </p:attrNameLst>
                                      </p:cBhvr>
                                      <p:to>
                                        <p:strVal val="visible"/>
                                      </p:to>
                                    </p:set>
                                    <p:animEffect transition="in" filter="fade">
                                      <p:cBhvr>
                                        <p:cTn id="7" dur="5000"/>
                                        <p:tgtEl>
                                          <p:spTgt spid="197638"/>
                                        </p:tgtEl>
                                      </p:cBhvr>
                                    </p:animEffect>
                                    <p:anim calcmode="lin" valueType="num">
                                      <p:cBhvr>
                                        <p:cTn id="8" dur="5000" fill="hold"/>
                                        <p:tgtEl>
                                          <p:spTgt spid="197638"/>
                                        </p:tgtEl>
                                        <p:attrNameLst>
                                          <p:attrName>style.rotation</p:attrName>
                                        </p:attrNameLst>
                                      </p:cBhvr>
                                      <p:tavLst>
                                        <p:tav tm="0">
                                          <p:val>
                                            <p:fltVal val="720"/>
                                          </p:val>
                                        </p:tav>
                                        <p:tav tm="100000">
                                          <p:val>
                                            <p:fltVal val="0"/>
                                          </p:val>
                                        </p:tav>
                                      </p:tavLst>
                                    </p:anim>
                                    <p:anim calcmode="lin" valueType="num">
                                      <p:cBhvr>
                                        <p:cTn id="9" dur="5000" fill="hold"/>
                                        <p:tgtEl>
                                          <p:spTgt spid="197638"/>
                                        </p:tgtEl>
                                        <p:attrNameLst>
                                          <p:attrName>ppt_h</p:attrName>
                                        </p:attrNameLst>
                                      </p:cBhvr>
                                      <p:tavLst>
                                        <p:tav tm="0">
                                          <p:val>
                                            <p:fltVal val="0"/>
                                          </p:val>
                                        </p:tav>
                                        <p:tav tm="100000">
                                          <p:val>
                                            <p:strVal val="#ppt_h"/>
                                          </p:val>
                                        </p:tav>
                                      </p:tavLst>
                                    </p:anim>
                                    <p:anim calcmode="lin" valueType="num">
                                      <p:cBhvr>
                                        <p:cTn id="10" dur="5000" fill="hold"/>
                                        <p:tgtEl>
                                          <p:spTgt spid="197638"/>
                                        </p:tgtEl>
                                        <p:attrNameLst>
                                          <p:attrName>ppt_w</p:attrName>
                                        </p:attrNameLst>
                                      </p:cBhvr>
                                      <p:tavLst>
                                        <p:tav tm="0">
                                          <p:val>
                                            <p:fltVal val="0"/>
                                          </p:val>
                                        </p:tav>
                                        <p:tav tm="100000">
                                          <p:val>
                                            <p:strVal val="#ppt_w"/>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97639"/>
                                        </p:tgtEl>
                                        <p:attrNameLst>
                                          <p:attrName>style.visibility</p:attrName>
                                        </p:attrNameLst>
                                      </p:cBhvr>
                                      <p:to>
                                        <p:strVal val="visible"/>
                                      </p:to>
                                    </p:set>
                                    <p:anim calcmode="lin" valueType="num">
                                      <p:cBhvr additive="base">
                                        <p:cTn id="15" dur="3000" fill="hold"/>
                                        <p:tgtEl>
                                          <p:spTgt spid="197639"/>
                                        </p:tgtEl>
                                        <p:attrNameLst>
                                          <p:attrName>ppt_x</p:attrName>
                                        </p:attrNameLst>
                                      </p:cBhvr>
                                      <p:tavLst>
                                        <p:tav tm="0">
                                          <p:val>
                                            <p:strVal val="#ppt_x"/>
                                          </p:val>
                                        </p:tav>
                                        <p:tav tm="100000">
                                          <p:val>
                                            <p:strVal val="#ppt_x"/>
                                          </p:val>
                                        </p:tav>
                                      </p:tavLst>
                                    </p:anim>
                                    <p:anim calcmode="lin" valueType="num">
                                      <p:cBhvr additive="base">
                                        <p:cTn id="16" dur="3000" fill="hold"/>
                                        <p:tgtEl>
                                          <p:spTgt spid="197639"/>
                                        </p:tgtEl>
                                        <p:attrNameLst>
                                          <p:attrName>ppt_y</p:attrName>
                                        </p:attrNameLst>
                                      </p:cBhvr>
                                      <p:tavLst>
                                        <p:tav tm="0">
                                          <p:val>
                                            <p:strVal val="1+#ppt_h/2"/>
                                          </p:val>
                                        </p:tav>
                                        <p:tav tm="100000">
                                          <p:val>
                                            <p:strVal val="#ppt_y"/>
                                          </p:val>
                                        </p:tav>
                                      </p:tavLst>
                                    </p:anim>
                                  </p:childTnLst>
                                </p:cTn>
                              </p:par>
                            </p:childTnLst>
                          </p:cTn>
                        </p:par>
                        <p:par>
                          <p:cTn id="17" fill="hold" nodeType="afterGroup">
                            <p:stCondLst>
                              <p:cond delay="3000"/>
                            </p:stCondLst>
                            <p:childTnLst>
                              <p:par>
                                <p:cTn id="18" presetID="2" presetClass="entr" presetSubtype="4" fill="hold" nodeType="afterEffect">
                                  <p:stCondLst>
                                    <p:cond delay="1000"/>
                                  </p:stCondLst>
                                  <p:childTnLst>
                                    <p:set>
                                      <p:cBhvr>
                                        <p:cTn id="19" dur="1" fill="hold">
                                          <p:stCondLst>
                                            <p:cond delay="0"/>
                                          </p:stCondLst>
                                        </p:cTn>
                                        <p:tgtEl>
                                          <p:spTgt spid="197643"/>
                                        </p:tgtEl>
                                        <p:attrNameLst>
                                          <p:attrName>style.visibility</p:attrName>
                                        </p:attrNameLst>
                                      </p:cBhvr>
                                      <p:to>
                                        <p:strVal val="visible"/>
                                      </p:to>
                                    </p:set>
                                    <p:anim calcmode="lin" valueType="num">
                                      <p:cBhvr additive="base">
                                        <p:cTn id="20" dur="3000" fill="hold"/>
                                        <p:tgtEl>
                                          <p:spTgt spid="197643"/>
                                        </p:tgtEl>
                                        <p:attrNameLst>
                                          <p:attrName>ppt_x</p:attrName>
                                        </p:attrNameLst>
                                      </p:cBhvr>
                                      <p:tavLst>
                                        <p:tav tm="0">
                                          <p:val>
                                            <p:strVal val="#ppt_x"/>
                                          </p:val>
                                        </p:tav>
                                        <p:tav tm="100000">
                                          <p:val>
                                            <p:strVal val="#ppt_x"/>
                                          </p:val>
                                        </p:tav>
                                      </p:tavLst>
                                    </p:anim>
                                    <p:anim calcmode="lin" valueType="num">
                                      <p:cBhvr additive="base">
                                        <p:cTn id="21" dur="3000" fill="hold"/>
                                        <p:tgtEl>
                                          <p:spTgt spid="197643"/>
                                        </p:tgtEl>
                                        <p:attrNameLst>
                                          <p:attrName>ppt_y</p:attrName>
                                        </p:attrNameLst>
                                      </p:cBhvr>
                                      <p:tavLst>
                                        <p:tav tm="0">
                                          <p:val>
                                            <p:strVal val="1+#ppt_h/2"/>
                                          </p:val>
                                        </p:tav>
                                        <p:tav tm="100000">
                                          <p:val>
                                            <p:strVal val="#ppt_y"/>
                                          </p:val>
                                        </p:tav>
                                      </p:tavLst>
                                    </p:anim>
                                  </p:childTnLst>
                                </p:cTn>
                              </p:par>
                            </p:childTnLst>
                          </p:cTn>
                        </p:par>
                        <p:par>
                          <p:cTn id="22" fill="hold" nodeType="afterGroup">
                            <p:stCondLst>
                              <p:cond delay="7000"/>
                            </p:stCondLst>
                            <p:childTnLst>
                              <p:par>
                                <p:cTn id="23" presetID="2" presetClass="entr" presetSubtype="4" fill="hold" grpId="0" nodeType="afterEffect">
                                  <p:stCondLst>
                                    <p:cond delay="0"/>
                                  </p:stCondLst>
                                  <p:childTnLst>
                                    <p:set>
                                      <p:cBhvr>
                                        <p:cTn id="24" dur="1" fill="hold">
                                          <p:stCondLst>
                                            <p:cond delay="0"/>
                                          </p:stCondLst>
                                        </p:cTn>
                                        <p:tgtEl>
                                          <p:spTgt spid="197648"/>
                                        </p:tgtEl>
                                        <p:attrNameLst>
                                          <p:attrName>style.visibility</p:attrName>
                                        </p:attrNameLst>
                                      </p:cBhvr>
                                      <p:to>
                                        <p:strVal val="visible"/>
                                      </p:to>
                                    </p:set>
                                    <p:anim calcmode="lin" valueType="num">
                                      <p:cBhvr additive="base">
                                        <p:cTn id="25" dur="3000" fill="hold"/>
                                        <p:tgtEl>
                                          <p:spTgt spid="197648"/>
                                        </p:tgtEl>
                                        <p:attrNameLst>
                                          <p:attrName>ppt_x</p:attrName>
                                        </p:attrNameLst>
                                      </p:cBhvr>
                                      <p:tavLst>
                                        <p:tav tm="0">
                                          <p:val>
                                            <p:strVal val="#ppt_x"/>
                                          </p:val>
                                        </p:tav>
                                        <p:tav tm="100000">
                                          <p:val>
                                            <p:strVal val="#ppt_x"/>
                                          </p:val>
                                        </p:tav>
                                      </p:tavLst>
                                    </p:anim>
                                    <p:anim calcmode="lin" valueType="num">
                                      <p:cBhvr additive="base">
                                        <p:cTn id="26" dur="3000" fill="hold"/>
                                        <p:tgtEl>
                                          <p:spTgt spid="197648"/>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97645"/>
                                        </p:tgtEl>
                                        <p:attrNameLst>
                                          <p:attrName>style.visibility</p:attrName>
                                        </p:attrNameLst>
                                      </p:cBhvr>
                                      <p:to>
                                        <p:strVal val="visible"/>
                                      </p:to>
                                    </p:set>
                                    <p:anim calcmode="lin" valueType="num">
                                      <p:cBhvr additive="base">
                                        <p:cTn id="31" dur="5000" fill="hold"/>
                                        <p:tgtEl>
                                          <p:spTgt spid="197645"/>
                                        </p:tgtEl>
                                        <p:attrNameLst>
                                          <p:attrName>ppt_x</p:attrName>
                                        </p:attrNameLst>
                                      </p:cBhvr>
                                      <p:tavLst>
                                        <p:tav tm="0">
                                          <p:val>
                                            <p:strVal val="#ppt_x"/>
                                          </p:val>
                                        </p:tav>
                                        <p:tav tm="100000">
                                          <p:val>
                                            <p:strVal val="#ppt_x"/>
                                          </p:val>
                                        </p:tav>
                                      </p:tavLst>
                                    </p:anim>
                                    <p:anim calcmode="lin" valueType="num">
                                      <p:cBhvr additive="base">
                                        <p:cTn id="32" dur="5000" fill="hold"/>
                                        <p:tgtEl>
                                          <p:spTgt spid="197645"/>
                                        </p:tgtEl>
                                        <p:attrNameLst>
                                          <p:attrName>ppt_y</p:attrName>
                                        </p:attrNameLst>
                                      </p:cBhvr>
                                      <p:tavLst>
                                        <p:tav tm="0">
                                          <p:val>
                                            <p:strVal val="1+#ppt_h/2"/>
                                          </p:val>
                                        </p:tav>
                                        <p:tav tm="100000">
                                          <p:val>
                                            <p:strVal val="#ppt_y"/>
                                          </p:val>
                                        </p:tav>
                                      </p:tavLst>
                                    </p:anim>
                                  </p:childTnLst>
                                </p:cTn>
                              </p:par>
                            </p:childTnLst>
                          </p:cTn>
                        </p:par>
                        <p:par>
                          <p:cTn id="33" fill="hold" nodeType="afterGroup">
                            <p:stCondLst>
                              <p:cond delay="5000"/>
                            </p:stCondLst>
                            <p:childTnLst>
                              <p:par>
                                <p:cTn id="34" presetID="2" presetClass="entr" presetSubtype="4" fill="hold" grpId="0" nodeType="afterEffect">
                                  <p:stCondLst>
                                    <p:cond delay="0"/>
                                  </p:stCondLst>
                                  <p:childTnLst>
                                    <p:set>
                                      <p:cBhvr>
                                        <p:cTn id="35" dur="1" fill="hold">
                                          <p:stCondLst>
                                            <p:cond delay="0"/>
                                          </p:stCondLst>
                                        </p:cTn>
                                        <p:tgtEl>
                                          <p:spTgt spid="197646"/>
                                        </p:tgtEl>
                                        <p:attrNameLst>
                                          <p:attrName>style.visibility</p:attrName>
                                        </p:attrNameLst>
                                      </p:cBhvr>
                                      <p:to>
                                        <p:strVal val="visible"/>
                                      </p:to>
                                    </p:set>
                                    <p:anim calcmode="lin" valueType="num">
                                      <p:cBhvr additive="base">
                                        <p:cTn id="36" dur="3000" fill="hold"/>
                                        <p:tgtEl>
                                          <p:spTgt spid="197646"/>
                                        </p:tgtEl>
                                        <p:attrNameLst>
                                          <p:attrName>ppt_x</p:attrName>
                                        </p:attrNameLst>
                                      </p:cBhvr>
                                      <p:tavLst>
                                        <p:tav tm="0">
                                          <p:val>
                                            <p:strVal val="#ppt_x"/>
                                          </p:val>
                                        </p:tav>
                                        <p:tav tm="100000">
                                          <p:val>
                                            <p:strVal val="#ppt_x"/>
                                          </p:val>
                                        </p:tav>
                                      </p:tavLst>
                                    </p:anim>
                                    <p:anim calcmode="lin" valueType="num">
                                      <p:cBhvr additive="base">
                                        <p:cTn id="37" dur="3000" fill="hold"/>
                                        <p:tgtEl>
                                          <p:spTgt spid="197646"/>
                                        </p:tgtEl>
                                        <p:attrNameLst>
                                          <p:attrName>ppt_y</p:attrName>
                                        </p:attrNameLst>
                                      </p:cBhvr>
                                      <p:tavLst>
                                        <p:tav tm="0">
                                          <p:val>
                                            <p:strVal val="1+#ppt_h/2"/>
                                          </p:val>
                                        </p:tav>
                                        <p:tav tm="100000">
                                          <p:val>
                                            <p:strVal val="#ppt_y"/>
                                          </p:val>
                                        </p:tav>
                                      </p:tavLst>
                                    </p:anim>
                                  </p:childTnLst>
                                </p:cTn>
                              </p:par>
                            </p:childTnLst>
                          </p:cTn>
                        </p:par>
                        <p:par>
                          <p:cTn id="38" fill="hold" nodeType="afterGroup">
                            <p:stCondLst>
                              <p:cond delay="8000"/>
                            </p:stCondLst>
                            <p:childTnLst>
                              <p:par>
                                <p:cTn id="39" presetID="2" presetClass="entr" presetSubtype="4" fill="hold" grpId="0" nodeType="afterEffect">
                                  <p:stCondLst>
                                    <p:cond delay="0"/>
                                  </p:stCondLst>
                                  <p:childTnLst>
                                    <p:set>
                                      <p:cBhvr>
                                        <p:cTn id="40" dur="1" fill="hold">
                                          <p:stCondLst>
                                            <p:cond delay="0"/>
                                          </p:stCondLst>
                                        </p:cTn>
                                        <p:tgtEl>
                                          <p:spTgt spid="197647"/>
                                        </p:tgtEl>
                                        <p:attrNameLst>
                                          <p:attrName>style.visibility</p:attrName>
                                        </p:attrNameLst>
                                      </p:cBhvr>
                                      <p:to>
                                        <p:strVal val="visible"/>
                                      </p:to>
                                    </p:set>
                                    <p:anim calcmode="lin" valueType="num">
                                      <p:cBhvr additive="base">
                                        <p:cTn id="41" dur="3000" fill="hold"/>
                                        <p:tgtEl>
                                          <p:spTgt spid="197647"/>
                                        </p:tgtEl>
                                        <p:attrNameLst>
                                          <p:attrName>ppt_x</p:attrName>
                                        </p:attrNameLst>
                                      </p:cBhvr>
                                      <p:tavLst>
                                        <p:tav tm="0">
                                          <p:val>
                                            <p:strVal val="#ppt_x"/>
                                          </p:val>
                                        </p:tav>
                                        <p:tav tm="100000">
                                          <p:val>
                                            <p:strVal val="#ppt_x"/>
                                          </p:val>
                                        </p:tav>
                                      </p:tavLst>
                                    </p:anim>
                                    <p:anim calcmode="lin" valueType="num">
                                      <p:cBhvr additive="base">
                                        <p:cTn id="42" dur="3000" fill="hold"/>
                                        <p:tgtEl>
                                          <p:spTgt spid="197647"/>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1" fill="hold" grpId="0" nodeType="clickEffect">
                                  <p:stCondLst>
                                    <p:cond delay="0"/>
                                  </p:stCondLst>
                                  <p:childTnLst>
                                    <p:set>
                                      <p:cBhvr>
                                        <p:cTn id="46" dur="1" fill="hold">
                                          <p:stCondLst>
                                            <p:cond delay="0"/>
                                          </p:stCondLst>
                                        </p:cTn>
                                        <p:tgtEl>
                                          <p:spTgt spid="197649"/>
                                        </p:tgtEl>
                                        <p:attrNameLst>
                                          <p:attrName>style.visibility</p:attrName>
                                        </p:attrNameLst>
                                      </p:cBhvr>
                                      <p:to>
                                        <p:strVal val="visible"/>
                                      </p:to>
                                    </p:set>
                                    <p:anim calcmode="lin" valueType="num">
                                      <p:cBhvr additive="base">
                                        <p:cTn id="47" dur="5000" fill="hold"/>
                                        <p:tgtEl>
                                          <p:spTgt spid="197649"/>
                                        </p:tgtEl>
                                        <p:attrNameLst>
                                          <p:attrName>ppt_x</p:attrName>
                                        </p:attrNameLst>
                                      </p:cBhvr>
                                      <p:tavLst>
                                        <p:tav tm="0">
                                          <p:val>
                                            <p:strVal val="#ppt_x"/>
                                          </p:val>
                                        </p:tav>
                                        <p:tav tm="100000">
                                          <p:val>
                                            <p:strVal val="#ppt_x"/>
                                          </p:val>
                                        </p:tav>
                                      </p:tavLst>
                                    </p:anim>
                                    <p:anim calcmode="lin" valueType="num">
                                      <p:cBhvr additive="base">
                                        <p:cTn id="48" dur="5000" fill="hold"/>
                                        <p:tgtEl>
                                          <p:spTgt spid="197649"/>
                                        </p:tgtEl>
                                        <p:attrNameLst>
                                          <p:attrName>ppt_y</p:attrName>
                                        </p:attrNameLst>
                                      </p:cBhvr>
                                      <p:tavLst>
                                        <p:tav tm="0">
                                          <p:val>
                                            <p:strVal val="0-#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8" fill="hold" grpId="0" nodeType="clickEffect">
                                  <p:stCondLst>
                                    <p:cond delay="0"/>
                                  </p:stCondLst>
                                  <p:childTnLst>
                                    <p:set>
                                      <p:cBhvr>
                                        <p:cTn id="52" dur="1" fill="hold">
                                          <p:stCondLst>
                                            <p:cond delay="0"/>
                                          </p:stCondLst>
                                        </p:cTn>
                                        <p:tgtEl>
                                          <p:spTgt spid="197637"/>
                                        </p:tgtEl>
                                        <p:attrNameLst>
                                          <p:attrName>style.visibility</p:attrName>
                                        </p:attrNameLst>
                                      </p:cBhvr>
                                      <p:to>
                                        <p:strVal val="visible"/>
                                      </p:to>
                                    </p:set>
                                    <p:anim calcmode="lin" valueType="num">
                                      <p:cBhvr additive="base">
                                        <p:cTn id="53" dur="5000" fill="hold"/>
                                        <p:tgtEl>
                                          <p:spTgt spid="197637"/>
                                        </p:tgtEl>
                                        <p:attrNameLst>
                                          <p:attrName>ppt_x</p:attrName>
                                        </p:attrNameLst>
                                      </p:cBhvr>
                                      <p:tavLst>
                                        <p:tav tm="0">
                                          <p:val>
                                            <p:strVal val="0-#ppt_w/2"/>
                                          </p:val>
                                        </p:tav>
                                        <p:tav tm="100000">
                                          <p:val>
                                            <p:strVal val="#ppt_x"/>
                                          </p:val>
                                        </p:tav>
                                      </p:tavLst>
                                    </p:anim>
                                    <p:anim calcmode="lin" valueType="num">
                                      <p:cBhvr additive="base">
                                        <p:cTn id="54" dur="5000" fill="hold"/>
                                        <p:tgtEl>
                                          <p:spTgt spid="197637"/>
                                        </p:tgtEl>
                                        <p:attrNameLst>
                                          <p:attrName>ppt_y</p:attrName>
                                        </p:attrNameLst>
                                      </p:cBhvr>
                                      <p:tavLst>
                                        <p:tav tm="0">
                                          <p:val>
                                            <p:strVal val="#ppt_y"/>
                                          </p:val>
                                        </p:tav>
                                        <p:tav tm="100000">
                                          <p:val>
                                            <p:strVal val="#ppt_y"/>
                                          </p:val>
                                        </p:tav>
                                      </p:tavLst>
                                    </p:anim>
                                  </p:childTnLst>
                                </p:cTn>
                              </p:par>
                            </p:childTnLst>
                          </p:cTn>
                        </p:par>
                        <p:par>
                          <p:cTn id="55" fill="hold" nodeType="afterGroup">
                            <p:stCondLst>
                              <p:cond delay="5000"/>
                            </p:stCondLst>
                            <p:childTnLst>
                              <p:par>
                                <p:cTn id="56" presetID="2" presetClass="entr" presetSubtype="8" fill="hold" nodeType="afterEffect">
                                  <p:stCondLst>
                                    <p:cond delay="0"/>
                                  </p:stCondLst>
                                  <p:childTnLst>
                                    <p:set>
                                      <p:cBhvr>
                                        <p:cTn id="57" dur="1" fill="hold">
                                          <p:stCondLst>
                                            <p:cond delay="0"/>
                                          </p:stCondLst>
                                        </p:cTn>
                                        <p:tgtEl>
                                          <p:spTgt spid="197642"/>
                                        </p:tgtEl>
                                        <p:attrNameLst>
                                          <p:attrName>style.visibility</p:attrName>
                                        </p:attrNameLst>
                                      </p:cBhvr>
                                      <p:to>
                                        <p:strVal val="visible"/>
                                      </p:to>
                                    </p:set>
                                    <p:anim calcmode="lin" valueType="num">
                                      <p:cBhvr additive="base">
                                        <p:cTn id="58" dur="3000" fill="hold"/>
                                        <p:tgtEl>
                                          <p:spTgt spid="197642"/>
                                        </p:tgtEl>
                                        <p:attrNameLst>
                                          <p:attrName>ppt_x</p:attrName>
                                        </p:attrNameLst>
                                      </p:cBhvr>
                                      <p:tavLst>
                                        <p:tav tm="0">
                                          <p:val>
                                            <p:strVal val="0-#ppt_w/2"/>
                                          </p:val>
                                        </p:tav>
                                        <p:tav tm="100000">
                                          <p:val>
                                            <p:strVal val="#ppt_x"/>
                                          </p:val>
                                        </p:tav>
                                      </p:tavLst>
                                    </p:anim>
                                    <p:anim calcmode="lin" valueType="num">
                                      <p:cBhvr additive="base">
                                        <p:cTn id="59" dur="3000" fill="hold"/>
                                        <p:tgtEl>
                                          <p:spTgt spid="197642"/>
                                        </p:tgtEl>
                                        <p:attrNameLst>
                                          <p:attrName>ppt_y</p:attrName>
                                        </p:attrNameLst>
                                      </p:cBhvr>
                                      <p:tavLst>
                                        <p:tav tm="0">
                                          <p:val>
                                            <p:strVal val="#ppt_y"/>
                                          </p:val>
                                        </p:tav>
                                        <p:tav tm="100000">
                                          <p:val>
                                            <p:strVal val="#ppt_y"/>
                                          </p:val>
                                        </p:tav>
                                      </p:tavLst>
                                    </p:anim>
                                  </p:childTnLst>
                                </p:cTn>
                              </p:par>
                            </p:childTnLst>
                          </p:cTn>
                        </p:par>
                      </p:childTnLst>
                    </p:cTn>
                  </p:par>
                  <p:par>
                    <p:cTn id="60" fill="hold" nodeType="clickPar">
                      <p:stCondLst>
                        <p:cond delay="indefinite"/>
                      </p:stCondLst>
                      <p:childTnLst>
                        <p:par>
                          <p:cTn id="61" fill="hold" nodeType="withGroup">
                            <p:stCondLst>
                              <p:cond delay="0"/>
                            </p:stCondLst>
                            <p:childTnLst>
                              <p:par>
                                <p:cTn id="62" presetID="2" presetClass="entr" presetSubtype="2" fill="hold" grpId="0" nodeType="clickEffect">
                                  <p:stCondLst>
                                    <p:cond delay="0"/>
                                  </p:stCondLst>
                                  <p:childTnLst>
                                    <p:set>
                                      <p:cBhvr>
                                        <p:cTn id="63" dur="1" fill="hold">
                                          <p:stCondLst>
                                            <p:cond delay="0"/>
                                          </p:stCondLst>
                                        </p:cTn>
                                        <p:tgtEl>
                                          <p:spTgt spid="197636"/>
                                        </p:tgtEl>
                                        <p:attrNameLst>
                                          <p:attrName>style.visibility</p:attrName>
                                        </p:attrNameLst>
                                      </p:cBhvr>
                                      <p:to>
                                        <p:strVal val="visible"/>
                                      </p:to>
                                    </p:set>
                                    <p:anim calcmode="lin" valueType="num">
                                      <p:cBhvr additive="base">
                                        <p:cTn id="64" dur="5000" fill="hold"/>
                                        <p:tgtEl>
                                          <p:spTgt spid="197636"/>
                                        </p:tgtEl>
                                        <p:attrNameLst>
                                          <p:attrName>ppt_x</p:attrName>
                                        </p:attrNameLst>
                                      </p:cBhvr>
                                      <p:tavLst>
                                        <p:tav tm="0">
                                          <p:val>
                                            <p:strVal val="1+#ppt_w/2"/>
                                          </p:val>
                                        </p:tav>
                                        <p:tav tm="100000">
                                          <p:val>
                                            <p:strVal val="#ppt_x"/>
                                          </p:val>
                                        </p:tav>
                                      </p:tavLst>
                                    </p:anim>
                                    <p:anim calcmode="lin" valueType="num">
                                      <p:cBhvr additive="base">
                                        <p:cTn id="65" dur="5000" fill="hold"/>
                                        <p:tgtEl>
                                          <p:spTgt spid="197636"/>
                                        </p:tgtEl>
                                        <p:attrNameLst>
                                          <p:attrName>ppt_y</p:attrName>
                                        </p:attrNameLst>
                                      </p:cBhvr>
                                      <p:tavLst>
                                        <p:tav tm="0">
                                          <p:val>
                                            <p:strVal val="#ppt_y"/>
                                          </p:val>
                                        </p:tav>
                                        <p:tav tm="100000">
                                          <p:val>
                                            <p:strVal val="#ppt_y"/>
                                          </p:val>
                                        </p:tav>
                                      </p:tavLst>
                                    </p:anim>
                                  </p:childTnLst>
                                </p:cTn>
                              </p:par>
                            </p:childTnLst>
                          </p:cTn>
                        </p:par>
                        <p:par>
                          <p:cTn id="66" fill="hold" nodeType="afterGroup">
                            <p:stCondLst>
                              <p:cond delay="5000"/>
                            </p:stCondLst>
                            <p:childTnLst>
                              <p:par>
                                <p:cTn id="67" presetID="2" presetClass="entr" presetSubtype="2" fill="hold" nodeType="afterEffect">
                                  <p:stCondLst>
                                    <p:cond delay="0"/>
                                  </p:stCondLst>
                                  <p:childTnLst>
                                    <p:set>
                                      <p:cBhvr>
                                        <p:cTn id="68" dur="1" fill="hold">
                                          <p:stCondLst>
                                            <p:cond delay="0"/>
                                          </p:stCondLst>
                                        </p:cTn>
                                        <p:tgtEl>
                                          <p:spTgt spid="197644"/>
                                        </p:tgtEl>
                                        <p:attrNameLst>
                                          <p:attrName>style.visibility</p:attrName>
                                        </p:attrNameLst>
                                      </p:cBhvr>
                                      <p:to>
                                        <p:strVal val="visible"/>
                                      </p:to>
                                    </p:set>
                                    <p:anim calcmode="lin" valueType="num">
                                      <p:cBhvr additive="base">
                                        <p:cTn id="69" dur="3000" fill="hold"/>
                                        <p:tgtEl>
                                          <p:spTgt spid="197644"/>
                                        </p:tgtEl>
                                        <p:attrNameLst>
                                          <p:attrName>ppt_x</p:attrName>
                                        </p:attrNameLst>
                                      </p:cBhvr>
                                      <p:tavLst>
                                        <p:tav tm="0">
                                          <p:val>
                                            <p:strVal val="1+#ppt_w/2"/>
                                          </p:val>
                                        </p:tav>
                                        <p:tav tm="100000">
                                          <p:val>
                                            <p:strVal val="#ppt_x"/>
                                          </p:val>
                                        </p:tav>
                                      </p:tavLst>
                                    </p:anim>
                                    <p:anim calcmode="lin" valueType="num">
                                      <p:cBhvr additive="base">
                                        <p:cTn id="70" dur="3000" fill="hold"/>
                                        <p:tgtEl>
                                          <p:spTgt spid="197644"/>
                                        </p:tgtEl>
                                        <p:attrNameLst>
                                          <p:attrName>ppt_y</p:attrName>
                                        </p:attrNameLst>
                                      </p:cBhvr>
                                      <p:tavLst>
                                        <p:tav tm="0">
                                          <p:val>
                                            <p:strVal val="#ppt_y"/>
                                          </p:val>
                                        </p:tav>
                                        <p:tav tm="100000">
                                          <p:val>
                                            <p:strVal val="#ppt_y"/>
                                          </p:val>
                                        </p:tav>
                                      </p:tavLst>
                                    </p:anim>
                                  </p:childTnLst>
                                </p:cTn>
                              </p:par>
                            </p:childTnLst>
                          </p:cTn>
                        </p:par>
                      </p:childTnLst>
                    </p:cTn>
                  </p:par>
                  <p:par>
                    <p:cTn id="71" fill="hold" nodeType="clickPar">
                      <p:stCondLst>
                        <p:cond delay="indefinite"/>
                      </p:stCondLst>
                      <p:childTnLst>
                        <p:par>
                          <p:cTn id="72" fill="hold" nodeType="withGroup">
                            <p:stCondLst>
                              <p:cond delay="0"/>
                            </p:stCondLst>
                            <p:childTnLst>
                              <p:par>
                                <p:cTn id="73" presetID="2" presetClass="entr" presetSubtype="1" fill="hold" grpId="0" nodeType="clickEffect">
                                  <p:stCondLst>
                                    <p:cond delay="0"/>
                                  </p:stCondLst>
                                  <p:childTnLst>
                                    <p:set>
                                      <p:cBhvr>
                                        <p:cTn id="74" dur="1" fill="hold">
                                          <p:stCondLst>
                                            <p:cond delay="0"/>
                                          </p:stCondLst>
                                        </p:cTn>
                                        <p:tgtEl>
                                          <p:spTgt spid="197635"/>
                                        </p:tgtEl>
                                        <p:attrNameLst>
                                          <p:attrName>style.visibility</p:attrName>
                                        </p:attrNameLst>
                                      </p:cBhvr>
                                      <p:to>
                                        <p:strVal val="visible"/>
                                      </p:to>
                                    </p:set>
                                    <p:anim calcmode="lin" valueType="num">
                                      <p:cBhvr additive="base">
                                        <p:cTn id="75" dur="5000" fill="hold"/>
                                        <p:tgtEl>
                                          <p:spTgt spid="197635"/>
                                        </p:tgtEl>
                                        <p:attrNameLst>
                                          <p:attrName>ppt_x</p:attrName>
                                        </p:attrNameLst>
                                      </p:cBhvr>
                                      <p:tavLst>
                                        <p:tav tm="0">
                                          <p:val>
                                            <p:strVal val="#ppt_x"/>
                                          </p:val>
                                        </p:tav>
                                        <p:tav tm="100000">
                                          <p:val>
                                            <p:strVal val="#ppt_x"/>
                                          </p:val>
                                        </p:tav>
                                      </p:tavLst>
                                    </p:anim>
                                    <p:anim calcmode="lin" valueType="num">
                                      <p:cBhvr additive="base">
                                        <p:cTn id="76" dur="5000" fill="hold"/>
                                        <p:tgtEl>
                                          <p:spTgt spid="197635"/>
                                        </p:tgtEl>
                                        <p:attrNameLst>
                                          <p:attrName>ppt_y</p:attrName>
                                        </p:attrNameLst>
                                      </p:cBhvr>
                                      <p:tavLst>
                                        <p:tav tm="0">
                                          <p:val>
                                            <p:strVal val="0-#ppt_h/2"/>
                                          </p:val>
                                        </p:tav>
                                        <p:tav tm="100000">
                                          <p:val>
                                            <p:strVal val="#ppt_y"/>
                                          </p:val>
                                        </p:tav>
                                      </p:tavLst>
                                    </p:anim>
                                  </p:childTnLst>
                                </p:cTn>
                              </p:par>
                            </p:childTnLst>
                          </p:cTn>
                        </p:par>
                      </p:childTnLst>
                    </p:cTn>
                  </p:par>
                  <p:par>
                    <p:cTn id="77" fill="hold" nodeType="clickPar">
                      <p:stCondLst>
                        <p:cond delay="indefinite"/>
                      </p:stCondLst>
                      <p:childTnLst>
                        <p:par>
                          <p:cTn id="78" fill="hold" nodeType="withGroup">
                            <p:stCondLst>
                              <p:cond delay="0"/>
                            </p:stCondLst>
                            <p:childTnLst>
                              <p:par>
                                <p:cTn id="79" presetID="2" presetClass="entr" presetSubtype="12" fill="hold" grpId="0" nodeType="clickEffect">
                                  <p:stCondLst>
                                    <p:cond delay="0"/>
                                  </p:stCondLst>
                                  <p:childTnLst>
                                    <p:set>
                                      <p:cBhvr>
                                        <p:cTn id="80" dur="1" fill="hold">
                                          <p:stCondLst>
                                            <p:cond delay="0"/>
                                          </p:stCondLst>
                                        </p:cTn>
                                        <p:tgtEl>
                                          <p:spTgt spid="197640"/>
                                        </p:tgtEl>
                                        <p:attrNameLst>
                                          <p:attrName>style.visibility</p:attrName>
                                        </p:attrNameLst>
                                      </p:cBhvr>
                                      <p:to>
                                        <p:strVal val="visible"/>
                                      </p:to>
                                    </p:set>
                                    <p:anim calcmode="lin" valueType="num">
                                      <p:cBhvr additive="base">
                                        <p:cTn id="81" dur="5000" fill="hold"/>
                                        <p:tgtEl>
                                          <p:spTgt spid="197640"/>
                                        </p:tgtEl>
                                        <p:attrNameLst>
                                          <p:attrName>ppt_x</p:attrName>
                                        </p:attrNameLst>
                                      </p:cBhvr>
                                      <p:tavLst>
                                        <p:tav tm="0">
                                          <p:val>
                                            <p:strVal val="0-#ppt_w/2"/>
                                          </p:val>
                                        </p:tav>
                                        <p:tav tm="100000">
                                          <p:val>
                                            <p:strVal val="#ppt_x"/>
                                          </p:val>
                                        </p:tav>
                                      </p:tavLst>
                                    </p:anim>
                                    <p:anim calcmode="lin" valueType="num">
                                      <p:cBhvr additive="base">
                                        <p:cTn id="82" dur="5000" fill="hold"/>
                                        <p:tgtEl>
                                          <p:spTgt spid="197640"/>
                                        </p:tgtEl>
                                        <p:attrNameLst>
                                          <p:attrName>ppt_y</p:attrName>
                                        </p:attrNameLst>
                                      </p:cBhvr>
                                      <p:tavLst>
                                        <p:tav tm="0">
                                          <p:val>
                                            <p:strVal val="1+#ppt_h/2"/>
                                          </p:val>
                                        </p:tav>
                                        <p:tav tm="100000">
                                          <p:val>
                                            <p:strVal val="#ppt_y"/>
                                          </p:val>
                                        </p:tav>
                                      </p:tavLst>
                                    </p:anim>
                                  </p:childTnLst>
                                </p:cTn>
                              </p:par>
                            </p:childTnLst>
                          </p:cTn>
                        </p:par>
                      </p:childTnLst>
                    </p:cTn>
                  </p:par>
                  <p:par>
                    <p:cTn id="83" fill="hold" nodeType="clickPar">
                      <p:stCondLst>
                        <p:cond delay="indefinite"/>
                      </p:stCondLst>
                      <p:childTnLst>
                        <p:par>
                          <p:cTn id="84" fill="hold" nodeType="withGroup">
                            <p:stCondLst>
                              <p:cond delay="0"/>
                            </p:stCondLst>
                            <p:childTnLst>
                              <p:par>
                                <p:cTn id="85" presetID="2" presetClass="entr" presetSubtype="6" fill="hold" grpId="0" nodeType="clickEffect">
                                  <p:stCondLst>
                                    <p:cond delay="0"/>
                                  </p:stCondLst>
                                  <p:childTnLst>
                                    <p:set>
                                      <p:cBhvr>
                                        <p:cTn id="86" dur="1" fill="hold">
                                          <p:stCondLst>
                                            <p:cond delay="0"/>
                                          </p:stCondLst>
                                        </p:cTn>
                                        <p:tgtEl>
                                          <p:spTgt spid="197641"/>
                                        </p:tgtEl>
                                        <p:attrNameLst>
                                          <p:attrName>style.visibility</p:attrName>
                                        </p:attrNameLst>
                                      </p:cBhvr>
                                      <p:to>
                                        <p:strVal val="visible"/>
                                      </p:to>
                                    </p:set>
                                    <p:anim calcmode="lin" valueType="num">
                                      <p:cBhvr additive="base">
                                        <p:cTn id="87" dur="5000" fill="hold"/>
                                        <p:tgtEl>
                                          <p:spTgt spid="197641"/>
                                        </p:tgtEl>
                                        <p:attrNameLst>
                                          <p:attrName>ppt_x</p:attrName>
                                        </p:attrNameLst>
                                      </p:cBhvr>
                                      <p:tavLst>
                                        <p:tav tm="0">
                                          <p:val>
                                            <p:strVal val="1+#ppt_w/2"/>
                                          </p:val>
                                        </p:tav>
                                        <p:tav tm="100000">
                                          <p:val>
                                            <p:strVal val="#ppt_x"/>
                                          </p:val>
                                        </p:tav>
                                      </p:tavLst>
                                    </p:anim>
                                    <p:anim calcmode="lin" valueType="num">
                                      <p:cBhvr additive="base">
                                        <p:cTn id="88" dur="5000" fill="hold"/>
                                        <p:tgtEl>
                                          <p:spTgt spid="1976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5" grpId="0" animBg="1"/>
      <p:bldP spid="197636" grpId="0" animBg="1"/>
      <p:bldP spid="197637" grpId="0" animBg="1"/>
      <p:bldP spid="197638" grpId="0" animBg="1"/>
      <p:bldP spid="197639" grpId="0" animBg="1"/>
      <p:bldP spid="197640" grpId="0" animBg="1"/>
      <p:bldP spid="197641" grpId="0" animBg="1"/>
      <p:bldP spid="197646" grpId="0" animBg="1"/>
      <p:bldP spid="197647" grpId="0"/>
      <p:bldP spid="197648" grpId="0"/>
      <p:bldP spid="19764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normAutofit/>
          </a:bodyPr>
          <a:lstStyle/>
          <a:p>
            <a:pPr algn="l" eaLnBrk="1" hangingPunct="1"/>
            <a:r>
              <a:rPr lang="cs-CZ" altLang="en-US" sz="3600" dirty="0">
                <a:solidFill>
                  <a:srgbClr val="E46C0A"/>
                </a:solidFill>
              </a:rPr>
              <a:t>ISO/IEC </a:t>
            </a:r>
            <a:r>
              <a:rPr lang="cs-CZ" altLang="en-US" sz="3600" dirty="0" smtClean="0">
                <a:solidFill>
                  <a:srgbClr val="E46C0A"/>
                </a:solidFill>
              </a:rPr>
              <a:t>27001:201</a:t>
            </a:r>
            <a:r>
              <a:rPr lang="en-US" altLang="en-US" sz="3600" dirty="0" smtClean="0">
                <a:solidFill>
                  <a:srgbClr val="E46C0A"/>
                </a:solidFill>
              </a:rPr>
              <a:t>3 </a:t>
            </a:r>
            <a:r>
              <a:rPr lang="en-US" altLang="en-US" sz="3600" dirty="0">
                <a:solidFill>
                  <a:srgbClr val="E46C0A"/>
                </a:solidFill>
              </a:rPr>
              <a:t>principles</a:t>
            </a:r>
            <a:endParaRPr lang="cs-CZ" altLang="en-US" sz="3600" dirty="0">
              <a:solidFill>
                <a:srgbClr val="E46C0A"/>
              </a:solidFill>
            </a:endParaRPr>
          </a:p>
        </p:txBody>
      </p:sp>
      <p:sp>
        <p:nvSpPr>
          <p:cNvPr id="21508" name="Rectangle 3"/>
          <p:cNvSpPr>
            <a:spLocks noGrp="1" noChangeArrowheads="1"/>
          </p:cNvSpPr>
          <p:nvPr>
            <p:ph type="body" idx="1"/>
          </p:nvPr>
        </p:nvSpPr>
        <p:spPr>
          <a:xfrm>
            <a:off x="609600" y="951310"/>
            <a:ext cx="8305799" cy="2160984"/>
          </a:xfrm>
        </p:spPr>
        <p:txBody>
          <a:bodyPr>
            <a:normAutofit/>
          </a:bodyPr>
          <a:lstStyle/>
          <a:p>
            <a:pPr marL="133350" indent="-133350">
              <a:lnSpc>
                <a:spcPct val="80000"/>
              </a:lnSpc>
            </a:pPr>
            <a:r>
              <a:rPr lang="en-GB" altLang="en-US" sz="1800" dirty="0"/>
              <a:t>Definition of requirements on Information Security Management System (ISMS)</a:t>
            </a:r>
          </a:p>
          <a:p>
            <a:pPr marL="133350" indent="-133350">
              <a:lnSpc>
                <a:spcPct val="80000"/>
              </a:lnSpc>
            </a:pPr>
            <a:r>
              <a:rPr lang="en-GB" altLang="en-US" sz="1800" dirty="0"/>
              <a:t>Information security management process based on PDCA Model</a:t>
            </a:r>
          </a:p>
          <a:p>
            <a:pPr lvl="1" eaLnBrk="1" hangingPunct="1">
              <a:lnSpc>
                <a:spcPct val="80000"/>
              </a:lnSpc>
            </a:pPr>
            <a:r>
              <a:rPr lang="en-GB" altLang="en-US" sz="1600" dirty="0"/>
              <a:t>Plan – Do – Check – Act</a:t>
            </a:r>
          </a:p>
          <a:p>
            <a:pPr marL="133350" indent="-133350">
              <a:lnSpc>
                <a:spcPct val="80000"/>
              </a:lnSpc>
            </a:pPr>
            <a:r>
              <a:rPr lang="en-GB" altLang="en-US" sz="1800" dirty="0"/>
              <a:t>Ensure the selection of adequate and proportionate security controls that protect information assets and give confidence to interested parties</a:t>
            </a:r>
          </a:p>
          <a:p>
            <a:pPr marL="133350" indent="-133350">
              <a:lnSpc>
                <a:spcPct val="80000"/>
              </a:lnSpc>
            </a:pPr>
            <a:r>
              <a:rPr lang="en-GB" altLang="en-US" sz="1800" dirty="0"/>
              <a:t>All defined requirements are mandatory and it is not possible to exclude anyone</a:t>
            </a:r>
          </a:p>
          <a:p>
            <a:pPr lvl="1" eaLnBrk="1" hangingPunct="1">
              <a:lnSpc>
                <a:spcPct val="80000"/>
              </a:lnSpc>
            </a:pPr>
            <a:r>
              <a:rPr lang="en-GB" altLang="en-US" sz="1600" b="1" dirty="0"/>
              <a:t>But it is not necessary to implement all security controls !!!</a:t>
            </a:r>
          </a:p>
          <a:p>
            <a:pPr marL="133350" indent="-133350">
              <a:lnSpc>
                <a:spcPct val="80000"/>
              </a:lnSpc>
            </a:pPr>
            <a:endParaRPr lang="en-GB" altLang="en-US" sz="1600" b="1" dirty="0"/>
          </a:p>
        </p:txBody>
      </p:sp>
      <p:pic>
        <p:nvPicPr>
          <p:cNvPr id="2150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4235" y="3112294"/>
            <a:ext cx="3995738" cy="1622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096000" y="4606981"/>
            <a:ext cx="3276600" cy="523220"/>
          </a:xfrm>
          <a:prstGeom prst="rect">
            <a:avLst/>
          </a:prstGeom>
          <a:noFill/>
        </p:spPr>
        <p:txBody>
          <a:bodyPr wrap="square" rtlCol="0">
            <a:spAutoFit/>
          </a:bodyPr>
          <a:lstStyle/>
          <a:p>
            <a:pPr algn="ctr"/>
            <a:r>
              <a:rPr lang="en-US" sz="2800" dirty="0">
                <a:solidFill>
                  <a:srgbClr val="E46C0A"/>
                </a:solidFill>
                <a:latin typeface="Adobe Garamond Pro" pitchFamily="18" charset="0"/>
              </a:rPr>
              <a:t>Policy Frameworks</a:t>
            </a:r>
          </a:p>
        </p:txBody>
      </p:sp>
    </p:spTree>
    <p:extLst>
      <p:ext uri="{BB962C8B-B14F-4D97-AF65-F5344CB8AC3E}">
        <p14:creationId xmlns:p14="http://schemas.microsoft.com/office/powerpoint/2010/main" val="1669621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p:txBody>
          <a:bodyPr>
            <a:noAutofit/>
          </a:bodyPr>
          <a:lstStyle/>
          <a:p>
            <a:pPr algn="l" eaLnBrk="1" hangingPunct="1"/>
            <a:r>
              <a:rPr lang="cs-CZ" altLang="en-US" sz="4000" dirty="0">
                <a:solidFill>
                  <a:srgbClr val="E46C0A"/>
                </a:solidFill>
              </a:rPr>
              <a:t>ISMS</a:t>
            </a:r>
            <a:r>
              <a:rPr lang="en-US" altLang="en-US" sz="4000" dirty="0">
                <a:solidFill>
                  <a:srgbClr val="E46C0A"/>
                </a:solidFill>
              </a:rPr>
              <a:t> Measurement as a feedback</a:t>
            </a:r>
            <a:endParaRPr lang="cs-CZ" altLang="en-US" sz="4000" dirty="0">
              <a:solidFill>
                <a:srgbClr val="E46C0A"/>
              </a:solidFill>
            </a:endParaRPr>
          </a:p>
        </p:txBody>
      </p:sp>
      <p:sp>
        <p:nvSpPr>
          <p:cNvPr id="44036" name="Rectangle 3"/>
          <p:cNvSpPr>
            <a:spLocks noChangeArrowheads="1"/>
          </p:cNvSpPr>
          <p:nvPr/>
        </p:nvSpPr>
        <p:spPr bwMode="auto">
          <a:xfrm>
            <a:off x="1331119" y="4569619"/>
            <a:ext cx="1781257"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b="1">
                <a:solidFill>
                  <a:srgbClr val="00337F"/>
                </a:solidFill>
                <a:latin typeface="Arial" panose="020B0604020202020204" pitchFamily="34" charset="0"/>
              </a:defRPr>
            </a:lvl1pPr>
            <a:lvl2pPr marL="742950" indent="-285750">
              <a:defRPr sz="3600" b="1">
                <a:solidFill>
                  <a:srgbClr val="00337F"/>
                </a:solidFill>
                <a:latin typeface="Arial" panose="020B0604020202020204" pitchFamily="34" charset="0"/>
              </a:defRPr>
            </a:lvl2pPr>
            <a:lvl3pPr marL="1143000" indent="-228600">
              <a:defRPr sz="3600" b="1">
                <a:solidFill>
                  <a:srgbClr val="00337F"/>
                </a:solidFill>
                <a:latin typeface="Arial" panose="020B0604020202020204" pitchFamily="34" charset="0"/>
              </a:defRPr>
            </a:lvl3pPr>
            <a:lvl4pPr marL="1600200" indent="-228600">
              <a:defRPr sz="3600" b="1">
                <a:solidFill>
                  <a:srgbClr val="00337F"/>
                </a:solidFill>
                <a:latin typeface="Arial" panose="020B0604020202020204" pitchFamily="34" charset="0"/>
              </a:defRPr>
            </a:lvl4pPr>
            <a:lvl5pPr marL="2057400" indent="-228600">
              <a:defRPr sz="3600" b="1">
                <a:solidFill>
                  <a:srgbClr val="00337F"/>
                </a:solidFill>
                <a:latin typeface="Arial" panose="020B0604020202020204" pitchFamily="34" charset="0"/>
              </a:defRPr>
            </a:lvl5pPr>
            <a:lvl6pPr marL="2514600" indent="-228600" eaLnBrk="0" fontAlgn="base" hangingPunct="0">
              <a:spcBef>
                <a:spcPct val="0"/>
              </a:spcBef>
              <a:spcAft>
                <a:spcPct val="0"/>
              </a:spcAft>
              <a:defRPr sz="3600" b="1">
                <a:solidFill>
                  <a:srgbClr val="00337F"/>
                </a:solidFill>
                <a:latin typeface="Arial" panose="020B0604020202020204" pitchFamily="34" charset="0"/>
              </a:defRPr>
            </a:lvl6pPr>
            <a:lvl7pPr marL="2971800" indent="-228600" eaLnBrk="0" fontAlgn="base" hangingPunct="0">
              <a:spcBef>
                <a:spcPct val="0"/>
              </a:spcBef>
              <a:spcAft>
                <a:spcPct val="0"/>
              </a:spcAft>
              <a:defRPr sz="3600" b="1">
                <a:solidFill>
                  <a:srgbClr val="00337F"/>
                </a:solidFill>
                <a:latin typeface="Arial" panose="020B0604020202020204" pitchFamily="34" charset="0"/>
              </a:defRPr>
            </a:lvl7pPr>
            <a:lvl8pPr marL="3429000" indent="-228600" eaLnBrk="0" fontAlgn="base" hangingPunct="0">
              <a:spcBef>
                <a:spcPct val="0"/>
              </a:spcBef>
              <a:spcAft>
                <a:spcPct val="0"/>
              </a:spcAft>
              <a:defRPr sz="3600" b="1">
                <a:solidFill>
                  <a:srgbClr val="00337F"/>
                </a:solidFill>
                <a:latin typeface="Arial" panose="020B0604020202020204" pitchFamily="34" charset="0"/>
              </a:defRPr>
            </a:lvl8pPr>
            <a:lvl9pPr marL="3886200" indent="-228600" eaLnBrk="0" fontAlgn="base" hangingPunct="0">
              <a:spcBef>
                <a:spcPct val="0"/>
              </a:spcBef>
              <a:spcAft>
                <a:spcPct val="0"/>
              </a:spcAft>
              <a:defRPr sz="3600" b="1">
                <a:solidFill>
                  <a:srgbClr val="00337F"/>
                </a:solidFill>
                <a:latin typeface="Arial" panose="020B0604020202020204" pitchFamily="34" charset="0"/>
              </a:defRPr>
            </a:lvl9pPr>
          </a:lstStyle>
          <a:p>
            <a:pPr eaLnBrk="1" hangingPunct="1"/>
            <a:r>
              <a:rPr lang="en-US" altLang="en-US" sz="900" b="0" dirty="0">
                <a:solidFill>
                  <a:srgbClr val="00276E"/>
                </a:solidFill>
              </a:rPr>
              <a:t>Source</a:t>
            </a:r>
            <a:r>
              <a:rPr lang="cs-CZ" altLang="en-US" sz="900" b="0" dirty="0">
                <a:solidFill>
                  <a:srgbClr val="00276E"/>
                </a:solidFill>
              </a:rPr>
              <a:t>: </a:t>
            </a:r>
            <a:r>
              <a:rPr lang="en-US" altLang="en-US" sz="900" b="0" dirty="0">
                <a:solidFill>
                  <a:srgbClr val="00276E"/>
                </a:solidFill>
              </a:rPr>
              <a:t>draft of</a:t>
            </a:r>
            <a:r>
              <a:rPr lang="cs-CZ" altLang="en-US" sz="900" b="0" dirty="0">
                <a:solidFill>
                  <a:srgbClr val="00276E"/>
                </a:solidFill>
              </a:rPr>
              <a:t> ISO/IEC 27004</a:t>
            </a:r>
          </a:p>
        </p:txBody>
      </p:sp>
      <p:pic>
        <p:nvPicPr>
          <p:cNvPr id="4403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9738" y="1006079"/>
            <a:ext cx="5076825" cy="3549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6096000" y="4606981"/>
            <a:ext cx="3276600" cy="523220"/>
          </a:xfrm>
          <a:prstGeom prst="rect">
            <a:avLst/>
          </a:prstGeom>
          <a:noFill/>
        </p:spPr>
        <p:txBody>
          <a:bodyPr wrap="square" rtlCol="0">
            <a:spAutoFit/>
          </a:bodyPr>
          <a:lstStyle/>
          <a:p>
            <a:pPr algn="ctr"/>
            <a:r>
              <a:rPr lang="en-US" sz="2800" dirty="0">
                <a:solidFill>
                  <a:srgbClr val="E46C0A"/>
                </a:solidFill>
                <a:latin typeface="Adobe Garamond Pro" pitchFamily="18" charset="0"/>
              </a:rPr>
              <a:t>Policy Frameworks</a:t>
            </a:r>
          </a:p>
        </p:txBody>
      </p:sp>
    </p:spTree>
    <p:extLst>
      <p:ext uri="{BB962C8B-B14F-4D97-AF65-F5344CB8AC3E}">
        <p14:creationId xmlns:p14="http://schemas.microsoft.com/office/powerpoint/2010/main" val="1696271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ChangeArrowheads="1"/>
          </p:cNvSpPr>
          <p:nvPr>
            <p:ph type="title"/>
          </p:nvPr>
        </p:nvSpPr>
        <p:spPr/>
        <p:txBody>
          <a:bodyPr>
            <a:normAutofit/>
          </a:bodyPr>
          <a:lstStyle/>
          <a:p>
            <a:pPr algn="l" eaLnBrk="1" hangingPunct="1"/>
            <a:r>
              <a:rPr lang="en-US" altLang="en-US" sz="3600" dirty="0">
                <a:solidFill>
                  <a:srgbClr val="E46C0A"/>
                </a:solidFill>
              </a:rPr>
              <a:t>Examples of ISMS metrics</a:t>
            </a:r>
            <a:endParaRPr lang="cs-CZ" altLang="en-US" sz="3600" dirty="0">
              <a:solidFill>
                <a:srgbClr val="E46C0A"/>
              </a:solidFill>
            </a:endParaRPr>
          </a:p>
        </p:txBody>
      </p:sp>
      <p:sp>
        <p:nvSpPr>
          <p:cNvPr id="45060" name="Rectangle 3"/>
          <p:cNvSpPr>
            <a:spLocks noGrp="1" noChangeArrowheads="1"/>
          </p:cNvSpPr>
          <p:nvPr>
            <p:ph type="body" idx="1"/>
          </p:nvPr>
        </p:nvSpPr>
        <p:spPr>
          <a:xfrm>
            <a:off x="446049" y="895350"/>
            <a:ext cx="8382000" cy="4057650"/>
          </a:xfrm>
        </p:spPr>
        <p:txBody>
          <a:bodyPr>
            <a:noAutofit/>
          </a:bodyPr>
          <a:lstStyle/>
          <a:p>
            <a:pPr eaLnBrk="1" hangingPunct="1">
              <a:lnSpc>
                <a:spcPct val="80000"/>
              </a:lnSpc>
            </a:pPr>
            <a:r>
              <a:rPr lang="en-US" altLang="en-US" sz="1800" dirty="0"/>
              <a:t>Percentage (%) of system users/security personnel that have received basic awareness training </a:t>
            </a:r>
          </a:p>
          <a:p>
            <a:pPr eaLnBrk="1" hangingPunct="1">
              <a:lnSpc>
                <a:spcPct val="80000"/>
              </a:lnSpc>
            </a:pPr>
            <a:r>
              <a:rPr lang="en-US" altLang="en-US" sz="1800" dirty="0"/>
              <a:t>Average frequency of audit records review and analyses for inappropriate activity</a:t>
            </a:r>
          </a:p>
          <a:p>
            <a:pPr eaLnBrk="1" hangingPunct="1">
              <a:lnSpc>
                <a:spcPct val="80000"/>
              </a:lnSpc>
            </a:pPr>
            <a:r>
              <a:rPr lang="en-US" altLang="en-US" sz="1800" dirty="0"/>
              <a:t>Percentage of systems using automated mechanisms to conduct analysis and reporting of inappropriate activities 	</a:t>
            </a:r>
          </a:p>
          <a:p>
            <a:pPr eaLnBrk="1" hangingPunct="1">
              <a:lnSpc>
                <a:spcPct val="80000"/>
              </a:lnSpc>
            </a:pPr>
            <a:r>
              <a:rPr lang="en-US" altLang="en-US" sz="1800" dirty="0"/>
              <a:t>Percentage (%) of systems that are compliant with the baseline configuration </a:t>
            </a:r>
          </a:p>
          <a:p>
            <a:pPr eaLnBrk="1" hangingPunct="1">
              <a:lnSpc>
                <a:spcPct val="80000"/>
              </a:lnSpc>
            </a:pPr>
            <a:r>
              <a:rPr lang="en-US" altLang="en-US" sz="1800" dirty="0"/>
              <a:t>Percentage (%) of systems successfully addressed in the testing of the contingency plan</a:t>
            </a:r>
          </a:p>
          <a:p>
            <a:pPr eaLnBrk="1" hangingPunct="1">
              <a:lnSpc>
                <a:spcPct val="80000"/>
              </a:lnSpc>
            </a:pPr>
            <a:r>
              <a:rPr lang="en-US" altLang="en-US" sz="1800" dirty="0"/>
              <a:t>Percentage of accounts not associated with specific users 	</a:t>
            </a:r>
          </a:p>
          <a:p>
            <a:pPr eaLnBrk="1" hangingPunct="1">
              <a:lnSpc>
                <a:spcPct val="80000"/>
              </a:lnSpc>
            </a:pPr>
            <a:r>
              <a:rPr lang="en-US" altLang="en-US" sz="1800" dirty="0"/>
              <a:t>Percentage (%) of system components that undergo maintenance on schedule </a:t>
            </a:r>
          </a:p>
          <a:p>
            <a:pPr eaLnBrk="1" hangingPunct="1">
              <a:lnSpc>
                <a:spcPct val="80000"/>
              </a:lnSpc>
            </a:pPr>
            <a:r>
              <a:rPr lang="en-US" altLang="en-US" sz="1800" dirty="0"/>
              <a:t>Cost of information security incidents of unauthorized access to information systems, due to physical security failures	</a:t>
            </a:r>
          </a:p>
          <a:p>
            <a:pPr eaLnBrk="1" hangingPunct="1">
              <a:lnSpc>
                <a:spcPct val="80000"/>
              </a:lnSpc>
            </a:pPr>
            <a:r>
              <a:rPr lang="en-US" altLang="en-US" sz="1800" dirty="0"/>
              <a:t>Percentage (%) of employees who signed acknowledgement that they have read and understood rules of behavior, before being authorized access to the information system 	</a:t>
            </a:r>
          </a:p>
          <a:p>
            <a:pPr eaLnBrk="1" hangingPunct="1">
              <a:lnSpc>
                <a:spcPct val="80000"/>
              </a:lnSpc>
            </a:pPr>
            <a:endParaRPr lang="en-US" altLang="en-US" sz="1400" dirty="0"/>
          </a:p>
          <a:p>
            <a:pPr eaLnBrk="1" hangingPunct="1">
              <a:lnSpc>
                <a:spcPct val="80000"/>
              </a:lnSpc>
              <a:buFont typeface="Wingdings" panose="05000000000000000000" pitchFamily="2" charset="2"/>
              <a:buNone/>
            </a:pPr>
            <a:r>
              <a:rPr lang="en-US" altLang="en-US" sz="900" dirty="0"/>
              <a:t>Source: NIST SP 800-80 Guide for Developing Performance Metrics for Information Security (draft)</a:t>
            </a:r>
          </a:p>
          <a:p>
            <a:pPr eaLnBrk="1" hangingPunct="1">
              <a:lnSpc>
                <a:spcPct val="80000"/>
              </a:lnSpc>
              <a:buFont typeface="Wingdings" panose="05000000000000000000" pitchFamily="2" charset="2"/>
              <a:buNone/>
            </a:pPr>
            <a:r>
              <a:rPr lang="en-US" altLang="en-US" sz="900" dirty="0">
                <a:hlinkClick r:id="rId3"/>
              </a:rPr>
              <a:t>http://csrc.nist.gov/publications/drafts/draft-sp800-80-ipd.pdf</a:t>
            </a:r>
            <a:r>
              <a:rPr lang="en-US" altLang="en-US" sz="900" dirty="0"/>
              <a:t> </a:t>
            </a:r>
          </a:p>
        </p:txBody>
      </p:sp>
      <p:sp>
        <p:nvSpPr>
          <p:cNvPr id="5" name="TextBox 4"/>
          <p:cNvSpPr txBox="1"/>
          <p:nvPr/>
        </p:nvSpPr>
        <p:spPr>
          <a:xfrm>
            <a:off x="6096000" y="4606981"/>
            <a:ext cx="3276600" cy="523220"/>
          </a:xfrm>
          <a:prstGeom prst="rect">
            <a:avLst/>
          </a:prstGeom>
          <a:noFill/>
        </p:spPr>
        <p:txBody>
          <a:bodyPr wrap="square" rtlCol="0">
            <a:spAutoFit/>
          </a:bodyPr>
          <a:lstStyle/>
          <a:p>
            <a:pPr algn="ctr"/>
            <a:r>
              <a:rPr lang="en-US" sz="2800" dirty="0">
                <a:solidFill>
                  <a:srgbClr val="E46C0A"/>
                </a:solidFill>
                <a:latin typeface="Adobe Garamond Pro" pitchFamily="18" charset="0"/>
              </a:rPr>
              <a:t>Policy Frameworks</a:t>
            </a:r>
          </a:p>
        </p:txBody>
      </p:sp>
    </p:spTree>
    <p:extLst>
      <p:ext uri="{BB962C8B-B14F-4D97-AF65-F5344CB8AC3E}">
        <p14:creationId xmlns:p14="http://schemas.microsoft.com/office/powerpoint/2010/main" val="8349911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4480" y="895350"/>
            <a:ext cx="6159520" cy="3495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660" name="Rectangle 3"/>
          <p:cNvSpPr>
            <a:spLocks noGrp="1" noChangeArrowheads="1"/>
          </p:cNvSpPr>
          <p:nvPr>
            <p:ph type="title"/>
          </p:nvPr>
        </p:nvSpPr>
        <p:spPr>
          <a:xfrm>
            <a:off x="1657350" y="141685"/>
            <a:ext cx="5829300" cy="658415"/>
          </a:xfrm>
        </p:spPr>
        <p:txBody>
          <a:bodyPr>
            <a:normAutofit/>
          </a:bodyPr>
          <a:lstStyle/>
          <a:p>
            <a:pPr algn="l" eaLnBrk="1" hangingPunct="1"/>
            <a:r>
              <a:rPr lang="cs-CZ" altLang="en-US" sz="3600" dirty="0">
                <a:solidFill>
                  <a:srgbClr val="E46C0A"/>
                </a:solidFill>
              </a:rPr>
              <a:t>CMM</a:t>
            </a:r>
            <a:r>
              <a:rPr lang="cs-CZ" altLang="en-US" sz="3600" baseline="30000" dirty="0">
                <a:solidFill>
                  <a:srgbClr val="E46C0A"/>
                </a:solidFill>
              </a:rPr>
              <a:t>®</a:t>
            </a:r>
            <a:r>
              <a:rPr lang="en-US" altLang="en-US" sz="3600" baseline="30000" dirty="0">
                <a:solidFill>
                  <a:srgbClr val="E46C0A"/>
                </a:solidFill>
              </a:rPr>
              <a:t> </a:t>
            </a:r>
            <a:r>
              <a:rPr lang="en-US" altLang="en-US" sz="3600" dirty="0">
                <a:solidFill>
                  <a:srgbClr val="E46C0A"/>
                </a:solidFill>
              </a:rPr>
              <a:t>Security </a:t>
            </a:r>
            <a:endParaRPr lang="cs-CZ" altLang="en-US" sz="3600" dirty="0">
              <a:solidFill>
                <a:srgbClr val="E46C0A"/>
              </a:solidFill>
            </a:endParaRPr>
          </a:p>
        </p:txBody>
      </p:sp>
      <p:sp>
        <p:nvSpPr>
          <p:cNvPr id="70661" name="Rectangle 4"/>
          <p:cNvSpPr>
            <a:spLocks noGrp="1" noChangeArrowheads="1"/>
          </p:cNvSpPr>
          <p:nvPr>
            <p:ph type="body" idx="1"/>
          </p:nvPr>
        </p:nvSpPr>
        <p:spPr>
          <a:xfrm>
            <a:off x="146030" y="995959"/>
            <a:ext cx="2819400" cy="3394472"/>
          </a:xfrm>
        </p:spPr>
        <p:txBody>
          <a:bodyPr/>
          <a:lstStyle/>
          <a:p>
            <a:pPr marL="201216" indent="-201216">
              <a:buNone/>
            </a:pPr>
            <a:r>
              <a:rPr lang="en-GB" altLang="en-US" b="1" dirty="0"/>
              <a:t>	</a:t>
            </a:r>
            <a:r>
              <a:rPr lang="en-GB" altLang="en-US" sz="1500" b="1" dirty="0"/>
              <a:t>ISO/IEC 21827 – Systems Security Engineering – </a:t>
            </a:r>
            <a:br>
              <a:rPr lang="en-GB" altLang="en-US" sz="1500" b="1" dirty="0"/>
            </a:br>
            <a:r>
              <a:rPr lang="en-GB" altLang="en-US" sz="1500" b="1" dirty="0"/>
              <a:t>Capability Maturity Model (SSE-CMM</a:t>
            </a:r>
            <a:r>
              <a:rPr lang="en-GB" altLang="en-US" sz="1500" b="1" baseline="30000" dirty="0"/>
              <a:t>®</a:t>
            </a:r>
            <a:r>
              <a:rPr lang="en-GB" altLang="en-US" sz="1500" b="1" dirty="0"/>
              <a:t>)</a:t>
            </a:r>
          </a:p>
          <a:p>
            <a:pPr marL="201216" indent="-201216"/>
            <a:r>
              <a:rPr lang="en-GB" altLang="en-US" sz="1350" dirty="0"/>
              <a:t>Capability model for security</a:t>
            </a:r>
          </a:p>
          <a:p>
            <a:pPr marL="201216" indent="-201216"/>
            <a:r>
              <a:rPr lang="en-GB" altLang="en-US" sz="1350" dirty="0"/>
              <a:t>Advantage: more levels to compare security </a:t>
            </a:r>
            <a:r>
              <a:rPr lang="en-GB" altLang="en-US" sz="1350" dirty="0" smtClean="0"/>
              <a:t>enforcement</a:t>
            </a:r>
            <a:endParaRPr lang="en-GB" altLang="en-US" sz="1350" dirty="0"/>
          </a:p>
        </p:txBody>
      </p:sp>
    </p:spTree>
    <p:extLst>
      <p:ext uri="{BB962C8B-B14F-4D97-AF65-F5344CB8AC3E}">
        <p14:creationId xmlns:p14="http://schemas.microsoft.com/office/powerpoint/2010/main" val="2034168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96000" y="4606981"/>
            <a:ext cx="3276600" cy="523220"/>
          </a:xfrm>
          <a:prstGeom prst="rect">
            <a:avLst/>
          </a:prstGeom>
          <a:noFill/>
        </p:spPr>
        <p:txBody>
          <a:bodyPr wrap="square" rtlCol="0">
            <a:spAutoFit/>
          </a:bodyPr>
          <a:lstStyle/>
          <a:p>
            <a:pPr algn="ctr"/>
            <a:r>
              <a:rPr lang="en-US" sz="2800" dirty="0">
                <a:solidFill>
                  <a:srgbClr val="E46C0A"/>
                </a:solidFill>
                <a:latin typeface="Adobe Garamond Pro" pitchFamily="18" charset="0"/>
              </a:rPr>
              <a:t>Policy Frameworks</a:t>
            </a:r>
          </a:p>
        </p:txBody>
      </p:sp>
      <p:sp>
        <p:nvSpPr>
          <p:cNvPr id="5" name="Rectangle 4"/>
          <p:cNvSpPr/>
          <p:nvPr/>
        </p:nvSpPr>
        <p:spPr>
          <a:xfrm>
            <a:off x="0" y="2114550"/>
            <a:ext cx="9144000" cy="400110"/>
          </a:xfrm>
          <a:prstGeom prst="rect">
            <a:avLst/>
          </a:prstGeom>
        </p:spPr>
        <p:txBody>
          <a:bodyPr wrap="square">
            <a:spAutoFit/>
          </a:bodyPr>
          <a:lstStyle/>
          <a:p>
            <a:pPr algn="ctr"/>
            <a:r>
              <a:rPr lang="en-US" sz="2000" dirty="0"/>
              <a:t>[GOTO ISO </a:t>
            </a:r>
            <a:r>
              <a:rPr lang="en-US" sz="2000" dirty="0" smtClean="0"/>
              <a:t>27001 control documents]</a:t>
            </a:r>
            <a:endParaRPr lang="en-US" sz="2000" dirty="0"/>
          </a:p>
        </p:txBody>
      </p:sp>
    </p:spTree>
    <p:extLst>
      <p:ext uri="{BB962C8B-B14F-4D97-AF65-F5344CB8AC3E}">
        <p14:creationId xmlns:p14="http://schemas.microsoft.com/office/powerpoint/2010/main" val="9466424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96000" y="4606981"/>
            <a:ext cx="3276600" cy="523220"/>
          </a:xfrm>
          <a:prstGeom prst="rect">
            <a:avLst/>
          </a:prstGeom>
          <a:noFill/>
        </p:spPr>
        <p:txBody>
          <a:bodyPr wrap="square" rtlCol="0">
            <a:spAutoFit/>
          </a:bodyPr>
          <a:lstStyle/>
          <a:p>
            <a:pPr algn="ctr"/>
            <a:r>
              <a:rPr lang="en-US" sz="2800" dirty="0">
                <a:solidFill>
                  <a:srgbClr val="E46C0A"/>
                </a:solidFill>
                <a:latin typeface="Adobe Garamond Pro" pitchFamily="18" charset="0"/>
              </a:rPr>
              <a:t>Policy Frameworks</a:t>
            </a:r>
          </a:p>
        </p:txBody>
      </p:sp>
      <p:sp>
        <p:nvSpPr>
          <p:cNvPr id="5" name="Rectangle 4"/>
          <p:cNvSpPr/>
          <p:nvPr/>
        </p:nvSpPr>
        <p:spPr>
          <a:xfrm>
            <a:off x="0" y="2114550"/>
            <a:ext cx="9144000" cy="400110"/>
          </a:xfrm>
          <a:prstGeom prst="rect">
            <a:avLst/>
          </a:prstGeom>
        </p:spPr>
        <p:txBody>
          <a:bodyPr wrap="square">
            <a:spAutoFit/>
          </a:bodyPr>
          <a:lstStyle/>
          <a:p>
            <a:pPr algn="ctr"/>
            <a:r>
              <a:rPr lang="en-US" sz="2000" dirty="0" smtClean="0"/>
              <a:t>Some slides from </a:t>
            </a:r>
            <a:r>
              <a:rPr lang="en-US" sz="2000" dirty="0"/>
              <a:t>2013 Jones and Bartlett, modified by MLH </a:t>
            </a:r>
            <a:r>
              <a:rPr lang="en-US" sz="2000" dirty="0" smtClean="0"/>
              <a:t>2015-2017</a:t>
            </a:r>
            <a:endParaRPr lang="en-US" sz="2000" dirty="0"/>
          </a:p>
        </p:txBody>
      </p:sp>
    </p:spTree>
    <p:extLst>
      <p:ext uri="{BB962C8B-B14F-4D97-AF65-F5344CB8AC3E}">
        <p14:creationId xmlns:p14="http://schemas.microsoft.com/office/powerpoint/2010/main" val="19116041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96000" y="4606981"/>
            <a:ext cx="3276600" cy="523220"/>
          </a:xfrm>
          <a:prstGeom prst="rect">
            <a:avLst/>
          </a:prstGeom>
          <a:noFill/>
        </p:spPr>
        <p:txBody>
          <a:bodyPr wrap="square" rtlCol="0">
            <a:spAutoFit/>
          </a:bodyPr>
          <a:lstStyle/>
          <a:p>
            <a:pPr algn="ctr"/>
            <a:r>
              <a:rPr lang="en-US" sz="2800" dirty="0">
                <a:solidFill>
                  <a:srgbClr val="E46C0A"/>
                </a:solidFill>
                <a:latin typeface="Adobe Garamond Pro" pitchFamily="18" charset="0"/>
              </a:rPr>
              <a:t>Policy Frameworks</a:t>
            </a:r>
          </a:p>
        </p:txBody>
      </p:sp>
      <p:sp>
        <p:nvSpPr>
          <p:cNvPr id="2" name="Rectangle 1"/>
          <p:cNvSpPr/>
          <p:nvPr/>
        </p:nvSpPr>
        <p:spPr>
          <a:xfrm>
            <a:off x="427463" y="2495550"/>
            <a:ext cx="8686800" cy="830997"/>
          </a:xfrm>
          <a:prstGeom prst="rect">
            <a:avLst/>
          </a:prstGeom>
        </p:spPr>
        <p:txBody>
          <a:bodyPr wrap="square">
            <a:spAutoFit/>
          </a:bodyPr>
          <a:lstStyle/>
          <a:p>
            <a:r>
              <a:rPr lang="en-US" sz="2400" dirty="0"/>
              <a:t>ISO/IEC 27002 </a:t>
            </a:r>
            <a:r>
              <a:rPr lang="en-US" sz="2400" dirty="0" smtClean="0"/>
              <a:t>has 19 sections of best practices, of those, there are</a:t>
            </a:r>
            <a:r>
              <a:rPr lang="en-US" sz="2400" dirty="0" smtClean="0"/>
              <a:t> </a:t>
            </a:r>
            <a:r>
              <a:rPr lang="en-US" sz="2400" dirty="0">
                <a:solidFill>
                  <a:srgbClr val="E46C0A"/>
                </a:solidFill>
              </a:rPr>
              <a:t>12 main areas</a:t>
            </a:r>
            <a:r>
              <a:rPr lang="en-US" sz="2400" dirty="0"/>
              <a:t> that compose the </a:t>
            </a:r>
            <a:r>
              <a:rPr lang="en-US" sz="2400" dirty="0" smtClean="0"/>
              <a:t>framework</a:t>
            </a:r>
          </a:p>
        </p:txBody>
      </p:sp>
      <p:sp>
        <p:nvSpPr>
          <p:cNvPr id="3" name="Rectangle 2"/>
          <p:cNvSpPr/>
          <p:nvPr/>
        </p:nvSpPr>
        <p:spPr>
          <a:xfrm>
            <a:off x="1066800" y="192643"/>
            <a:ext cx="3095719" cy="461665"/>
          </a:xfrm>
          <a:prstGeom prst="rect">
            <a:avLst/>
          </a:prstGeom>
        </p:spPr>
        <p:txBody>
          <a:bodyPr wrap="none">
            <a:spAutoFit/>
          </a:bodyPr>
          <a:lstStyle/>
          <a:p>
            <a:r>
              <a:rPr lang="en-US" sz="2400" dirty="0">
                <a:solidFill>
                  <a:srgbClr val="E46C0A"/>
                </a:solidFill>
              </a:rPr>
              <a:t>ISO/IEC 27002 (</a:t>
            </a:r>
            <a:r>
              <a:rPr lang="en-US" sz="2400" dirty="0" smtClean="0">
                <a:solidFill>
                  <a:srgbClr val="E46C0A"/>
                </a:solidFill>
              </a:rPr>
              <a:t>2015</a:t>
            </a:r>
            <a:r>
              <a:rPr lang="en-US" sz="2400" dirty="0">
                <a:solidFill>
                  <a:srgbClr val="E46C0A"/>
                </a:solidFill>
              </a:rPr>
              <a:t>) </a:t>
            </a:r>
          </a:p>
        </p:txBody>
      </p:sp>
    </p:spTree>
    <p:extLst>
      <p:ext uri="{BB962C8B-B14F-4D97-AF65-F5344CB8AC3E}">
        <p14:creationId xmlns:p14="http://schemas.microsoft.com/office/powerpoint/2010/main" val="17775276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143000" y="0"/>
            <a:ext cx="6903720" cy="5191123"/>
          </a:xfrm>
          <a:prstGeom prst="rect">
            <a:avLst/>
          </a:prstGeom>
        </p:spPr>
      </p:pic>
      <p:pic>
        <p:nvPicPr>
          <p:cNvPr id="8" name="Picture 2" descr="http://rueetschli.net/wp-content/uploads/2013/07/paywall.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5240" y="285750"/>
            <a:ext cx="1429235" cy="8042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a:off x="5334000" y="590550"/>
            <a:ext cx="2286000" cy="0"/>
          </a:xfrm>
          <a:prstGeom prst="line">
            <a:avLst/>
          </a:prstGeom>
          <a:ln w="28575">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580050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96000" y="4606981"/>
            <a:ext cx="3276600" cy="523220"/>
          </a:xfrm>
          <a:prstGeom prst="rect">
            <a:avLst/>
          </a:prstGeom>
          <a:noFill/>
        </p:spPr>
        <p:txBody>
          <a:bodyPr wrap="square" rtlCol="0">
            <a:spAutoFit/>
          </a:bodyPr>
          <a:lstStyle/>
          <a:p>
            <a:pPr algn="ctr"/>
            <a:r>
              <a:rPr lang="en-US" sz="2800" dirty="0">
                <a:solidFill>
                  <a:srgbClr val="E46C0A"/>
                </a:solidFill>
                <a:latin typeface="Adobe Garamond Pro" pitchFamily="18" charset="0"/>
              </a:rPr>
              <a:t>Policy Frameworks</a:t>
            </a:r>
          </a:p>
        </p:txBody>
      </p:sp>
      <p:sp>
        <p:nvSpPr>
          <p:cNvPr id="2" name="Rectangle 1"/>
          <p:cNvSpPr/>
          <p:nvPr/>
        </p:nvSpPr>
        <p:spPr>
          <a:xfrm>
            <a:off x="228600" y="971550"/>
            <a:ext cx="8686800" cy="3416320"/>
          </a:xfrm>
          <a:prstGeom prst="rect">
            <a:avLst/>
          </a:prstGeom>
        </p:spPr>
        <p:txBody>
          <a:bodyPr wrap="square">
            <a:spAutoFit/>
          </a:bodyPr>
          <a:lstStyle/>
          <a:p>
            <a:pPr marL="285750" indent="-285750">
              <a:buFont typeface="Arial" panose="020B0604020202020204" pitchFamily="34" charset="0"/>
              <a:buChar char="•"/>
            </a:pPr>
            <a:r>
              <a:rPr lang="en-US" sz="2400" dirty="0"/>
              <a:t>ISO/IEC 27002 outlines </a:t>
            </a:r>
            <a:r>
              <a:rPr lang="en-US" sz="2400" dirty="0">
                <a:solidFill>
                  <a:srgbClr val="E46C0A"/>
                </a:solidFill>
              </a:rPr>
              <a:t>12 main areas</a:t>
            </a:r>
            <a:r>
              <a:rPr lang="en-US" sz="2400" dirty="0"/>
              <a:t> that compose the framework:</a:t>
            </a:r>
          </a:p>
          <a:p>
            <a:pPr marL="742950" lvl="1" indent="-285750">
              <a:buFont typeface="Arial" panose="020B0604020202020204" pitchFamily="34" charset="0"/>
              <a:buChar char="•"/>
            </a:pPr>
            <a:r>
              <a:rPr lang="en-US" sz="2400" dirty="0">
                <a:solidFill>
                  <a:srgbClr val="E46C0A"/>
                </a:solidFill>
              </a:rPr>
              <a:t>Risk assessment and treatment </a:t>
            </a:r>
          </a:p>
          <a:p>
            <a:pPr marL="1200150" lvl="2" indent="-285750">
              <a:buFont typeface="Arial" panose="020B0604020202020204" pitchFamily="34" charset="0"/>
              <a:buChar char="•"/>
            </a:pPr>
            <a:r>
              <a:rPr lang="en-US" sz="2400" dirty="0"/>
              <a:t>Describes how to perform periodic risk assessments. </a:t>
            </a:r>
          </a:p>
          <a:p>
            <a:pPr marL="742950" lvl="1" indent="-285750">
              <a:buFont typeface="Arial" panose="020B0604020202020204" pitchFamily="34" charset="0"/>
              <a:buChar char="•"/>
            </a:pPr>
            <a:r>
              <a:rPr lang="en-US" sz="2400" dirty="0">
                <a:solidFill>
                  <a:srgbClr val="E46C0A"/>
                </a:solidFill>
              </a:rPr>
              <a:t>Security policy</a:t>
            </a:r>
          </a:p>
          <a:p>
            <a:pPr marL="1200150" lvl="2" indent="-285750">
              <a:buFont typeface="Arial" panose="020B0604020202020204" pitchFamily="34" charset="0"/>
              <a:buChar char="•"/>
            </a:pPr>
            <a:r>
              <a:rPr lang="en-US" sz="2400" dirty="0"/>
              <a:t>Describes how management should define an information security policy. </a:t>
            </a:r>
          </a:p>
          <a:p>
            <a:pPr marL="1200150" lvl="2" indent="-285750">
              <a:buFont typeface="Arial" panose="020B0604020202020204" pitchFamily="34" charset="0"/>
              <a:buChar char="•"/>
            </a:pPr>
            <a:r>
              <a:rPr lang="en-US" sz="2400" dirty="0"/>
              <a:t>Organizations usually maintain detailed security policies in a library. Information security standards, procedures, and guidelines support the library.</a:t>
            </a:r>
          </a:p>
        </p:txBody>
      </p:sp>
      <p:sp>
        <p:nvSpPr>
          <p:cNvPr id="3" name="Rectangle 2"/>
          <p:cNvSpPr/>
          <p:nvPr/>
        </p:nvSpPr>
        <p:spPr>
          <a:xfrm>
            <a:off x="1066800" y="192643"/>
            <a:ext cx="3095719" cy="461665"/>
          </a:xfrm>
          <a:prstGeom prst="rect">
            <a:avLst/>
          </a:prstGeom>
        </p:spPr>
        <p:txBody>
          <a:bodyPr wrap="none">
            <a:spAutoFit/>
          </a:bodyPr>
          <a:lstStyle/>
          <a:p>
            <a:r>
              <a:rPr lang="en-US" sz="2400" dirty="0">
                <a:solidFill>
                  <a:srgbClr val="E46C0A"/>
                </a:solidFill>
              </a:rPr>
              <a:t>ISO/IEC 27002 (</a:t>
            </a:r>
            <a:r>
              <a:rPr lang="en-US" sz="2400" dirty="0" smtClean="0">
                <a:solidFill>
                  <a:srgbClr val="E46C0A"/>
                </a:solidFill>
              </a:rPr>
              <a:t>2015</a:t>
            </a:r>
            <a:r>
              <a:rPr lang="en-US" sz="2400" dirty="0">
                <a:solidFill>
                  <a:srgbClr val="E46C0A"/>
                </a:solidFill>
              </a:rPr>
              <a:t>) </a:t>
            </a:r>
          </a:p>
        </p:txBody>
      </p:sp>
    </p:spTree>
    <p:extLst>
      <p:ext uri="{BB962C8B-B14F-4D97-AF65-F5344CB8AC3E}">
        <p14:creationId xmlns:p14="http://schemas.microsoft.com/office/powerpoint/2010/main" val="16629866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871663" y="471488"/>
            <a:ext cx="5622131" cy="771525"/>
          </a:xfrm>
        </p:spPr>
        <p:txBody>
          <a:bodyPr/>
          <a:lstStyle/>
          <a:p>
            <a:pPr eaLnBrk="1" hangingPunct="1">
              <a:lnSpc>
                <a:spcPct val="80000"/>
              </a:lnSpc>
            </a:pPr>
            <a:r>
              <a:rPr lang="en-US" altLang="en-US" sz="3000">
                <a:latin typeface="Arial Narrow" panose="020B0606020202030204" pitchFamily="34" charset="0"/>
              </a:rPr>
              <a:t>A Unified Framework</a:t>
            </a:r>
            <a:br>
              <a:rPr lang="en-US" altLang="en-US" sz="3000">
                <a:latin typeface="Arial Narrow" panose="020B0606020202030204" pitchFamily="34" charset="0"/>
              </a:rPr>
            </a:br>
            <a:r>
              <a:rPr lang="en-US" altLang="en-US" sz="1500" b="1" i="1">
                <a:latin typeface="Arial Narrow" panose="020B0606020202030204" pitchFamily="34" charset="0"/>
              </a:rPr>
              <a:t>For Information Security</a:t>
            </a:r>
          </a:p>
        </p:txBody>
      </p:sp>
      <p:sp>
        <p:nvSpPr>
          <p:cNvPr id="22531" name="Rectangle 3"/>
          <p:cNvSpPr>
            <a:spLocks noGrp="1" noChangeArrowheads="1"/>
          </p:cNvSpPr>
          <p:nvPr>
            <p:ph type="body" idx="1"/>
          </p:nvPr>
        </p:nvSpPr>
        <p:spPr>
          <a:xfrm>
            <a:off x="1628775" y="1228726"/>
            <a:ext cx="5865019" cy="3250406"/>
          </a:xfrm>
        </p:spPr>
        <p:txBody>
          <a:bodyPr/>
          <a:lstStyle/>
          <a:p>
            <a:pPr eaLnBrk="1" hangingPunct="1">
              <a:lnSpc>
                <a:spcPct val="90000"/>
              </a:lnSpc>
              <a:spcBef>
                <a:spcPct val="0"/>
              </a:spcBef>
              <a:spcAft>
                <a:spcPct val="75000"/>
              </a:spcAft>
              <a:buClr>
                <a:srgbClr val="3366CC"/>
              </a:buClr>
              <a:buFont typeface="Wingdings" panose="05000000000000000000" pitchFamily="2" charset="2"/>
              <a:buNone/>
            </a:pPr>
            <a:r>
              <a:rPr lang="en-US" altLang="en-US" sz="2100" b="1" i="1">
                <a:solidFill>
                  <a:schemeClr val="accent1"/>
                </a:solidFill>
                <a:cs typeface="Times New Roman" panose="02020603050405020304" pitchFamily="18" charset="0"/>
              </a:rPr>
              <a:t>                                 </a:t>
            </a:r>
            <a:r>
              <a:rPr lang="en-US" altLang="en-US" sz="1500" b="1">
                <a:solidFill>
                  <a:schemeClr val="accent1"/>
                </a:solidFill>
                <a:latin typeface="Arial Narrow" panose="020B0606020202030204" pitchFamily="34" charset="0"/>
                <a:cs typeface="Times New Roman" panose="02020603050405020304" pitchFamily="18" charset="0"/>
              </a:rPr>
              <a:t>The Generalized Model</a:t>
            </a:r>
          </a:p>
        </p:txBody>
      </p:sp>
      <p:grpSp>
        <p:nvGrpSpPr>
          <p:cNvPr id="22532" name="Group 4"/>
          <p:cNvGrpSpPr>
            <a:grpSpLocks/>
          </p:cNvGrpSpPr>
          <p:nvPr/>
        </p:nvGrpSpPr>
        <p:grpSpPr bwMode="auto">
          <a:xfrm>
            <a:off x="1678781" y="1671637"/>
            <a:ext cx="5657850" cy="2357439"/>
            <a:chOff x="444" y="1434"/>
            <a:chExt cx="4752" cy="1980"/>
          </a:xfrm>
        </p:grpSpPr>
        <p:grpSp>
          <p:nvGrpSpPr>
            <p:cNvPr id="22534" name="Group 5"/>
            <p:cNvGrpSpPr>
              <a:grpSpLocks/>
            </p:cNvGrpSpPr>
            <p:nvPr/>
          </p:nvGrpSpPr>
          <p:grpSpPr bwMode="auto">
            <a:xfrm>
              <a:off x="444" y="1434"/>
              <a:ext cx="960" cy="1538"/>
              <a:chOff x="444" y="1434"/>
              <a:chExt cx="960" cy="1538"/>
            </a:xfrm>
          </p:grpSpPr>
          <p:sp>
            <p:nvSpPr>
              <p:cNvPr id="22540" name="Text Box 6"/>
              <p:cNvSpPr txBox="1">
                <a:spLocks noChangeArrowheads="1"/>
              </p:cNvSpPr>
              <p:nvPr/>
            </p:nvSpPr>
            <p:spPr bwMode="auto">
              <a:xfrm>
                <a:off x="450" y="2352"/>
                <a:ext cx="936" cy="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US" altLang="en-US" sz="1050" b="1" i="1">
                    <a:solidFill>
                      <a:schemeClr val="tx2"/>
                    </a:solidFill>
                    <a:latin typeface="Arial" panose="020B0604020202020204" pitchFamily="34" charset="0"/>
                  </a:rPr>
                  <a:t>Common</a:t>
                </a:r>
                <a:r>
                  <a:rPr lang="en-US" altLang="en-US" sz="1050" b="1" i="1">
                    <a:latin typeface="Arial" panose="020B0604020202020204" pitchFamily="34" charset="0"/>
                  </a:rPr>
                  <a:t> Information Security Requirements</a:t>
                </a:r>
              </a:p>
            </p:txBody>
          </p:sp>
          <p:sp>
            <p:nvSpPr>
              <p:cNvPr id="22541" name="Text Box 7"/>
              <p:cNvSpPr txBox="1">
                <a:spLocks noChangeArrowheads="1"/>
              </p:cNvSpPr>
              <p:nvPr/>
            </p:nvSpPr>
            <p:spPr bwMode="auto">
              <a:xfrm>
                <a:off x="444" y="1434"/>
                <a:ext cx="960" cy="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US" altLang="en-US" sz="1050" b="1" i="1">
                    <a:solidFill>
                      <a:schemeClr val="tx2"/>
                    </a:solidFill>
                    <a:latin typeface="Arial" panose="020B0604020202020204" pitchFamily="34" charset="0"/>
                  </a:rPr>
                  <a:t>Unique </a:t>
                </a:r>
                <a:r>
                  <a:rPr lang="en-US" altLang="en-US" sz="1050" b="1" i="1">
                    <a:latin typeface="Arial" panose="020B0604020202020204" pitchFamily="34" charset="0"/>
                  </a:rPr>
                  <a:t>Information Security Requirements</a:t>
                </a:r>
              </a:p>
              <a:p>
                <a:pPr eaLnBrk="1" hangingPunct="1">
                  <a:spcBef>
                    <a:spcPct val="50000"/>
                  </a:spcBef>
                </a:pPr>
                <a:r>
                  <a:rPr lang="en-US" altLang="en-US" sz="1050" b="1" i="1">
                    <a:latin typeface="Arial" panose="020B0604020202020204" pitchFamily="34" charset="0"/>
                  </a:rPr>
                  <a:t>The “Delta”</a:t>
                </a:r>
                <a:endParaRPr lang="en-US" altLang="en-US" sz="1050">
                  <a:latin typeface="Arial" panose="020B0604020202020204" pitchFamily="34" charset="0"/>
                </a:endParaRPr>
              </a:p>
            </p:txBody>
          </p:sp>
        </p:grpSp>
        <p:grpSp>
          <p:nvGrpSpPr>
            <p:cNvPr id="22535" name="Group 8"/>
            <p:cNvGrpSpPr>
              <a:grpSpLocks/>
            </p:cNvGrpSpPr>
            <p:nvPr/>
          </p:nvGrpSpPr>
          <p:grpSpPr bwMode="auto">
            <a:xfrm>
              <a:off x="1440" y="1458"/>
              <a:ext cx="3756" cy="1956"/>
              <a:chOff x="1440" y="1458"/>
              <a:chExt cx="3756" cy="1956"/>
            </a:xfrm>
          </p:grpSpPr>
          <p:sp>
            <p:nvSpPr>
              <p:cNvPr id="22536" name="Text Box 9"/>
              <p:cNvSpPr txBox="1">
                <a:spLocks noChangeArrowheads="1"/>
              </p:cNvSpPr>
              <p:nvPr/>
            </p:nvSpPr>
            <p:spPr bwMode="auto">
              <a:xfrm>
                <a:off x="1440" y="2202"/>
                <a:ext cx="3750" cy="1212"/>
              </a:xfrm>
              <a:prstGeom prst="rect">
                <a:avLst/>
              </a:prstGeom>
              <a:solidFill>
                <a:srgbClr val="FFCC99"/>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spcAft>
                    <a:spcPct val="50000"/>
                  </a:spcAft>
                </a:pPr>
                <a:endParaRPr lang="en-US" altLang="en-US" sz="600">
                  <a:solidFill>
                    <a:srgbClr val="000000"/>
                  </a:solidFill>
                  <a:latin typeface="Arial" panose="020B0604020202020204" pitchFamily="34" charset="0"/>
                </a:endParaRPr>
              </a:p>
              <a:p>
                <a:pPr algn="ctr" eaLnBrk="1" hangingPunct="1">
                  <a:spcAft>
                    <a:spcPct val="50000"/>
                  </a:spcAft>
                </a:pPr>
                <a:r>
                  <a:rPr lang="en-US" altLang="en-US" sz="1050">
                    <a:solidFill>
                      <a:srgbClr val="000000"/>
                    </a:solidFill>
                    <a:latin typeface="Arial" panose="020B0604020202020204" pitchFamily="34" charset="0"/>
                  </a:rPr>
                  <a:t>Foundational Set of Information Security Standards and Guidance</a:t>
                </a:r>
              </a:p>
              <a:p>
                <a:pPr lvl="1" eaLnBrk="1" hangingPunct="1">
                  <a:buFontTx/>
                  <a:buChar char="•"/>
                </a:pPr>
                <a:r>
                  <a:rPr lang="en-US" altLang="en-US" sz="1050">
                    <a:solidFill>
                      <a:srgbClr val="000000"/>
                    </a:solidFill>
                    <a:latin typeface="Arial" panose="020B0604020202020204" pitchFamily="34" charset="0"/>
                  </a:rPr>
                  <a:t>  Standardized risk management process</a:t>
                </a:r>
              </a:p>
              <a:p>
                <a:pPr lvl="1" eaLnBrk="1" hangingPunct="1">
                  <a:buFontTx/>
                  <a:buChar char="•"/>
                </a:pPr>
                <a:r>
                  <a:rPr lang="en-US" altLang="en-US" sz="1050">
                    <a:solidFill>
                      <a:srgbClr val="000000"/>
                    </a:solidFill>
                    <a:latin typeface="Arial" panose="020B0604020202020204" pitchFamily="34" charset="0"/>
                  </a:rPr>
                  <a:t>  Standardized security categorization (criticality/sensitivity)</a:t>
                </a:r>
              </a:p>
              <a:p>
                <a:pPr lvl="1" eaLnBrk="1" hangingPunct="1">
                  <a:buFontTx/>
                  <a:buChar char="•"/>
                </a:pPr>
                <a:r>
                  <a:rPr lang="en-US" altLang="en-US" sz="1050">
                    <a:solidFill>
                      <a:srgbClr val="000000"/>
                    </a:solidFill>
                    <a:latin typeface="Arial" panose="020B0604020202020204" pitchFamily="34" charset="0"/>
                  </a:rPr>
                  <a:t>  Standardized security controls (safeguards/countermeasures)</a:t>
                </a:r>
              </a:p>
              <a:p>
                <a:pPr lvl="1" eaLnBrk="1" hangingPunct="1">
                  <a:buFontTx/>
                  <a:buChar char="•"/>
                </a:pPr>
                <a:r>
                  <a:rPr lang="en-US" altLang="en-US" sz="1050">
                    <a:solidFill>
                      <a:srgbClr val="000000"/>
                    </a:solidFill>
                    <a:latin typeface="Arial" panose="020B0604020202020204" pitchFamily="34" charset="0"/>
                  </a:rPr>
                  <a:t>  Standardized security assessment procedures</a:t>
                </a:r>
              </a:p>
              <a:p>
                <a:pPr lvl="1" eaLnBrk="1" hangingPunct="1">
                  <a:buFontTx/>
                  <a:buChar char="•"/>
                </a:pPr>
                <a:r>
                  <a:rPr lang="en-US" altLang="en-US" sz="1050">
                    <a:solidFill>
                      <a:srgbClr val="000000"/>
                    </a:solidFill>
                    <a:latin typeface="Arial" panose="020B0604020202020204" pitchFamily="34" charset="0"/>
                  </a:rPr>
                  <a:t>  Standardized security authorization process</a:t>
                </a:r>
              </a:p>
              <a:p>
                <a:pPr lvl="1" eaLnBrk="1" hangingPunct="1"/>
                <a:endParaRPr lang="en-US" altLang="en-US" sz="1050">
                  <a:solidFill>
                    <a:srgbClr val="000000"/>
                  </a:solidFill>
                  <a:latin typeface="Arial" panose="020B0604020202020204" pitchFamily="34" charset="0"/>
                </a:endParaRPr>
              </a:p>
            </p:txBody>
          </p:sp>
          <p:sp>
            <p:nvSpPr>
              <p:cNvPr id="22537" name="Text Box 10"/>
              <p:cNvSpPr txBox="1">
                <a:spLocks noChangeArrowheads="1"/>
              </p:cNvSpPr>
              <p:nvPr/>
            </p:nvSpPr>
            <p:spPr bwMode="auto">
              <a:xfrm>
                <a:off x="1440" y="1458"/>
                <a:ext cx="822" cy="756"/>
              </a:xfrm>
              <a:prstGeom prst="rect">
                <a:avLst/>
              </a:prstGeom>
              <a:solidFill>
                <a:srgbClr val="99CC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endParaRPr lang="en-US" altLang="en-US" sz="1050">
                  <a:solidFill>
                    <a:srgbClr val="000000"/>
                  </a:solidFill>
                  <a:latin typeface="Arial" panose="020B0604020202020204" pitchFamily="34" charset="0"/>
                </a:endParaRPr>
              </a:p>
              <a:p>
                <a:pPr algn="ctr" eaLnBrk="1" hangingPunct="1">
                  <a:spcBef>
                    <a:spcPct val="50000"/>
                  </a:spcBef>
                </a:pPr>
                <a:r>
                  <a:rPr lang="en-US" altLang="en-US" sz="1050">
                    <a:solidFill>
                      <a:srgbClr val="000000"/>
                    </a:solidFill>
                    <a:latin typeface="Arial" panose="020B0604020202020204" pitchFamily="34" charset="0"/>
                  </a:rPr>
                  <a:t>Intelligence Community</a:t>
                </a:r>
              </a:p>
              <a:p>
                <a:pPr algn="ctr" eaLnBrk="1" hangingPunct="1">
                  <a:spcBef>
                    <a:spcPct val="50000"/>
                  </a:spcBef>
                </a:pPr>
                <a:endParaRPr lang="en-US" altLang="en-US" sz="1050">
                  <a:solidFill>
                    <a:srgbClr val="000000"/>
                  </a:solidFill>
                  <a:latin typeface="Arial" panose="020B0604020202020204" pitchFamily="34" charset="0"/>
                </a:endParaRPr>
              </a:p>
            </p:txBody>
          </p:sp>
          <p:sp>
            <p:nvSpPr>
              <p:cNvPr id="22538" name="Text Box 11"/>
              <p:cNvSpPr txBox="1">
                <a:spLocks noChangeArrowheads="1"/>
              </p:cNvSpPr>
              <p:nvPr/>
            </p:nvSpPr>
            <p:spPr bwMode="auto">
              <a:xfrm>
                <a:off x="2268" y="1458"/>
                <a:ext cx="822" cy="756"/>
              </a:xfrm>
              <a:prstGeom prst="rect">
                <a:avLst/>
              </a:prstGeom>
              <a:solidFill>
                <a:srgbClr val="666699"/>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endParaRPr lang="en-US" altLang="en-US" sz="1050">
                  <a:solidFill>
                    <a:srgbClr val="000000"/>
                  </a:solidFill>
                  <a:latin typeface="Arial" panose="020B0604020202020204" pitchFamily="34" charset="0"/>
                </a:endParaRPr>
              </a:p>
              <a:p>
                <a:pPr algn="ctr" eaLnBrk="1" hangingPunct="1">
                  <a:spcBef>
                    <a:spcPct val="50000"/>
                  </a:spcBef>
                </a:pPr>
                <a:r>
                  <a:rPr lang="en-US" altLang="en-US" sz="1050">
                    <a:solidFill>
                      <a:srgbClr val="000000"/>
                    </a:solidFill>
                    <a:latin typeface="Arial" panose="020B0604020202020204" pitchFamily="34" charset="0"/>
                  </a:rPr>
                  <a:t>Department of Defense</a:t>
                </a:r>
              </a:p>
              <a:p>
                <a:pPr eaLnBrk="1" hangingPunct="1">
                  <a:spcBef>
                    <a:spcPct val="50000"/>
                  </a:spcBef>
                </a:pPr>
                <a:endParaRPr lang="en-US" altLang="en-US" sz="1050">
                  <a:latin typeface="Arial" panose="020B0604020202020204" pitchFamily="34" charset="0"/>
                </a:endParaRPr>
              </a:p>
            </p:txBody>
          </p:sp>
          <p:sp>
            <p:nvSpPr>
              <p:cNvPr id="22539" name="Text Box 12"/>
              <p:cNvSpPr txBox="1">
                <a:spLocks noChangeArrowheads="1"/>
              </p:cNvSpPr>
              <p:nvPr/>
            </p:nvSpPr>
            <p:spPr bwMode="auto">
              <a:xfrm>
                <a:off x="3090" y="1458"/>
                <a:ext cx="2106" cy="756"/>
              </a:xfrm>
              <a:prstGeom prst="rect">
                <a:avLst/>
              </a:prstGeom>
              <a:solidFill>
                <a:schemeClr val="folHlink"/>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endParaRPr lang="en-US" altLang="en-US" sz="1050">
                  <a:solidFill>
                    <a:srgbClr val="000000"/>
                  </a:solidFill>
                  <a:latin typeface="Arial" panose="020B0604020202020204" pitchFamily="34" charset="0"/>
                </a:endParaRPr>
              </a:p>
              <a:p>
                <a:pPr algn="ctr" eaLnBrk="1" hangingPunct="1">
                  <a:spcBef>
                    <a:spcPct val="50000"/>
                  </a:spcBef>
                  <a:spcAft>
                    <a:spcPct val="50000"/>
                  </a:spcAft>
                </a:pPr>
                <a:r>
                  <a:rPr lang="en-US" altLang="en-US" sz="1050">
                    <a:solidFill>
                      <a:srgbClr val="000000"/>
                    </a:solidFill>
                    <a:latin typeface="Arial" panose="020B0604020202020204" pitchFamily="34" charset="0"/>
                  </a:rPr>
                  <a:t>Federal Civil Agencies</a:t>
                </a:r>
              </a:p>
              <a:p>
                <a:pPr algn="ctr" eaLnBrk="1" hangingPunct="1">
                  <a:spcBef>
                    <a:spcPct val="100000"/>
                  </a:spcBef>
                  <a:spcAft>
                    <a:spcPct val="25000"/>
                  </a:spcAft>
                </a:pPr>
                <a:endParaRPr lang="en-US" altLang="en-US" sz="1050">
                  <a:latin typeface="Arial" panose="020B0604020202020204" pitchFamily="34" charset="0"/>
                </a:endParaRPr>
              </a:p>
            </p:txBody>
          </p:sp>
        </p:grpSp>
      </p:grpSp>
      <p:sp>
        <p:nvSpPr>
          <p:cNvPr id="22533" name="Text Box 13"/>
          <p:cNvSpPr txBox="1">
            <a:spLocks noChangeArrowheads="1"/>
          </p:cNvSpPr>
          <p:nvPr/>
        </p:nvSpPr>
        <p:spPr bwMode="auto">
          <a:xfrm>
            <a:off x="2850356" y="4121944"/>
            <a:ext cx="44577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r>
              <a:rPr lang="en-US" altLang="en-US" sz="1200" b="1">
                <a:latin typeface="Arial Narrow" panose="020B0606020202030204" pitchFamily="34" charset="0"/>
              </a:rPr>
              <a:t>National security and non national security information systems</a:t>
            </a:r>
          </a:p>
        </p:txBody>
      </p:sp>
    </p:spTree>
    <p:extLst>
      <p:ext uri="{BB962C8B-B14F-4D97-AF65-F5344CB8AC3E}">
        <p14:creationId xmlns:p14="http://schemas.microsoft.com/office/powerpoint/2010/main" val="48271923"/>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96000" y="4606981"/>
            <a:ext cx="3276600" cy="523220"/>
          </a:xfrm>
          <a:prstGeom prst="rect">
            <a:avLst/>
          </a:prstGeom>
          <a:noFill/>
        </p:spPr>
        <p:txBody>
          <a:bodyPr wrap="square" rtlCol="0">
            <a:spAutoFit/>
          </a:bodyPr>
          <a:lstStyle/>
          <a:p>
            <a:pPr algn="ctr"/>
            <a:r>
              <a:rPr lang="en-US" sz="2800" dirty="0">
                <a:solidFill>
                  <a:srgbClr val="E46C0A"/>
                </a:solidFill>
                <a:latin typeface="Adobe Garamond Pro" pitchFamily="18" charset="0"/>
              </a:rPr>
              <a:t>Policy Frameworks</a:t>
            </a:r>
          </a:p>
        </p:txBody>
      </p:sp>
      <p:sp>
        <p:nvSpPr>
          <p:cNvPr id="2" name="Rectangle 1"/>
          <p:cNvSpPr/>
          <p:nvPr/>
        </p:nvSpPr>
        <p:spPr>
          <a:xfrm>
            <a:off x="228600" y="971550"/>
            <a:ext cx="8686800" cy="3785652"/>
          </a:xfrm>
          <a:prstGeom prst="rect">
            <a:avLst/>
          </a:prstGeom>
        </p:spPr>
        <p:txBody>
          <a:bodyPr wrap="square">
            <a:spAutoFit/>
          </a:bodyPr>
          <a:lstStyle/>
          <a:p>
            <a:pPr marL="285750" indent="-285750">
              <a:buFont typeface="Arial" panose="020B0604020202020204" pitchFamily="34" charset="0"/>
              <a:buChar char="•"/>
            </a:pPr>
            <a:r>
              <a:rPr lang="en-US" sz="2400" dirty="0"/>
              <a:t>ISO/IEC 27002 outlines </a:t>
            </a:r>
            <a:r>
              <a:rPr lang="en-US" sz="2400" dirty="0">
                <a:solidFill>
                  <a:srgbClr val="E46C0A"/>
                </a:solidFill>
              </a:rPr>
              <a:t>12 main areas</a:t>
            </a:r>
            <a:r>
              <a:rPr lang="en-US" sz="2400" dirty="0"/>
              <a:t> that compose the framework:</a:t>
            </a:r>
          </a:p>
          <a:p>
            <a:pPr marL="742950" lvl="1" indent="-285750">
              <a:buFont typeface="Arial" panose="020B0604020202020204" pitchFamily="34" charset="0"/>
              <a:buChar char="•"/>
            </a:pPr>
            <a:r>
              <a:rPr lang="en-US" sz="2400" dirty="0">
                <a:solidFill>
                  <a:srgbClr val="E46C0A"/>
                </a:solidFill>
              </a:rPr>
              <a:t>Organization of information security</a:t>
            </a:r>
          </a:p>
          <a:p>
            <a:pPr marL="1200150" lvl="2" indent="-285750">
              <a:buFont typeface="Arial" panose="020B0604020202020204" pitchFamily="34" charset="0"/>
              <a:buChar char="•"/>
            </a:pPr>
            <a:r>
              <a:rPr lang="en-US" sz="2400" dirty="0"/>
              <a:t>Describes how to design and implement an information security governance structure.</a:t>
            </a:r>
          </a:p>
          <a:p>
            <a:pPr marL="1200150" lvl="2" indent="-285750">
              <a:buFont typeface="Arial" panose="020B0604020202020204" pitchFamily="34" charset="0"/>
              <a:buChar char="•"/>
            </a:pPr>
            <a:r>
              <a:rPr lang="en-US" sz="2400" dirty="0"/>
              <a:t>Covers the need for an internal group that manages the program.</a:t>
            </a:r>
          </a:p>
          <a:p>
            <a:pPr marL="742950" lvl="1" indent="-285750">
              <a:buFont typeface="Arial" panose="020B0604020202020204" pitchFamily="34" charset="0"/>
              <a:buChar char="•"/>
            </a:pPr>
            <a:r>
              <a:rPr lang="en-US" sz="2400" dirty="0">
                <a:solidFill>
                  <a:srgbClr val="E46C0A"/>
                </a:solidFill>
              </a:rPr>
              <a:t> Asset management</a:t>
            </a:r>
          </a:p>
          <a:p>
            <a:pPr marL="1200150" lvl="2" indent="-285750">
              <a:buFont typeface="Arial" panose="020B0604020202020204" pitchFamily="34" charset="0"/>
              <a:buChar char="•"/>
            </a:pPr>
            <a:r>
              <a:rPr lang="en-US" sz="2400" dirty="0"/>
              <a:t>Describes inventory and classification of information assets. The organization should understand what information assets it holds, and manage its security appropriately.</a:t>
            </a:r>
          </a:p>
        </p:txBody>
      </p:sp>
      <p:sp>
        <p:nvSpPr>
          <p:cNvPr id="3" name="Rectangle 2"/>
          <p:cNvSpPr/>
          <p:nvPr/>
        </p:nvSpPr>
        <p:spPr>
          <a:xfrm>
            <a:off x="1066800" y="192643"/>
            <a:ext cx="3095719" cy="461665"/>
          </a:xfrm>
          <a:prstGeom prst="rect">
            <a:avLst/>
          </a:prstGeom>
        </p:spPr>
        <p:txBody>
          <a:bodyPr wrap="none">
            <a:spAutoFit/>
          </a:bodyPr>
          <a:lstStyle/>
          <a:p>
            <a:r>
              <a:rPr lang="en-US" sz="2400" dirty="0">
                <a:solidFill>
                  <a:srgbClr val="E46C0A"/>
                </a:solidFill>
              </a:rPr>
              <a:t>ISO/IEC 27002 (</a:t>
            </a:r>
            <a:r>
              <a:rPr lang="en-US" sz="2400" dirty="0" smtClean="0">
                <a:solidFill>
                  <a:srgbClr val="E46C0A"/>
                </a:solidFill>
              </a:rPr>
              <a:t>2015</a:t>
            </a:r>
            <a:r>
              <a:rPr lang="en-US" sz="2400" dirty="0">
                <a:solidFill>
                  <a:srgbClr val="E46C0A"/>
                </a:solidFill>
              </a:rPr>
              <a:t>) </a:t>
            </a:r>
          </a:p>
        </p:txBody>
      </p:sp>
    </p:spTree>
    <p:extLst>
      <p:ext uri="{BB962C8B-B14F-4D97-AF65-F5344CB8AC3E}">
        <p14:creationId xmlns:p14="http://schemas.microsoft.com/office/powerpoint/2010/main" val="12688970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96000" y="4606981"/>
            <a:ext cx="3276600" cy="523220"/>
          </a:xfrm>
          <a:prstGeom prst="rect">
            <a:avLst/>
          </a:prstGeom>
          <a:noFill/>
        </p:spPr>
        <p:txBody>
          <a:bodyPr wrap="square" rtlCol="0">
            <a:spAutoFit/>
          </a:bodyPr>
          <a:lstStyle/>
          <a:p>
            <a:pPr algn="ctr"/>
            <a:r>
              <a:rPr lang="en-US" sz="2800" dirty="0">
                <a:solidFill>
                  <a:srgbClr val="E46C0A"/>
                </a:solidFill>
                <a:latin typeface="Adobe Garamond Pro" pitchFamily="18" charset="0"/>
              </a:rPr>
              <a:t>Policy Frameworks</a:t>
            </a:r>
          </a:p>
        </p:txBody>
      </p:sp>
      <p:sp>
        <p:nvSpPr>
          <p:cNvPr id="2" name="Rectangle 1"/>
          <p:cNvSpPr/>
          <p:nvPr/>
        </p:nvSpPr>
        <p:spPr>
          <a:xfrm>
            <a:off x="228600" y="971550"/>
            <a:ext cx="8686800" cy="3416320"/>
          </a:xfrm>
          <a:prstGeom prst="rect">
            <a:avLst/>
          </a:prstGeom>
        </p:spPr>
        <p:txBody>
          <a:bodyPr wrap="square">
            <a:spAutoFit/>
          </a:bodyPr>
          <a:lstStyle/>
          <a:p>
            <a:pPr marL="285750" indent="-285750">
              <a:buFont typeface="Arial" panose="020B0604020202020204" pitchFamily="34" charset="0"/>
              <a:buChar char="•"/>
            </a:pPr>
            <a:r>
              <a:rPr lang="en-US" sz="2400" dirty="0"/>
              <a:t>ISO/IEC 27002 outlines </a:t>
            </a:r>
            <a:r>
              <a:rPr lang="en-US" sz="2400" dirty="0">
                <a:solidFill>
                  <a:srgbClr val="E46C0A"/>
                </a:solidFill>
              </a:rPr>
              <a:t>12 main areas</a:t>
            </a:r>
            <a:r>
              <a:rPr lang="en-US" sz="2400" dirty="0"/>
              <a:t> that compose the framework:</a:t>
            </a:r>
          </a:p>
          <a:p>
            <a:pPr marL="742950" lvl="1" indent="-285750">
              <a:buFont typeface="Arial" panose="020B0604020202020204" pitchFamily="34" charset="0"/>
              <a:buChar char="•"/>
            </a:pPr>
            <a:r>
              <a:rPr lang="en-US" sz="2400" dirty="0">
                <a:solidFill>
                  <a:srgbClr val="E46C0A"/>
                </a:solidFill>
              </a:rPr>
              <a:t>Human resources security</a:t>
            </a:r>
          </a:p>
          <a:p>
            <a:pPr marL="1200150" lvl="2" indent="-285750">
              <a:buFont typeface="Arial" panose="020B0604020202020204" pitchFamily="34" charset="0"/>
              <a:buChar char="•"/>
            </a:pPr>
            <a:r>
              <a:rPr lang="en-US" sz="2400" dirty="0"/>
              <a:t>Describes security aspects for employees joining, moving, and leaving an organization. The organization should manage systems access rights.</a:t>
            </a:r>
          </a:p>
          <a:p>
            <a:pPr marL="742950" lvl="1" indent="-285750">
              <a:buFont typeface="Arial" panose="020B0604020202020204" pitchFamily="34" charset="0"/>
              <a:buChar char="•"/>
            </a:pPr>
            <a:r>
              <a:rPr lang="en-US" sz="2400" dirty="0">
                <a:solidFill>
                  <a:srgbClr val="E46C0A"/>
                </a:solidFill>
              </a:rPr>
              <a:t>Physical and environmental security</a:t>
            </a:r>
          </a:p>
          <a:p>
            <a:pPr marL="1200150" lvl="2" indent="-285750">
              <a:buFont typeface="Arial" panose="020B0604020202020204" pitchFamily="34" charset="0"/>
              <a:buChar char="•"/>
            </a:pPr>
            <a:r>
              <a:rPr lang="en-US" sz="2400" dirty="0"/>
              <a:t>Describes the protection of computer facilities. Valuable IT equipment should be physically protected against malicious or accidental damage or loss.</a:t>
            </a:r>
          </a:p>
        </p:txBody>
      </p:sp>
      <p:sp>
        <p:nvSpPr>
          <p:cNvPr id="3" name="Rectangle 2"/>
          <p:cNvSpPr/>
          <p:nvPr/>
        </p:nvSpPr>
        <p:spPr>
          <a:xfrm>
            <a:off x="1066800" y="192643"/>
            <a:ext cx="3095719" cy="461665"/>
          </a:xfrm>
          <a:prstGeom prst="rect">
            <a:avLst/>
          </a:prstGeom>
        </p:spPr>
        <p:txBody>
          <a:bodyPr wrap="none">
            <a:spAutoFit/>
          </a:bodyPr>
          <a:lstStyle/>
          <a:p>
            <a:r>
              <a:rPr lang="en-US" sz="2400" dirty="0">
                <a:solidFill>
                  <a:srgbClr val="E46C0A"/>
                </a:solidFill>
              </a:rPr>
              <a:t>ISO/IEC 27002 (</a:t>
            </a:r>
            <a:r>
              <a:rPr lang="en-US" sz="2400" dirty="0" smtClean="0">
                <a:solidFill>
                  <a:srgbClr val="E46C0A"/>
                </a:solidFill>
              </a:rPr>
              <a:t>2015</a:t>
            </a:r>
            <a:r>
              <a:rPr lang="en-US" sz="2400" dirty="0">
                <a:solidFill>
                  <a:srgbClr val="E46C0A"/>
                </a:solidFill>
              </a:rPr>
              <a:t>) </a:t>
            </a:r>
          </a:p>
        </p:txBody>
      </p:sp>
    </p:spTree>
    <p:extLst>
      <p:ext uri="{BB962C8B-B14F-4D97-AF65-F5344CB8AC3E}">
        <p14:creationId xmlns:p14="http://schemas.microsoft.com/office/powerpoint/2010/main" val="10843418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96000" y="4606981"/>
            <a:ext cx="3276600" cy="523220"/>
          </a:xfrm>
          <a:prstGeom prst="rect">
            <a:avLst/>
          </a:prstGeom>
          <a:noFill/>
        </p:spPr>
        <p:txBody>
          <a:bodyPr wrap="square" rtlCol="0">
            <a:spAutoFit/>
          </a:bodyPr>
          <a:lstStyle/>
          <a:p>
            <a:pPr algn="ctr"/>
            <a:r>
              <a:rPr lang="en-US" sz="2800" dirty="0">
                <a:solidFill>
                  <a:srgbClr val="E46C0A"/>
                </a:solidFill>
                <a:latin typeface="Adobe Garamond Pro" pitchFamily="18" charset="0"/>
              </a:rPr>
              <a:t>Policy Frameworks</a:t>
            </a:r>
          </a:p>
        </p:txBody>
      </p:sp>
      <p:sp>
        <p:nvSpPr>
          <p:cNvPr id="2" name="Rectangle 1"/>
          <p:cNvSpPr/>
          <p:nvPr/>
        </p:nvSpPr>
        <p:spPr>
          <a:xfrm>
            <a:off x="228600" y="971550"/>
            <a:ext cx="8686800" cy="3416320"/>
          </a:xfrm>
          <a:prstGeom prst="rect">
            <a:avLst/>
          </a:prstGeom>
        </p:spPr>
        <p:txBody>
          <a:bodyPr wrap="square">
            <a:spAutoFit/>
          </a:bodyPr>
          <a:lstStyle/>
          <a:p>
            <a:pPr marL="285750" indent="-285750">
              <a:buFont typeface="Arial" panose="020B0604020202020204" pitchFamily="34" charset="0"/>
              <a:buChar char="•"/>
            </a:pPr>
            <a:r>
              <a:rPr lang="en-US" sz="2400" dirty="0"/>
              <a:t>ISO/IEC 27002 outlines </a:t>
            </a:r>
            <a:r>
              <a:rPr lang="en-US" sz="2400" dirty="0">
                <a:solidFill>
                  <a:srgbClr val="E46C0A"/>
                </a:solidFill>
              </a:rPr>
              <a:t>12 main areas</a:t>
            </a:r>
            <a:r>
              <a:rPr lang="en-US" sz="2400" dirty="0"/>
              <a:t> that compose the framework:</a:t>
            </a:r>
          </a:p>
          <a:p>
            <a:pPr marL="742950" lvl="1" indent="-285750">
              <a:buFont typeface="Arial" panose="020B0604020202020204" pitchFamily="34" charset="0"/>
              <a:buChar char="•"/>
            </a:pPr>
            <a:r>
              <a:rPr lang="en-US" sz="2400" dirty="0">
                <a:solidFill>
                  <a:srgbClr val="E46C0A"/>
                </a:solidFill>
              </a:rPr>
              <a:t>Communications and operations management</a:t>
            </a:r>
          </a:p>
          <a:p>
            <a:pPr marL="1200150" lvl="2" indent="-285750">
              <a:buFont typeface="Arial" panose="020B0604020202020204" pitchFamily="34" charset="0"/>
              <a:buChar char="•"/>
            </a:pPr>
            <a:r>
              <a:rPr lang="en-US" sz="2400" dirty="0"/>
              <a:t>Describes management of technical security controls in systems and networks</a:t>
            </a:r>
          </a:p>
          <a:p>
            <a:pPr marL="742950" lvl="1" indent="-285750">
              <a:buFont typeface="Arial" panose="020B0604020202020204" pitchFamily="34" charset="0"/>
              <a:buChar char="•"/>
            </a:pPr>
            <a:r>
              <a:rPr lang="en-US" sz="2400" dirty="0">
                <a:solidFill>
                  <a:srgbClr val="E46C0A"/>
                </a:solidFill>
              </a:rPr>
              <a:t>Access control</a:t>
            </a:r>
          </a:p>
          <a:p>
            <a:pPr marL="1200150" lvl="2" indent="-285750">
              <a:buFont typeface="Arial" panose="020B0604020202020204" pitchFamily="34" charset="0"/>
              <a:buChar char="•"/>
            </a:pPr>
            <a:r>
              <a:rPr lang="en-US" sz="2400" dirty="0"/>
              <a:t>Describes restriction of access rights of networks, systems, applications, functions, and data. </a:t>
            </a:r>
          </a:p>
          <a:p>
            <a:pPr marL="1200150" lvl="2" indent="-285750">
              <a:buFont typeface="Arial" panose="020B0604020202020204" pitchFamily="34" charset="0"/>
              <a:buChar char="•"/>
            </a:pPr>
            <a:r>
              <a:rPr lang="en-US" sz="2400" dirty="0"/>
              <a:t>Addresses controlled logical access to IT systems, network, and data to prevent unauthorized.</a:t>
            </a:r>
          </a:p>
        </p:txBody>
      </p:sp>
      <p:sp>
        <p:nvSpPr>
          <p:cNvPr id="3" name="Rectangle 2"/>
          <p:cNvSpPr/>
          <p:nvPr/>
        </p:nvSpPr>
        <p:spPr>
          <a:xfrm>
            <a:off x="1066800" y="192643"/>
            <a:ext cx="3095719" cy="461665"/>
          </a:xfrm>
          <a:prstGeom prst="rect">
            <a:avLst/>
          </a:prstGeom>
        </p:spPr>
        <p:txBody>
          <a:bodyPr wrap="none">
            <a:spAutoFit/>
          </a:bodyPr>
          <a:lstStyle/>
          <a:p>
            <a:r>
              <a:rPr lang="en-US" sz="2400" dirty="0">
                <a:solidFill>
                  <a:srgbClr val="E46C0A"/>
                </a:solidFill>
              </a:rPr>
              <a:t>ISO/IEC 27002 (</a:t>
            </a:r>
            <a:r>
              <a:rPr lang="en-US" sz="2400" dirty="0" smtClean="0">
                <a:solidFill>
                  <a:srgbClr val="E46C0A"/>
                </a:solidFill>
              </a:rPr>
              <a:t>2015</a:t>
            </a:r>
            <a:r>
              <a:rPr lang="en-US" sz="2400" dirty="0">
                <a:solidFill>
                  <a:srgbClr val="E46C0A"/>
                </a:solidFill>
              </a:rPr>
              <a:t>) </a:t>
            </a:r>
          </a:p>
        </p:txBody>
      </p:sp>
    </p:spTree>
    <p:extLst>
      <p:ext uri="{BB962C8B-B14F-4D97-AF65-F5344CB8AC3E}">
        <p14:creationId xmlns:p14="http://schemas.microsoft.com/office/powerpoint/2010/main" val="37816743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96000" y="4606981"/>
            <a:ext cx="3276600" cy="523220"/>
          </a:xfrm>
          <a:prstGeom prst="rect">
            <a:avLst/>
          </a:prstGeom>
          <a:noFill/>
        </p:spPr>
        <p:txBody>
          <a:bodyPr wrap="square" rtlCol="0">
            <a:spAutoFit/>
          </a:bodyPr>
          <a:lstStyle/>
          <a:p>
            <a:pPr algn="ctr"/>
            <a:r>
              <a:rPr lang="en-US" sz="2800" dirty="0">
                <a:solidFill>
                  <a:srgbClr val="E46C0A"/>
                </a:solidFill>
                <a:latin typeface="Adobe Garamond Pro" pitchFamily="18" charset="0"/>
              </a:rPr>
              <a:t>Policy Frameworks</a:t>
            </a:r>
          </a:p>
        </p:txBody>
      </p:sp>
      <p:sp>
        <p:nvSpPr>
          <p:cNvPr id="2" name="Rectangle 1"/>
          <p:cNvSpPr/>
          <p:nvPr/>
        </p:nvSpPr>
        <p:spPr>
          <a:xfrm>
            <a:off x="228600" y="971550"/>
            <a:ext cx="8686800" cy="3416320"/>
          </a:xfrm>
          <a:prstGeom prst="rect">
            <a:avLst/>
          </a:prstGeom>
        </p:spPr>
        <p:txBody>
          <a:bodyPr wrap="square">
            <a:spAutoFit/>
          </a:bodyPr>
          <a:lstStyle/>
          <a:p>
            <a:pPr marL="285750" indent="-285750">
              <a:buFont typeface="Arial" panose="020B0604020202020204" pitchFamily="34" charset="0"/>
              <a:buChar char="•"/>
            </a:pPr>
            <a:r>
              <a:rPr lang="en-US" sz="2400" dirty="0"/>
              <a:t>ISO/IEC 27002 outlines </a:t>
            </a:r>
            <a:r>
              <a:rPr lang="en-US" sz="2400" dirty="0">
                <a:solidFill>
                  <a:srgbClr val="E46C0A"/>
                </a:solidFill>
              </a:rPr>
              <a:t>12 main areas</a:t>
            </a:r>
            <a:r>
              <a:rPr lang="en-US" sz="2400" dirty="0"/>
              <a:t> that compose the framework:</a:t>
            </a:r>
          </a:p>
          <a:p>
            <a:pPr marL="742950" lvl="1" indent="-285750">
              <a:buFont typeface="Arial" panose="020B0604020202020204" pitchFamily="34" charset="0"/>
              <a:buChar char="•"/>
            </a:pPr>
            <a:r>
              <a:rPr lang="en-US" sz="2400" dirty="0">
                <a:solidFill>
                  <a:srgbClr val="E46C0A"/>
                </a:solidFill>
              </a:rPr>
              <a:t>Information systems acquisition, development, and maintenance</a:t>
            </a:r>
          </a:p>
          <a:p>
            <a:pPr marL="1200150" lvl="2" indent="-285750">
              <a:buFont typeface="Arial" panose="020B0604020202020204" pitchFamily="34" charset="0"/>
              <a:buChar char="•"/>
            </a:pPr>
            <a:r>
              <a:rPr lang="en-US" sz="2400" dirty="0"/>
              <a:t>Describes building security into applications in the Systems Development Life Cycle (SDLC) </a:t>
            </a:r>
          </a:p>
          <a:p>
            <a:pPr marL="742950" lvl="1" indent="-285750">
              <a:buFont typeface="Arial" panose="020B0604020202020204" pitchFamily="34" charset="0"/>
              <a:buChar char="•"/>
            </a:pPr>
            <a:r>
              <a:rPr lang="en-US" sz="2400" dirty="0">
                <a:solidFill>
                  <a:srgbClr val="E46C0A"/>
                </a:solidFill>
              </a:rPr>
              <a:t>Information security incident management</a:t>
            </a:r>
          </a:p>
          <a:p>
            <a:pPr marL="1200150" lvl="2" indent="-285750">
              <a:buFont typeface="Arial" panose="020B0604020202020204" pitchFamily="34" charset="0"/>
              <a:buChar char="•"/>
            </a:pPr>
            <a:r>
              <a:rPr lang="en-US" sz="2400" dirty="0"/>
              <a:t>Describes anticipating and responding appropriately to information security breaches. </a:t>
            </a:r>
          </a:p>
          <a:p>
            <a:pPr marL="1200150" lvl="2" indent="-285750">
              <a:buFont typeface="Arial" panose="020B0604020202020204" pitchFamily="34" charset="0"/>
              <a:buChar char="•"/>
            </a:pPr>
            <a:r>
              <a:rPr lang="en-US" sz="2400" dirty="0"/>
              <a:t>Information security events, incidents, and weaknesses should be promptly reported and properly managed.</a:t>
            </a:r>
          </a:p>
        </p:txBody>
      </p:sp>
      <p:sp>
        <p:nvSpPr>
          <p:cNvPr id="3" name="Rectangle 2"/>
          <p:cNvSpPr/>
          <p:nvPr/>
        </p:nvSpPr>
        <p:spPr>
          <a:xfrm>
            <a:off x="1066800" y="192643"/>
            <a:ext cx="3095719" cy="461665"/>
          </a:xfrm>
          <a:prstGeom prst="rect">
            <a:avLst/>
          </a:prstGeom>
        </p:spPr>
        <p:txBody>
          <a:bodyPr wrap="none">
            <a:spAutoFit/>
          </a:bodyPr>
          <a:lstStyle/>
          <a:p>
            <a:r>
              <a:rPr lang="en-US" sz="2400" dirty="0">
                <a:solidFill>
                  <a:srgbClr val="E46C0A"/>
                </a:solidFill>
              </a:rPr>
              <a:t>ISO/IEC 27002 (</a:t>
            </a:r>
            <a:r>
              <a:rPr lang="en-US" sz="2400" dirty="0" smtClean="0">
                <a:solidFill>
                  <a:srgbClr val="E46C0A"/>
                </a:solidFill>
              </a:rPr>
              <a:t>2015</a:t>
            </a:r>
            <a:r>
              <a:rPr lang="en-US" sz="2400" dirty="0">
                <a:solidFill>
                  <a:srgbClr val="E46C0A"/>
                </a:solidFill>
              </a:rPr>
              <a:t>) </a:t>
            </a:r>
          </a:p>
        </p:txBody>
      </p:sp>
    </p:spTree>
    <p:extLst>
      <p:ext uri="{BB962C8B-B14F-4D97-AF65-F5344CB8AC3E}">
        <p14:creationId xmlns:p14="http://schemas.microsoft.com/office/powerpoint/2010/main" val="543807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96000" y="4606981"/>
            <a:ext cx="3276600" cy="523220"/>
          </a:xfrm>
          <a:prstGeom prst="rect">
            <a:avLst/>
          </a:prstGeom>
          <a:noFill/>
        </p:spPr>
        <p:txBody>
          <a:bodyPr wrap="square" rtlCol="0">
            <a:spAutoFit/>
          </a:bodyPr>
          <a:lstStyle/>
          <a:p>
            <a:pPr algn="ctr"/>
            <a:r>
              <a:rPr lang="en-US" sz="2800" dirty="0">
                <a:solidFill>
                  <a:srgbClr val="E46C0A"/>
                </a:solidFill>
                <a:latin typeface="Adobe Garamond Pro" pitchFamily="18" charset="0"/>
              </a:rPr>
              <a:t>Policy Frameworks</a:t>
            </a:r>
          </a:p>
        </p:txBody>
      </p:sp>
      <p:sp>
        <p:nvSpPr>
          <p:cNvPr id="2" name="Rectangle 1"/>
          <p:cNvSpPr/>
          <p:nvPr/>
        </p:nvSpPr>
        <p:spPr>
          <a:xfrm>
            <a:off x="228600" y="971550"/>
            <a:ext cx="8686800" cy="3785652"/>
          </a:xfrm>
          <a:prstGeom prst="rect">
            <a:avLst/>
          </a:prstGeom>
        </p:spPr>
        <p:txBody>
          <a:bodyPr wrap="square">
            <a:spAutoFit/>
          </a:bodyPr>
          <a:lstStyle/>
          <a:p>
            <a:pPr marL="285750" indent="-285750">
              <a:buFont typeface="Arial" panose="020B0604020202020204" pitchFamily="34" charset="0"/>
              <a:buChar char="•"/>
            </a:pPr>
            <a:r>
              <a:rPr lang="en-US" sz="2400" dirty="0"/>
              <a:t>ISO/IEC 27002 outlines </a:t>
            </a:r>
            <a:r>
              <a:rPr lang="en-US" sz="2400" dirty="0">
                <a:solidFill>
                  <a:srgbClr val="E46C0A"/>
                </a:solidFill>
              </a:rPr>
              <a:t>12 main areas</a:t>
            </a:r>
            <a:r>
              <a:rPr lang="en-US" sz="2400" dirty="0"/>
              <a:t> that compose the framework:</a:t>
            </a:r>
          </a:p>
          <a:p>
            <a:pPr marL="742950" lvl="1" indent="-285750">
              <a:buFont typeface="Arial" panose="020B0604020202020204" pitchFamily="34" charset="0"/>
              <a:buChar char="•"/>
            </a:pPr>
            <a:r>
              <a:rPr lang="en-US" sz="2400" dirty="0">
                <a:solidFill>
                  <a:srgbClr val="E46C0A"/>
                </a:solidFill>
              </a:rPr>
              <a:t>Business continuity management</a:t>
            </a:r>
          </a:p>
          <a:p>
            <a:pPr marL="1200150" lvl="2" indent="-285750">
              <a:buFont typeface="Arial" panose="020B0604020202020204" pitchFamily="34" charset="0"/>
              <a:buChar char="•"/>
            </a:pPr>
            <a:r>
              <a:rPr lang="en-US" sz="2400" dirty="0"/>
              <a:t>Describes protecting, maintaining, and recovering business-critical processes and systems. </a:t>
            </a:r>
          </a:p>
          <a:p>
            <a:pPr marL="1200150" lvl="2" indent="-285750">
              <a:buFont typeface="Arial" panose="020B0604020202020204" pitchFamily="34" charset="0"/>
              <a:buChar char="•"/>
            </a:pPr>
            <a:r>
              <a:rPr lang="en-US" sz="2400" dirty="0"/>
              <a:t>Covers contingency planning from analysis and documentation to regular testing of the plans.</a:t>
            </a:r>
          </a:p>
          <a:p>
            <a:pPr marL="742950" lvl="1" indent="-285750">
              <a:buFont typeface="Arial" panose="020B0604020202020204" pitchFamily="34" charset="0"/>
              <a:buChar char="•"/>
            </a:pPr>
            <a:r>
              <a:rPr lang="en-US" sz="2400" dirty="0">
                <a:solidFill>
                  <a:srgbClr val="E46C0A"/>
                </a:solidFill>
              </a:rPr>
              <a:t>Compliance</a:t>
            </a:r>
          </a:p>
          <a:p>
            <a:pPr marL="1200150" lvl="2" indent="-285750">
              <a:buFont typeface="Arial" panose="020B0604020202020204" pitchFamily="34" charset="0"/>
              <a:buChar char="•"/>
            </a:pPr>
            <a:r>
              <a:rPr lang="en-US" sz="2400" dirty="0"/>
              <a:t>legal requirements</a:t>
            </a:r>
          </a:p>
          <a:p>
            <a:pPr marL="1200150" lvl="2" indent="-285750">
              <a:buFont typeface="Arial" panose="020B0604020202020204" pitchFamily="34" charset="0"/>
              <a:buChar char="•"/>
            </a:pPr>
            <a:r>
              <a:rPr lang="en-US" sz="2400" dirty="0"/>
              <a:t>security policies and standards, and technical compliance</a:t>
            </a:r>
          </a:p>
          <a:p>
            <a:pPr marL="1200150" lvl="2" indent="-285750">
              <a:buFont typeface="Arial" panose="020B0604020202020204" pitchFamily="34" charset="0"/>
              <a:buChar char="•"/>
            </a:pPr>
            <a:r>
              <a:rPr lang="en-US" sz="2400" dirty="0"/>
              <a:t>audit considerations.</a:t>
            </a:r>
          </a:p>
        </p:txBody>
      </p:sp>
      <p:sp>
        <p:nvSpPr>
          <p:cNvPr id="3" name="Rectangle 2"/>
          <p:cNvSpPr/>
          <p:nvPr/>
        </p:nvSpPr>
        <p:spPr>
          <a:xfrm>
            <a:off x="1066800" y="192643"/>
            <a:ext cx="3095719" cy="461665"/>
          </a:xfrm>
          <a:prstGeom prst="rect">
            <a:avLst/>
          </a:prstGeom>
        </p:spPr>
        <p:txBody>
          <a:bodyPr wrap="none">
            <a:spAutoFit/>
          </a:bodyPr>
          <a:lstStyle/>
          <a:p>
            <a:r>
              <a:rPr lang="en-US" sz="2400" dirty="0">
                <a:solidFill>
                  <a:srgbClr val="E46C0A"/>
                </a:solidFill>
              </a:rPr>
              <a:t>ISO/IEC 27002 (</a:t>
            </a:r>
            <a:r>
              <a:rPr lang="en-US" sz="2400" dirty="0" smtClean="0">
                <a:solidFill>
                  <a:srgbClr val="E46C0A"/>
                </a:solidFill>
              </a:rPr>
              <a:t>2015</a:t>
            </a:r>
            <a:r>
              <a:rPr lang="en-US" sz="2400" dirty="0">
                <a:solidFill>
                  <a:srgbClr val="E46C0A"/>
                </a:solidFill>
              </a:rPr>
              <a:t>) </a:t>
            </a:r>
          </a:p>
        </p:txBody>
      </p:sp>
    </p:spTree>
    <p:extLst>
      <p:ext uri="{BB962C8B-B14F-4D97-AF65-F5344CB8AC3E}">
        <p14:creationId xmlns:p14="http://schemas.microsoft.com/office/powerpoint/2010/main" val="28396985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66800" y="-16558"/>
            <a:ext cx="6903720" cy="5160058"/>
          </a:xfrm>
          <a:prstGeom prst="rect">
            <a:avLst/>
          </a:prstGeom>
        </p:spPr>
      </p:pic>
    </p:spTree>
    <p:extLst>
      <p:ext uri="{BB962C8B-B14F-4D97-AF65-F5344CB8AC3E}">
        <p14:creationId xmlns:p14="http://schemas.microsoft.com/office/powerpoint/2010/main" val="39906391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96000" y="4606981"/>
            <a:ext cx="3276600" cy="523220"/>
          </a:xfrm>
          <a:prstGeom prst="rect">
            <a:avLst/>
          </a:prstGeom>
          <a:noFill/>
        </p:spPr>
        <p:txBody>
          <a:bodyPr wrap="square" rtlCol="0">
            <a:spAutoFit/>
          </a:bodyPr>
          <a:lstStyle/>
          <a:p>
            <a:pPr algn="ctr"/>
            <a:r>
              <a:rPr lang="en-US" sz="2800" dirty="0">
                <a:solidFill>
                  <a:srgbClr val="E46C0A"/>
                </a:solidFill>
                <a:latin typeface="Adobe Garamond Pro" pitchFamily="18" charset="0"/>
              </a:rPr>
              <a:t>Policy Frameworks</a:t>
            </a:r>
          </a:p>
        </p:txBody>
      </p:sp>
      <p:sp>
        <p:nvSpPr>
          <p:cNvPr id="5" name="TextBox 4"/>
          <p:cNvSpPr txBox="1"/>
          <p:nvPr/>
        </p:nvSpPr>
        <p:spPr>
          <a:xfrm>
            <a:off x="1371600" y="2190750"/>
            <a:ext cx="6477000" cy="400110"/>
          </a:xfrm>
          <a:prstGeom prst="rect">
            <a:avLst/>
          </a:prstGeom>
          <a:noFill/>
        </p:spPr>
        <p:txBody>
          <a:bodyPr wrap="square" rtlCol="0">
            <a:spAutoFit/>
          </a:bodyPr>
          <a:lstStyle/>
          <a:p>
            <a:pPr algn="ctr"/>
            <a:r>
              <a:rPr lang="en-US" sz="2000" dirty="0" smtClean="0">
                <a:latin typeface="Adobe Garamond Pro" pitchFamily="18" charset="0"/>
              </a:rPr>
              <a:t>Next: </a:t>
            </a:r>
            <a:r>
              <a:rPr lang="en-US" sz="2000" dirty="0" err="1" smtClean="0">
                <a:latin typeface="Adobe Garamond Pro" pitchFamily="18" charset="0"/>
              </a:rPr>
              <a:t>CoBIT</a:t>
            </a:r>
            <a:r>
              <a:rPr lang="en-US" sz="2000" dirty="0" smtClean="0">
                <a:latin typeface="Adobe Garamond Pro" pitchFamily="18" charset="0"/>
              </a:rPr>
              <a:t> </a:t>
            </a:r>
            <a:r>
              <a:rPr lang="en-US" sz="2000" dirty="0">
                <a:latin typeface="Adobe Garamond Pro" pitchFamily="18" charset="0"/>
              </a:rPr>
              <a:t>is at the highest level of “standards”</a:t>
            </a:r>
            <a:endParaRPr lang="en-US" sz="2000" dirty="0">
              <a:solidFill>
                <a:srgbClr val="E46C0A"/>
              </a:solidFill>
              <a:latin typeface="Adobe Garamond Pro" pitchFamily="18" charset="0"/>
            </a:endParaRPr>
          </a:p>
        </p:txBody>
      </p:sp>
    </p:spTree>
    <p:extLst>
      <p:ext uri="{BB962C8B-B14F-4D97-AF65-F5344CB8AC3E}">
        <p14:creationId xmlns:p14="http://schemas.microsoft.com/office/powerpoint/2010/main" val="4228608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96000" y="4606981"/>
            <a:ext cx="3276600" cy="523220"/>
          </a:xfrm>
          <a:prstGeom prst="rect">
            <a:avLst/>
          </a:prstGeom>
          <a:noFill/>
        </p:spPr>
        <p:txBody>
          <a:bodyPr wrap="square" rtlCol="0">
            <a:spAutoFit/>
          </a:bodyPr>
          <a:lstStyle/>
          <a:p>
            <a:pPr algn="ctr"/>
            <a:r>
              <a:rPr lang="en-US" sz="2800" dirty="0">
                <a:solidFill>
                  <a:srgbClr val="E46C0A"/>
                </a:solidFill>
                <a:latin typeface="Adobe Garamond Pro" pitchFamily="18" charset="0"/>
              </a:rPr>
              <a:t>Policy Frameworks</a:t>
            </a:r>
          </a:p>
        </p:txBody>
      </p:sp>
      <p:sp>
        <p:nvSpPr>
          <p:cNvPr id="5" name="TextBox 4"/>
          <p:cNvSpPr txBox="1"/>
          <p:nvPr/>
        </p:nvSpPr>
        <p:spPr>
          <a:xfrm>
            <a:off x="609600" y="2190750"/>
            <a:ext cx="8077200" cy="400110"/>
          </a:xfrm>
          <a:prstGeom prst="rect">
            <a:avLst/>
          </a:prstGeom>
          <a:noFill/>
        </p:spPr>
        <p:txBody>
          <a:bodyPr wrap="square" rtlCol="0">
            <a:spAutoFit/>
          </a:bodyPr>
          <a:lstStyle/>
          <a:p>
            <a:pPr algn="ctr"/>
            <a:r>
              <a:rPr lang="en-US" sz="2000" dirty="0">
                <a:latin typeface="Adobe Garamond Pro" pitchFamily="18" charset="0"/>
              </a:rPr>
              <a:t>(next slides from 2007 IT governance institute, modified by </a:t>
            </a:r>
            <a:r>
              <a:rPr lang="en-US" sz="2000" dirty="0" err="1">
                <a:latin typeface="Adobe Garamond Pro" pitchFamily="18" charset="0"/>
              </a:rPr>
              <a:t>mlh</a:t>
            </a:r>
            <a:r>
              <a:rPr lang="en-US" sz="2000" dirty="0">
                <a:latin typeface="Adobe Garamond Pro" pitchFamily="18" charset="0"/>
              </a:rPr>
              <a:t> 2015)</a:t>
            </a:r>
            <a:endParaRPr lang="en-US" sz="2000" dirty="0">
              <a:solidFill>
                <a:srgbClr val="E46C0A"/>
              </a:solidFill>
              <a:latin typeface="Adobe Garamond Pro" pitchFamily="18" charset="0"/>
            </a:endParaRPr>
          </a:p>
        </p:txBody>
      </p:sp>
    </p:spTree>
    <p:extLst>
      <p:ext uri="{BB962C8B-B14F-4D97-AF65-F5344CB8AC3E}">
        <p14:creationId xmlns:p14="http://schemas.microsoft.com/office/powerpoint/2010/main" val="40812906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0" descr="bod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0"/>
            <a:ext cx="6858000" cy="494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Text Box 2"/>
          <p:cNvSpPr txBox="1">
            <a:spLocks noChangeArrowheads="1"/>
          </p:cNvSpPr>
          <p:nvPr/>
        </p:nvSpPr>
        <p:spPr bwMode="auto">
          <a:xfrm>
            <a:off x="1378744" y="1549004"/>
            <a:ext cx="6422231" cy="739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defRPr b="1">
                <a:solidFill>
                  <a:schemeClr val="tx1"/>
                </a:solidFill>
                <a:latin typeface="Arial" panose="020B0604020202020204" pitchFamily="34" charset="0"/>
                <a:cs typeface="Arial" panose="020B0604020202020204" pitchFamily="34" charset="0"/>
              </a:defRPr>
            </a:lvl1pPr>
            <a:lvl2pPr marL="11430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lvl="1" algn="ctr" eaLnBrk="0" fontAlgn="base" hangingPunct="0">
              <a:spcBef>
                <a:spcPct val="0"/>
              </a:spcBef>
              <a:spcAft>
                <a:spcPct val="0"/>
              </a:spcAft>
            </a:pPr>
            <a:r>
              <a:rPr lang="en-GB" altLang="en-US" sz="3600">
                <a:solidFill>
                  <a:srgbClr val="FFFFFF"/>
                </a:solidFill>
                <a:latin typeface="Times New Roman" panose="02020603050405020304" pitchFamily="18" charset="0"/>
              </a:rPr>
              <a:t>Introductory C</a:t>
            </a:r>
            <a:r>
              <a:rPr lang="en-GB" altLang="en-US" sz="3300">
                <a:solidFill>
                  <a:srgbClr val="FFFFFF"/>
                </a:solidFill>
                <a:latin typeface="Times New Roman" panose="02020603050405020304" pitchFamily="18" charset="0"/>
              </a:rPr>
              <a:t>OBI</a:t>
            </a:r>
            <a:r>
              <a:rPr lang="en-GB" altLang="en-US" sz="3600">
                <a:solidFill>
                  <a:srgbClr val="FFFFFF"/>
                </a:solidFill>
                <a:latin typeface="Times New Roman" panose="02020603050405020304" pitchFamily="18" charset="0"/>
              </a:rPr>
              <a:t>T Presentation</a:t>
            </a:r>
            <a:r>
              <a:rPr lang="en-US" altLang="en-US" sz="1350" b="0">
                <a:solidFill>
                  <a:srgbClr val="FFFFFF"/>
                </a:solidFill>
              </a:rPr>
              <a:t> </a:t>
            </a:r>
            <a:endParaRPr lang="en-GB" altLang="en-US" sz="1350" b="0">
              <a:solidFill>
                <a:srgbClr val="FFFFFF"/>
              </a:solidFill>
            </a:endParaRPr>
          </a:p>
        </p:txBody>
      </p:sp>
      <p:sp>
        <p:nvSpPr>
          <p:cNvPr id="4100" name="Rectangle 18"/>
          <p:cNvSpPr>
            <a:spLocks noChangeArrowheads="1"/>
          </p:cNvSpPr>
          <p:nvPr/>
        </p:nvSpPr>
        <p:spPr bwMode="auto">
          <a:xfrm>
            <a:off x="2538594" y="2918222"/>
            <a:ext cx="4154920" cy="854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20000"/>
              </a:spcBef>
              <a:spcAft>
                <a:spcPct val="0"/>
              </a:spcAft>
            </a:pPr>
            <a:r>
              <a:rPr lang="en-US" altLang="en-US" sz="2250">
                <a:solidFill>
                  <a:srgbClr val="FFFFFF"/>
                </a:solidFill>
                <a:latin typeface="Times New Roman" panose="02020603050405020304" pitchFamily="18" charset="0"/>
              </a:rPr>
              <a:t>Overview of IT Governance and</a:t>
            </a:r>
          </a:p>
          <a:p>
            <a:pPr algn="ctr" fontAlgn="base">
              <a:spcBef>
                <a:spcPct val="20000"/>
              </a:spcBef>
              <a:spcAft>
                <a:spcPct val="0"/>
              </a:spcAft>
            </a:pPr>
            <a:r>
              <a:rPr lang="en-US" altLang="en-US" sz="2250">
                <a:solidFill>
                  <a:srgbClr val="FFFFFF"/>
                </a:solidFill>
                <a:latin typeface="Times New Roman" panose="02020603050405020304" pitchFamily="18" charset="0"/>
              </a:rPr>
              <a:t>the C</a:t>
            </a:r>
            <a:r>
              <a:rPr lang="en-US" altLang="en-US">
                <a:solidFill>
                  <a:srgbClr val="FFFFFF"/>
                </a:solidFill>
                <a:latin typeface="Times New Roman" panose="02020603050405020304" pitchFamily="18" charset="0"/>
              </a:rPr>
              <a:t>OBI</a:t>
            </a:r>
            <a:r>
              <a:rPr lang="en-US" altLang="en-US" sz="2250">
                <a:solidFill>
                  <a:srgbClr val="FFFFFF"/>
                </a:solidFill>
                <a:latin typeface="Times New Roman" panose="02020603050405020304" pitchFamily="18" charset="0"/>
              </a:rPr>
              <a:t>T Framework</a:t>
            </a:r>
          </a:p>
        </p:txBody>
      </p:sp>
    </p:spTree>
    <p:extLst>
      <p:ext uri="{BB962C8B-B14F-4D97-AF65-F5344CB8AC3E}">
        <p14:creationId xmlns:p14="http://schemas.microsoft.com/office/powerpoint/2010/main" val="12161220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7244" y="910829"/>
            <a:ext cx="1196579" cy="1066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l="18440"/>
          <a:stretch>
            <a:fillRect/>
          </a:stretch>
        </p:blipFill>
        <p:spPr bwMode="auto">
          <a:xfrm>
            <a:off x="1439466" y="1977628"/>
            <a:ext cx="1114425" cy="9286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3860" y="1168004"/>
            <a:ext cx="1143000" cy="93464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1794" y="2031206"/>
            <a:ext cx="971550" cy="8524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57588" y="800100"/>
            <a:ext cx="960835" cy="101560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51" name="Rectangle 14"/>
          <p:cNvSpPr>
            <a:spLocks noChangeArrowheads="1"/>
          </p:cNvSpPr>
          <p:nvPr/>
        </p:nvSpPr>
        <p:spPr bwMode="auto">
          <a:xfrm>
            <a:off x="1816894" y="3314700"/>
            <a:ext cx="5832872" cy="133882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1350">
                <a:solidFill>
                  <a:srgbClr val="000000"/>
                </a:solidFill>
                <a:latin typeface="Times New Roman" panose="02020603050405020304" pitchFamily="18" charset="0"/>
              </a:rPr>
              <a:t>Organisations require a structured approach for managing these and other challenges.</a:t>
            </a:r>
          </a:p>
          <a:p>
            <a:pPr fontAlgn="base">
              <a:spcBef>
                <a:spcPct val="0"/>
              </a:spcBef>
              <a:spcAft>
                <a:spcPct val="0"/>
              </a:spcAft>
            </a:pPr>
            <a:endParaRPr lang="en-US" altLang="en-US" sz="1350">
              <a:solidFill>
                <a:srgbClr val="000000"/>
              </a:solidFill>
              <a:latin typeface="Times New Roman" panose="02020603050405020304" pitchFamily="18" charset="0"/>
            </a:endParaRPr>
          </a:p>
          <a:p>
            <a:pPr fontAlgn="base">
              <a:spcBef>
                <a:spcPct val="0"/>
              </a:spcBef>
              <a:spcAft>
                <a:spcPct val="0"/>
              </a:spcAft>
            </a:pPr>
            <a:r>
              <a:rPr lang="en-US" altLang="en-US" sz="1350">
                <a:solidFill>
                  <a:srgbClr val="000000"/>
                </a:solidFill>
                <a:latin typeface="Times New Roman" panose="02020603050405020304" pitchFamily="18" charset="0"/>
              </a:rPr>
              <a:t>This will ensure that there are agreed objectives for IT, good management controls in place and effective monitoring of performance to keep on track and avoid unexpected outcomes.</a:t>
            </a:r>
          </a:p>
        </p:txBody>
      </p:sp>
      <p:sp>
        <p:nvSpPr>
          <p:cNvPr id="6152" name="Text Box 15"/>
          <p:cNvSpPr txBox="1">
            <a:spLocks noChangeArrowheads="1"/>
          </p:cNvSpPr>
          <p:nvPr/>
        </p:nvSpPr>
        <p:spPr bwMode="auto">
          <a:xfrm>
            <a:off x="1362075" y="261938"/>
            <a:ext cx="5314950" cy="365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defRPr b="1">
                <a:solidFill>
                  <a:schemeClr val="tx1"/>
                </a:solidFill>
                <a:latin typeface="Arial" panose="020B0604020202020204" pitchFamily="34" charset="0"/>
                <a:cs typeface="Arial" panose="020B0604020202020204" pitchFamily="34" charset="0"/>
              </a:defRPr>
            </a:lvl1pPr>
            <a:lvl2pPr marL="11430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lvl="1" eaLnBrk="0" fontAlgn="base" hangingPunct="0">
              <a:spcBef>
                <a:spcPct val="0"/>
              </a:spcBef>
              <a:spcAft>
                <a:spcPct val="0"/>
              </a:spcAft>
            </a:pPr>
            <a:r>
              <a:rPr lang="en-US" altLang="en-US" sz="1500">
                <a:solidFill>
                  <a:srgbClr val="FFFFFF"/>
                </a:solidFill>
                <a:latin typeface="Times New Roman" panose="02020603050405020304" pitchFamily="18" charset="0"/>
              </a:rPr>
              <a:t>The Need for IT Governance</a:t>
            </a:r>
            <a:endParaRPr lang="en-GB" altLang="en-US" sz="1500">
              <a:solidFill>
                <a:srgbClr val="FFFFFF"/>
              </a:solidFill>
              <a:latin typeface="Times New Roman" panose="02020603050405020304" pitchFamily="18" charset="0"/>
            </a:endParaRPr>
          </a:p>
        </p:txBody>
      </p:sp>
      <p:sp>
        <p:nvSpPr>
          <p:cNvPr id="6153" name="Text Box 16"/>
          <p:cNvSpPr txBox="1">
            <a:spLocks noChangeArrowheads="1"/>
          </p:cNvSpPr>
          <p:nvPr/>
        </p:nvSpPr>
        <p:spPr bwMode="auto">
          <a:xfrm>
            <a:off x="4807145" y="1871663"/>
            <a:ext cx="665567" cy="3231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r>
              <a:rPr lang="en-US" altLang="en-US" sz="750">
                <a:solidFill>
                  <a:srgbClr val="111111"/>
                </a:solidFill>
                <a:latin typeface="Times New Roman" panose="02020603050405020304" pitchFamily="18" charset="0"/>
              </a:rPr>
              <a:t>Keeping </a:t>
            </a:r>
          </a:p>
          <a:p>
            <a:pPr algn="ctr" fontAlgn="base">
              <a:spcBef>
                <a:spcPct val="0"/>
              </a:spcBef>
              <a:spcAft>
                <a:spcPct val="0"/>
              </a:spcAft>
            </a:pPr>
            <a:r>
              <a:rPr lang="en-US" altLang="en-US" sz="750">
                <a:solidFill>
                  <a:srgbClr val="111111"/>
                </a:solidFill>
                <a:latin typeface="Times New Roman" panose="02020603050405020304" pitchFamily="18" charset="0"/>
              </a:rPr>
              <a:t>IT Running</a:t>
            </a:r>
            <a:endParaRPr lang="en-GB" altLang="en-US" sz="750">
              <a:solidFill>
                <a:srgbClr val="111111"/>
              </a:solidFill>
              <a:latin typeface="Times New Roman" panose="02020603050405020304" pitchFamily="18" charset="0"/>
            </a:endParaRPr>
          </a:p>
        </p:txBody>
      </p:sp>
      <p:sp>
        <p:nvSpPr>
          <p:cNvPr id="6154" name="Text Box 17"/>
          <p:cNvSpPr txBox="1">
            <a:spLocks noChangeArrowheads="1"/>
          </p:cNvSpPr>
          <p:nvPr/>
        </p:nvSpPr>
        <p:spPr bwMode="auto">
          <a:xfrm>
            <a:off x="3869532" y="1871663"/>
            <a:ext cx="527709" cy="20774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750">
                <a:solidFill>
                  <a:srgbClr val="111111"/>
                </a:solidFill>
                <a:latin typeface="Times New Roman" panose="02020603050405020304" pitchFamily="18" charset="0"/>
              </a:rPr>
              <a:t>Security</a:t>
            </a:r>
            <a:endParaRPr lang="en-GB" altLang="en-US" sz="750">
              <a:solidFill>
                <a:srgbClr val="111111"/>
              </a:solidFill>
              <a:latin typeface="Times New Roman" panose="02020603050405020304" pitchFamily="18" charset="0"/>
            </a:endParaRPr>
          </a:p>
        </p:txBody>
      </p:sp>
      <p:sp>
        <p:nvSpPr>
          <p:cNvPr id="6155" name="Text Box 18"/>
          <p:cNvSpPr txBox="1">
            <a:spLocks noChangeArrowheads="1"/>
          </p:cNvSpPr>
          <p:nvPr/>
        </p:nvSpPr>
        <p:spPr bwMode="auto">
          <a:xfrm>
            <a:off x="2465785" y="2844404"/>
            <a:ext cx="638316" cy="20774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750">
                <a:solidFill>
                  <a:srgbClr val="111111"/>
                </a:solidFill>
                <a:latin typeface="Times New Roman" panose="02020603050405020304" pitchFamily="18" charset="0"/>
              </a:rPr>
              <a:t>Value/Cost</a:t>
            </a:r>
            <a:endParaRPr lang="en-GB" altLang="en-US" sz="750">
              <a:solidFill>
                <a:srgbClr val="111111"/>
              </a:solidFill>
              <a:latin typeface="Times New Roman" panose="02020603050405020304" pitchFamily="18" charset="0"/>
            </a:endParaRPr>
          </a:p>
        </p:txBody>
      </p:sp>
      <p:sp>
        <p:nvSpPr>
          <p:cNvPr id="6156" name="Text Box 19"/>
          <p:cNvSpPr txBox="1">
            <a:spLocks noChangeArrowheads="1"/>
          </p:cNvSpPr>
          <p:nvPr/>
        </p:nvSpPr>
        <p:spPr bwMode="auto">
          <a:xfrm>
            <a:off x="5651897" y="2195513"/>
            <a:ext cx="660758" cy="3231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750">
                <a:solidFill>
                  <a:srgbClr val="111111"/>
                </a:solidFill>
                <a:latin typeface="Times New Roman" panose="02020603050405020304" pitchFamily="18" charset="0"/>
              </a:rPr>
              <a:t>Managing </a:t>
            </a:r>
          </a:p>
          <a:p>
            <a:pPr fontAlgn="base">
              <a:spcBef>
                <a:spcPct val="0"/>
              </a:spcBef>
              <a:spcAft>
                <a:spcPct val="0"/>
              </a:spcAft>
            </a:pPr>
            <a:r>
              <a:rPr lang="en-US" altLang="en-US" sz="750">
                <a:solidFill>
                  <a:srgbClr val="111111"/>
                </a:solidFill>
                <a:latin typeface="Times New Roman" panose="02020603050405020304" pitchFamily="18" charset="0"/>
              </a:rPr>
              <a:t>Complexity</a:t>
            </a:r>
            <a:endParaRPr lang="en-GB" altLang="en-US" sz="750">
              <a:solidFill>
                <a:srgbClr val="111111"/>
              </a:solidFill>
              <a:latin typeface="Times New Roman" panose="02020603050405020304" pitchFamily="18" charset="0"/>
            </a:endParaRPr>
          </a:p>
        </p:txBody>
      </p:sp>
      <p:sp>
        <p:nvSpPr>
          <p:cNvPr id="6157" name="Text Box 20"/>
          <p:cNvSpPr txBox="1">
            <a:spLocks noChangeArrowheads="1"/>
          </p:cNvSpPr>
          <p:nvPr/>
        </p:nvSpPr>
        <p:spPr bwMode="auto">
          <a:xfrm>
            <a:off x="3040084" y="2162175"/>
            <a:ext cx="537328" cy="43858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r>
              <a:rPr lang="en-US" altLang="en-US" sz="750">
                <a:solidFill>
                  <a:srgbClr val="111111"/>
                </a:solidFill>
                <a:latin typeface="Times New Roman" panose="02020603050405020304" pitchFamily="18" charset="0"/>
              </a:rPr>
              <a:t>Aligning</a:t>
            </a:r>
          </a:p>
          <a:p>
            <a:pPr algn="ctr" fontAlgn="base">
              <a:spcBef>
                <a:spcPct val="0"/>
              </a:spcBef>
              <a:spcAft>
                <a:spcPct val="0"/>
              </a:spcAft>
            </a:pPr>
            <a:r>
              <a:rPr lang="en-US" altLang="en-US" sz="750">
                <a:solidFill>
                  <a:srgbClr val="111111"/>
                </a:solidFill>
                <a:latin typeface="Times New Roman" panose="02020603050405020304" pitchFamily="18" charset="0"/>
              </a:rPr>
              <a:t>IT with </a:t>
            </a:r>
          </a:p>
          <a:p>
            <a:pPr algn="ctr" fontAlgn="base">
              <a:spcBef>
                <a:spcPct val="0"/>
              </a:spcBef>
              <a:spcAft>
                <a:spcPct val="0"/>
              </a:spcAft>
            </a:pPr>
            <a:r>
              <a:rPr lang="en-US" altLang="en-US" sz="750">
                <a:solidFill>
                  <a:srgbClr val="111111"/>
                </a:solidFill>
                <a:latin typeface="Times New Roman" panose="02020603050405020304" pitchFamily="18" charset="0"/>
              </a:rPr>
              <a:t>Business</a:t>
            </a:r>
            <a:endParaRPr lang="en-GB" altLang="en-US" sz="750">
              <a:solidFill>
                <a:srgbClr val="111111"/>
              </a:solidFill>
              <a:latin typeface="Times New Roman" panose="02020603050405020304" pitchFamily="18" charset="0"/>
            </a:endParaRPr>
          </a:p>
        </p:txBody>
      </p:sp>
      <p:sp>
        <p:nvSpPr>
          <p:cNvPr id="6158" name="Text Box 21"/>
          <p:cNvSpPr txBox="1">
            <a:spLocks noChangeArrowheads="1"/>
          </p:cNvSpPr>
          <p:nvPr/>
        </p:nvSpPr>
        <p:spPr bwMode="auto">
          <a:xfrm>
            <a:off x="6030516" y="2789635"/>
            <a:ext cx="676788" cy="3231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750">
                <a:solidFill>
                  <a:srgbClr val="111111"/>
                </a:solidFill>
                <a:latin typeface="Times New Roman" panose="02020603050405020304" pitchFamily="18" charset="0"/>
              </a:rPr>
              <a:t>Regulatory </a:t>
            </a:r>
          </a:p>
          <a:p>
            <a:pPr fontAlgn="base">
              <a:spcBef>
                <a:spcPct val="0"/>
              </a:spcBef>
              <a:spcAft>
                <a:spcPct val="0"/>
              </a:spcAft>
            </a:pPr>
            <a:r>
              <a:rPr lang="en-US" altLang="en-US" sz="750">
                <a:solidFill>
                  <a:srgbClr val="111111"/>
                </a:solidFill>
                <a:latin typeface="Times New Roman" panose="02020603050405020304" pitchFamily="18" charset="0"/>
              </a:rPr>
              <a:t>Compliance</a:t>
            </a:r>
            <a:endParaRPr lang="en-GB" altLang="en-US" sz="750">
              <a:solidFill>
                <a:srgbClr val="111111"/>
              </a:solidFill>
              <a:latin typeface="Times New Roman" panose="02020603050405020304" pitchFamily="18" charset="0"/>
            </a:endParaRPr>
          </a:p>
        </p:txBody>
      </p:sp>
      <p:pic>
        <p:nvPicPr>
          <p:cNvPr id="6159" name="Picture 22"/>
          <p:cNvPicPr>
            <a:picLocks noGrp="1" noChangeAspect="1" noChangeArrowheads="1"/>
          </p:cNvPicPr>
          <p:nvPr>
            <p:ph/>
          </p:nvPr>
        </p:nvPicPr>
        <p:blipFill>
          <a:blip r:embed="rId8">
            <a:extLst>
              <a:ext uri="{28A0092B-C50C-407E-A947-70E740481C1C}">
                <a14:useLocalDpi xmlns:a14="http://schemas.microsoft.com/office/drawing/2010/main" val="0"/>
              </a:ext>
            </a:extLst>
          </a:blip>
          <a:srcRect/>
          <a:stretch>
            <a:fillRect/>
          </a:stretch>
        </p:blipFill>
        <p:spPr bwMode="auto">
          <a:xfrm>
            <a:off x="5813822" y="1383506"/>
            <a:ext cx="1241822" cy="78105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0286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655355" y="15536"/>
            <a:ext cx="5829300" cy="685800"/>
          </a:xfrm>
        </p:spPr>
        <p:txBody>
          <a:bodyPr/>
          <a:lstStyle/>
          <a:p>
            <a:pPr eaLnBrk="1" hangingPunct="1"/>
            <a:r>
              <a:rPr lang="en-US" altLang="en-US" sz="3000" dirty="0">
                <a:latin typeface="Arial Narrow" panose="020B0606020202030204" pitchFamily="34" charset="0"/>
              </a:rPr>
              <a:t>Risk Management Framework</a:t>
            </a:r>
            <a:endParaRPr lang="en-US" altLang="en-US" sz="3000" b="1" i="1" dirty="0">
              <a:latin typeface="Arial Narrow" panose="020B0606020202030204" pitchFamily="34" charset="0"/>
            </a:endParaRPr>
          </a:p>
        </p:txBody>
      </p:sp>
      <p:grpSp>
        <p:nvGrpSpPr>
          <p:cNvPr id="30723" name="Group 3"/>
          <p:cNvGrpSpPr>
            <a:grpSpLocks/>
          </p:cNvGrpSpPr>
          <p:nvPr/>
        </p:nvGrpSpPr>
        <p:grpSpPr bwMode="auto">
          <a:xfrm>
            <a:off x="1807368" y="582775"/>
            <a:ext cx="5888831" cy="3999940"/>
            <a:chOff x="552" y="810"/>
            <a:chExt cx="4640" cy="3087"/>
          </a:xfrm>
        </p:grpSpPr>
        <p:grpSp>
          <p:nvGrpSpPr>
            <p:cNvPr id="30724" name="Group 4"/>
            <p:cNvGrpSpPr>
              <a:grpSpLocks/>
            </p:cNvGrpSpPr>
            <p:nvPr/>
          </p:nvGrpSpPr>
          <p:grpSpPr bwMode="auto">
            <a:xfrm>
              <a:off x="2020" y="810"/>
              <a:ext cx="1706" cy="3087"/>
              <a:chOff x="2020" y="810"/>
              <a:chExt cx="1706" cy="3087"/>
            </a:xfrm>
          </p:grpSpPr>
          <p:sp>
            <p:nvSpPr>
              <p:cNvPr id="30755" name="Text Box 5"/>
              <p:cNvSpPr txBox="1">
                <a:spLocks noChangeArrowheads="1"/>
              </p:cNvSpPr>
              <p:nvPr/>
            </p:nvSpPr>
            <p:spPr bwMode="auto">
              <a:xfrm>
                <a:off x="2154" y="2106"/>
                <a:ext cx="1452" cy="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spcAft>
                    <a:spcPct val="25000"/>
                  </a:spcAft>
                </a:pPr>
                <a:r>
                  <a:rPr lang="en-US" altLang="en-US" sz="1500" b="1">
                    <a:solidFill>
                      <a:srgbClr val="6699FF"/>
                    </a:solidFill>
                    <a:latin typeface="Arial Narrow" panose="020B0606020202030204" pitchFamily="34" charset="0"/>
                  </a:rPr>
                  <a:t>Security Life Cycle</a:t>
                </a:r>
                <a:endParaRPr lang="en-US" altLang="en-US" sz="750" b="1">
                  <a:solidFill>
                    <a:srgbClr val="6699FF"/>
                  </a:solidFill>
                  <a:latin typeface="Arial" panose="020B0604020202020204" pitchFamily="34" charset="0"/>
                </a:endParaRPr>
              </a:p>
              <a:p>
                <a:pPr algn="ctr" eaLnBrk="1" hangingPunct="1">
                  <a:lnSpc>
                    <a:spcPct val="90000"/>
                  </a:lnSpc>
                  <a:spcBef>
                    <a:spcPct val="5000"/>
                  </a:spcBef>
                </a:pPr>
                <a:r>
                  <a:rPr lang="en-US" altLang="en-US" sz="750" b="1">
                    <a:solidFill>
                      <a:schemeClr val="tx2"/>
                    </a:solidFill>
                    <a:latin typeface="Arial" panose="020B0604020202020204" pitchFamily="34" charset="0"/>
                  </a:rPr>
                  <a:t>SP 800-39</a:t>
                </a:r>
              </a:p>
            </p:txBody>
          </p:sp>
          <p:grpSp>
            <p:nvGrpSpPr>
              <p:cNvPr id="30756" name="Group 6"/>
              <p:cNvGrpSpPr>
                <a:grpSpLocks/>
              </p:cNvGrpSpPr>
              <p:nvPr/>
            </p:nvGrpSpPr>
            <p:grpSpPr bwMode="auto">
              <a:xfrm>
                <a:off x="2020" y="2799"/>
                <a:ext cx="1706" cy="1098"/>
                <a:chOff x="2020" y="2799"/>
                <a:chExt cx="1706" cy="1098"/>
              </a:xfrm>
            </p:grpSpPr>
            <p:sp>
              <p:nvSpPr>
                <p:cNvPr id="30762" name="Text Box 7"/>
                <p:cNvSpPr txBox="1">
                  <a:spLocks noChangeArrowheads="1"/>
                </p:cNvSpPr>
                <p:nvPr/>
              </p:nvSpPr>
              <p:spPr bwMode="auto">
                <a:xfrm>
                  <a:off x="2020" y="3340"/>
                  <a:ext cx="1706" cy="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lnSpc>
                      <a:spcPct val="90000"/>
                    </a:lnSpc>
                  </a:pPr>
                  <a:r>
                    <a:rPr lang="en-US" altLang="en-US" sz="825">
                      <a:latin typeface="Arial" panose="020B0604020202020204" pitchFamily="34" charset="0"/>
                    </a:rPr>
                    <a:t>Determine security control effectiveness</a:t>
                  </a:r>
                </a:p>
                <a:p>
                  <a:pPr algn="ctr" eaLnBrk="1" hangingPunct="1">
                    <a:lnSpc>
                      <a:spcPct val="90000"/>
                    </a:lnSpc>
                  </a:pPr>
                  <a:r>
                    <a:rPr lang="en-US" altLang="en-US" sz="825">
                      <a:latin typeface="Arial" panose="020B0604020202020204" pitchFamily="34" charset="0"/>
                    </a:rPr>
                    <a:t>(i.e., controls implemented correctly, operating as intended, meeting security requirements for information system).</a:t>
                  </a:r>
                </a:p>
              </p:txBody>
            </p:sp>
            <p:grpSp>
              <p:nvGrpSpPr>
                <p:cNvPr id="30763" name="Group 8"/>
                <p:cNvGrpSpPr>
                  <a:grpSpLocks/>
                </p:cNvGrpSpPr>
                <p:nvPr/>
              </p:nvGrpSpPr>
              <p:grpSpPr bwMode="auto">
                <a:xfrm>
                  <a:off x="2214" y="2799"/>
                  <a:ext cx="1284" cy="542"/>
                  <a:chOff x="552" y="2751"/>
                  <a:chExt cx="1284" cy="542"/>
                </a:xfrm>
              </p:grpSpPr>
              <p:sp>
                <p:nvSpPr>
                  <p:cNvPr id="30764" name="Text Box 9"/>
                  <p:cNvSpPr txBox="1">
                    <a:spLocks noChangeArrowheads="1"/>
                  </p:cNvSpPr>
                  <p:nvPr/>
                </p:nvSpPr>
                <p:spPr bwMode="auto">
                  <a:xfrm>
                    <a:off x="552" y="2751"/>
                    <a:ext cx="128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buClr>
                        <a:schemeClr val="accent1"/>
                      </a:buClr>
                      <a:buFont typeface="Wingdings" panose="05000000000000000000" pitchFamily="2" charset="2"/>
                      <a:buNone/>
                    </a:pPr>
                    <a:r>
                      <a:rPr lang="en-US" altLang="en-US" sz="1200">
                        <a:solidFill>
                          <a:schemeClr val="tx2"/>
                        </a:solidFill>
                        <a:latin typeface="Arial" panose="020B0604020202020204" pitchFamily="34" charset="0"/>
                      </a:rPr>
                      <a:t> </a:t>
                    </a:r>
                    <a:r>
                      <a:rPr lang="en-US" altLang="en-US" sz="750" b="1">
                        <a:solidFill>
                          <a:schemeClr val="tx2"/>
                        </a:solidFill>
                        <a:latin typeface="Arial" panose="020B0604020202020204" pitchFamily="34" charset="0"/>
                      </a:rPr>
                      <a:t>SP 800-53A</a:t>
                    </a:r>
                  </a:p>
                </p:txBody>
              </p:sp>
              <p:sp>
                <p:nvSpPr>
                  <p:cNvPr id="30765" name="Text Box 10"/>
                  <p:cNvSpPr txBox="1">
                    <a:spLocks noChangeArrowheads="1"/>
                  </p:cNvSpPr>
                  <p:nvPr/>
                </p:nvSpPr>
                <p:spPr bwMode="auto">
                  <a:xfrm>
                    <a:off x="708" y="2963"/>
                    <a:ext cx="1008" cy="330"/>
                  </a:xfrm>
                  <a:prstGeom prst="rect">
                    <a:avLst/>
                  </a:prstGeom>
                  <a:solidFill>
                    <a:srgbClr val="66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r>
                      <a:rPr lang="en-US" altLang="en-US" sz="1050" b="1">
                        <a:solidFill>
                          <a:srgbClr val="000000"/>
                        </a:solidFill>
                        <a:latin typeface="Arial" panose="020B0604020202020204" pitchFamily="34" charset="0"/>
                      </a:rPr>
                      <a:t>ASSESS</a:t>
                    </a:r>
                  </a:p>
                  <a:p>
                    <a:pPr algn="ctr" eaLnBrk="1" hangingPunct="1"/>
                    <a:r>
                      <a:rPr lang="en-US" altLang="en-US" sz="900" b="1">
                        <a:solidFill>
                          <a:srgbClr val="000000"/>
                        </a:solidFill>
                        <a:latin typeface="Arial" panose="020B0604020202020204" pitchFamily="34" charset="0"/>
                      </a:rPr>
                      <a:t>Security Controls</a:t>
                    </a:r>
                  </a:p>
                </p:txBody>
              </p:sp>
            </p:grpSp>
          </p:grpSp>
          <p:grpSp>
            <p:nvGrpSpPr>
              <p:cNvPr id="30757" name="Group 11"/>
              <p:cNvGrpSpPr>
                <a:grpSpLocks/>
              </p:cNvGrpSpPr>
              <p:nvPr/>
            </p:nvGrpSpPr>
            <p:grpSpPr bwMode="auto">
              <a:xfrm>
                <a:off x="2172" y="810"/>
                <a:ext cx="1410" cy="1091"/>
                <a:chOff x="2172" y="810"/>
                <a:chExt cx="1410" cy="1091"/>
              </a:xfrm>
            </p:grpSpPr>
            <p:sp>
              <p:nvSpPr>
                <p:cNvPr id="30758" name="Text Box 12"/>
                <p:cNvSpPr txBox="1">
                  <a:spLocks noChangeArrowheads="1"/>
                </p:cNvSpPr>
                <p:nvPr/>
              </p:nvSpPr>
              <p:spPr bwMode="auto">
                <a:xfrm>
                  <a:off x="2172" y="1440"/>
                  <a:ext cx="1410" cy="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lnSpc>
                      <a:spcPct val="90000"/>
                    </a:lnSpc>
                  </a:pPr>
                  <a:r>
                    <a:rPr lang="en-US" altLang="en-US" sz="825" dirty="0">
                      <a:latin typeface="Arial" panose="020B0604020202020204" pitchFamily="34" charset="0"/>
                      <a:cs typeface="Arial" panose="020B0604020202020204" pitchFamily="34" charset="0"/>
                    </a:rPr>
                    <a:t>Define criticality/sensitivity of information system according to potential worst-case, adverse impact to mission/business.</a:t>
                  </a:r>
                  <a:endParaRPr lang="en-US" altLang="en-US" sz="825" dirty="0">
                    <a:latin typeface="Arial" panose="020B0604020202020204" pitchFamily="34" charset="0"/>
                  </a:endParaRPr>
                </a:p>
              </p:txBody>
            </p:sp>
            <p:sp>
              <p:nvSpPr>
                <p:cNvPr id="30759" name="Text Box 13"/>
                <p:cNvSpPr txBox="1">
                  <a:spLocks noChangeArrowheads="1"/>
                </p:cNvSpPr>
                <p:nvPr/>
              </p:nvSpPr>
              <p:spPr bwMode="auto">
                <a:xfrm>
                  <a:off x="2376" y="890"/>
                  <a:ext cx="1008"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20000"/>
                    </a:spcBef>
                    <a:buClr>
                      <a:schemeClr val="accent1"/>
                    </a:buClr>
                    <a:buFont typeface="Wingdings" panose="05000000000000000000" pitchFamily="2" charset="2"/>
                    <a:buNone/>
                  </a:pPr>
                  <a:r>
                    <a:rPr lang="en-US" altLang="en-US" sz="750" b="1" dirty="0">
                      <a:solidFill>
                        <a:schemeClr val="tx2"/>
                      </a:solidFill>
                      <a:latin typeface="Arial" panose="020B0604020202020204" pitchFamily="34" charset="0"/>
                    </a:rPr>
                    <a:t>FIPS 199 / SP 800-60</a:t>
                  </a:r>
                </a:p>
              </p:txBody>
            </p:sp>
            <p:sp>
              <p:nvSpPr>
                <p:cNvPr id="30760" name="Text Box 14"/>
                <p:cNvSpPr txBox="1">
                  <a:spLocks noChangeArrowheads="1"/>
                </p:cNvSpPr>
                <p:nvPr/>
              </p:nvSpPr>
              <p:spPr bwMode="auto">
                <a:xfrm>
                  <a:off x="2401" y="1026"/>
                  <a:ext cx="1020" cy="446"/>
                </a:xfrm>
                <a:prstGeom prst="rect">
                  <a:avLst/>
                </a:prstGeom>
                <a:solidFill>
                  <a:srgbClr val="66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100000"/>
                    </a:spcBef>
                    <a:spcAft>
                      <a:spcPct val="100000"/>
                    </a:spcAft>
                  </a:pPr>
                  <a:r>
                    <a:rPr lang="en-US" altLang="en-US" sz="1050" b="1" dirty="0">
                      <a:solidFill>
                        <a:srgbClr val="000000"/>
                      </a:solidFill>
                      <a:latin typeface="Arial" panose="020B0604020202020204" pitchFamily="34" charset="0"/>
                    </a:rPr>
                    <a:t>CATEGORIZE </a:t>
                  </a:r>
                  <a:r>
                    <a:rPr lang="en-US" altLang="en-US" sz="900" b="1" dirty="0">
                      <a:solidFill>
                        <a:srgbClr val="000000"/>
                      </a:solidFill>
                      <a:latin typeface="Arial" panose="020B0604020202020204" pitchFamily="34" charset="0"/>
                    </a:rPr>
                    <a:t>Information System</a:t>
                  </a:r>
                </a:p>
              </p:txBody>
            </p:sp>
            <p:sp>
              <p:nvSpPr>
                <p:cNvPr id="30761" name="Text Box 15"/>
                <p:cNvSpPr txBox="1">
                  <a:spLocks noChangeArrowheads="1"/>
                </p:cNvSpPr>
                <p:nvPr/>
              </p:nvSpPr>
              <p:spPr bwMode="auto">
                <a:xfrm>
                  <a:off x="2465" y="810"/>
                  <a:ext cx="81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r>
                    <a:rPr lang="en-US" altLang="en-US" sz="750" b="1" i="1" dirty="0">
                      <a:latin typeface="Arial" panose="020B0604020202020204" pitchFamily="34" charset="0"/>
                    </a:rPr>
                    <a:t>Starting Point</a:t>
                  </a:r>
                </a:p>
              </p:txBody>
            </p:sp>
          </p:grpSp>
        </p:grpSp>
        <p:grpSp>
          <p:nvGrpSpPr>
            <p:cNvPr id="30725" name="Group 16"/>
            <p:cNvGrpSpPr>
              <a:grpSpLocks/>
            </p:cNvGrpSpPr>
            <p:nvPr/>
          </p:nvGrpSpPr>
          <p:grpSpPr bwMode="auto">
            <a:xfrm>
              <a:off x="552" y="1272"/>
              <a:ext cx="1626" cy="2122"/>
              <a:chOff x="552" y="1272"/>
              <a:chExt cx="1626" cy="2122"/>
            </a:xfrm>
          </p:grpSpPr>
          <p:grpSp>
            <p:nvGrpSpPr>
              <p:cNvPr id="30742" name="Group 17"/>
              <p:cNvGrpSpPr>
                <a:grpSpLocks/>
              </p:cNvGrpSpPr>
              <p:nvPr/>
            </p:nvGrpSpPr>
            <p:grpSpPr bwMode="auto">
              <a:xfrm>
                <a:off x="720" y="1272"/>
                <a:ext cx="832" cy="2122"/>
                <a:chOff x="720" y="1332"/>
                <a:chExt cx="832" cy="2122"/>
              </a:xfrm>
            </p:grpSpPr>
            <p:sp>
              <p:nvSpPr>
                <p:cNvPr id="30751" name="Line 18"/>
                <p:cNvSpPr>
                  <a:spLocks noChangeShapeType="1"/>
                </p:cNvSpPr>
                <p:nvPr/>
              </p:nvSpPr>
              <p:spPr bwMode="auto">
                <a:xfrm flipV="1">
                  <a:off x="726" y="1596"/>
                  <a:ext cx="0" cy="316"/>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30752" name="Line 19"/>
                <p:cNvSpPr>
                  <a:spLocks noChangeShapeType="1"/>
                </p:cNvSpPr>
                <p:nvPr/>
              </p:nvSpPr>
              <p:spPr bwMode="auto">
                <a:xfrm flipV="1">
                  <a:off x="720" y="2584"/>
                  <a:ext cx="0" cy="316"/>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30753" name="Line 20"/>
                <p:cNvSpPr>
                  <a:spLocks noChangeShapeType="1"/>
                </p:cNvSpPr>
                <p:nvPr/>
              </p:nvSpPr>
              <p:spPr bwMode="auto">
                <a:xfrm rot="16200000" flipH="1">
                  <a:off x="1394" y="1174"/>
                  <a:ext cx="0" cy="316"/>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30754" name="Line 21"/>
                <p:cNvSpPr>
                  <a:spLocks noChangeShapeType="1"/>
                </p:cNvSpPr>
                <p:nvPr/>
              </p:nvSpPr>
              <p:spPr bwMode="auto">
                <a:xfrm rot="5400000" flipH="1">
                  <a:off x="1382" y="3296"/>
                  <a:ext cx="0" cy="316"/>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grpSp>
          <p:grpSp>
            <p:nvGrpSpPr>
              <p:cNvPr id="30743" name="Group 22"/>
              <p:cNvGrpSpPr>
                <a:grpSpLocks/>
              </p:cNvGrpSpPr>
              <p:nvPr/>
            </p:nvGrpSpPr>
            <p:grpSpPr bwMode="auto">
              <a:xfrm>
                <a:off x="600" y="1342"/>
                <a:ext cx="1542" cy="997"/>
                <a:chOff x="600" y="1390"/>
                <a:chExt cx="1542" cy="997"/>
              </a:xfrm>
            </p:grpSpPr>
            <p:sp>
              <p:nvSpPr>
                <p:cNvPr id="30748" name="Text Box 23"/>
                <p:cNvSpPr txBox="1">
                  <a:spLocks noChangeArrowheads="1"/>
                </p:cNvSpPr>
                <p:nvPr/>
              </p:nvSpPr>
              <p:spPr bwMode="auto">
                <a:xfrm>
                  <a:off x="600" y="1896"/>
                  <a:ext cx="1542" cy="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endParaRPr lang="en-US" altLang="en-US" sz="150">
                    <a:latin typeface="Arial" panose="020B0604020202020204" pitchFamily="34" charset="0"/>
                    <a:cs typeface="Arial" panose="020B0604020202020204" pitchFamily="34" charset="0"/>
                  </a:endParaRPr>
                </a:p>
                <a:p>
                  <a:pPr algn="ctr" eaLnBrk="1" hangingPunct="1">
                    <a:lnSpc>
                      <a:spcPct val="50000"/>
                    </a:lnSpc>
                  </a:pPr>
                  <a:endParaRPr lang="en-US" altLang="en-US" sz="150">
                    <a:latin typeface="Arial" panose="020B0604020202020204" pitchFamily="34" charset="0"/>
                    <a:cs typeface="Arial" panose="020B0604020202020204" pitchFamily="34" charset="0"/>
                  </a:endParaRPr>
                </a:p>
                <a:p>
                  <a:pPr algn="ctr" eaLnBrk="1" hangingPunct="1">
                    <a:lnSpc>
                      <a:spcPct val="90000"/>
                    </a:lnSpc>
                  </a:pPr>
                  <a:r>
                    <a:rPr lang="en-US" altLang="en-US" sz="825">
                      <a:latin typeface="Arial" panose="020B0604020202020204" pitchFamily="34" charset="0"/>
                    </a:rPr>
                    <a:t>Continuously track changes to the information system that may affect security controls and reassess control effectiveness.</a:t>
                  </a:r>
                </a:p>
              </p:txBody>
            </p:sp>
            <p:sp>
              <p:nvSpPr>
                <p:cNvPr id="30749" name="Text Box 24"/>
                <p:cNvSpPr txBox="1">
                  <a:spLocks noChangeArrowheads="1"/>
                </p:cNvSpPr>
                <p:nvPr/>
              </p:nvSpPr>
              <p:spPr bwMode="auto">
                <a:xfrm>
                  <a:off x="780" y="1390"/>
                  <a:ext cx="120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buClr>
                      <a:schemeClr val="accent1"/>
                    </a:buClr>
                    <a:buFont typeface="Wingdings" panose="05000000000000000000" pitchFamily="2" charset="2"/>
                    <a:buNone/>
                  </a:pPr>
                  <a:r>
                    <a:rPr lang="en-US" altLang="en-US" sz="1200">
                      <a:solidFill>
                        <a:schemeClr val="tx2"/>
                      </a:solidFill>
                      <a:latin typeface="Arial" panose="020B0604020202020204" pitchFamily="34" charset="0"/>
                    </a:rPr>
                    <a:t> </a:t>
                  </a:r>
                  <a:r>
                    <a:rPr lang="en-US" altLang="en-US" sz="750" b="1">
                      <a:solidFill>
                        <a:schemeClr val="tx2"/>
                      </a:solidFill>
                      <a:latin typeface="Arial" panose="020B0604020202020204" pitchFamily="34" charset="0"/>
                    </a:rPr>
                    <a:t>SP 800-37 / SP 800-53A</a:t>
                  </a:r>
                </a:p>
              </p:txBody>
            </p:sp>
            <p:sp>
              <p:nvSpPr>
                <p:cNvPr id="30750" name="Text Box 25"/>
                <p:cNvSpPr txBox="1">
                  <a:spLocks noChangeArrowheads="1"/>
                </p:cNvSpPr>
                <p:nvPr/>
              </p:nvSpPr>
              <p:spPr bwMode="auto">
                <a:xfrm>
                  <a:off x="882" y="1602"/>
                  <a:ext cx="1008" cy="330"/>
                </a:xfrm>
                <a:prstGeom prst="rect">
                  <a:avLst/>
                </a:prstGeom>
                <a:solidFill>
                  <a:srgbClr val="66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100000"/>
                    </a:spcBef>
                  </a:pPr>
                  <a:r>
                    <a:rPr lang="en-US" altLang="en-US" sz="1050" b="1">
                      <a:solidFill>
                        <a:srgbClr val="000000"/>
                      </a:solidFill>
                      <a:latin typeface="Arial" panose="020B0604020202020204" pitchFamily="34" charset="0"/>
                    </a:rPr>
                    <a:t>MONITOR</a:t>
                  </a:r>
                </a:p>
                <a:p>
                  <a:pPr algn="ctr" eaLnBrk="1" hangingPunct="1"/>
                  <a:r>
                    <a:rPr lang="en-US" altLang="en-US" sz="900" b="1">
                      <a:solidFill>
                        <a:srgbClr val="000000"/>
                      </a:solidFill>
                      <a:latin typeface="Arial" panose="020B0604020202020204" pitchFamily="34" charset="0"/>
                    </a:rPr>
                    <a:t>Security State</a:t>
                  </a:r>
                </a:p>
              </p:txBody>
            </p:sp>
          </p:grpSp>
          <p:grpSp>
            <p:nvGrpSpPr>
              <p:cNvPr id="30744" name="Group 26"/>
              <p:cNvGrpSpPr>
                <a:grpSpLocks/>
              </p:cNvGrpSpPr>
              <p:nvPr/>
            </p:nvGrpSpPr>
            <p:grpSpPr bwMode="auto">
              <a:xfrm>
                <a:off x="552" y="2304"/>
                <a:ext cx="1626" cy="1003"/>
                <a:chOff x="540" y="2370"/>
                <a:chExt cx="1626" cy="1003"/>
              </a:xfrm>
            </p:grpSpPr>
            <p:sp>
              <p:nvSpPr>
                <p:cNvPr id="30745" name="Text Box 27"/>
                <p:cNvSpPr txBox="1">
                  <a:spLocks noChangeArrowheads="1"/>
                </p:cNvSpPr>
                <p:nvPr/>
              </p:nvSpPr>
              <p:spPr bwMode="auto">
                <a:xfrm>
                  <a:off x="540" y="2370"/>
                  <a:ext cx="16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buClr>
                      <a:schemeClr val="accent1"/>
                    </a:buClr>
                    <a:buFont typeface="Wingdings" panose="05000000000000000000" pitchFamily="2" charset="2"/>
                    <a:buNone/>
                  </a:pPr>
                  <a:r>
                    <a:rPr lang="en-US" altLang="en-US" sz="1200">
                      <a:solidFill>
                        <a:schemeClr val="tx2"/>
                      </a:solidFill>
                      <a:latin typeface="Arial" panose="020B0604020202020204" pitchFamily="34" charset="0"/>
                    </a:rPr>
                    <a:t> </a:t>
                  </a:r>
                  <a:r>
                    <a:rPr lang="en-US" altLang="en-US" sz="750" b="1">
                      <a:solidFill>
                        <a:schemeClr val="tx2"/>
                      </a:solidFill>
                      <a:latin typeface="Arial" panose="020B0604020202020204" pitchFamily="34" charset="0"/>
                    </a:rPr>
                    <a:t>SP 800-37</a:t>
                  </a:r>
                </a:p>
              </p:txBody>
            </p:sp>
            <p:sp>
              <p:nvSpPr>
                <p:cNvPr id="30746" name="Text Box 28"/>
                <p:cNvSpPr txBox="1">
                  <a:spLocks noChangeArrowheads="1"/>
                </p:cNvSpPr>
                <p:nvPr/>
              </p:nvSpPr>
              <p:spPr bwMode="auto">
                <a:xfrm>
                  <a:off x="852" y="2582"/>
                  <a:ext cx="1020" cy="446"/>
                </a:xfrm>
                <a:prstGeom prst="rect">
                  <a:avLst/>
                </a:prstGeom>
                <a:solidFill>
                  <a:srgbClr val="66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100000"/>
                    </a:spcBef>
                    <a:spcAft>
                      <a:spcPct val="100000"/>
                    </a:spcAft>
                  </a:pPr>
                  <a:r>
                    <a:rPr lang="en-US" altLang="en-US" sz="1050" b="1">
                      <a:solidFill>
                        <a:srgbClr val="000000"/>
                      </a:solidFill>
                      <a:latin typeface="Arial" panose="020B0604020202020204" pitchFamily="34" charset="0"/>
                    </a:rPr>
                    <a:t>AUTHORIZE </a:t>
                  </a:r>
                  <a:r>
                    <a:rPr lang="en-US" altLang="en-US" sz="900" b="1">
                      <a:solidFill>
                        <a:srgbClr val="000000"/>
                      </a:solidFill>
                      <a:latin typeface="Arial" panose="020B0604020202020204" pitchFamily="34" charset="0"/>
                    </a:rPr>
                    <a:t>Information System</a:t>
                  </a:r>
                </a:p>
              </p:txBody>
            </p:sp>
            <p:sp>
              <p:nvSpPr>
                <p:cNvPr id="30747" name="Text Box 29"/>
                <p:cNvSpPr txBox="1">
                  <a:spLocks noChangeArrowheads="1"/>
                </p:cNvSpPr>
                <p:nvPr/>
              </p:nvSpPr>
              <p:spPr bwMode="auto">
                <a:xfrm>
                  <a:off x="576" y="2912"/>
                  <a:ext cx="1576" cy="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lnSpc>
                      <a:spcPct val="90000"/>
                    </a:lnSpc>
                  </a:pPr>
                  <a:r>
                    <a:rPr lang="en-US" altLang="en-US" sz="825" dirty="0">
                      <a:latin typeface="Arial" panose="020B0604020202020204" pitchFamily="34" charset="0"/>
                    </a:rPr>
                    <a:t>Determine risk to organizational operations and assets, individuals, other organizations, and the Nation;</a:t>
                  </a:r>
                </a:p>
                <a:p>
                  <a:pPr algn="ctr" eaLnBrk="1" hangingPunct="1">
                    <a:lnSpc>
                      <a:spcPct val="90000"/>
                    </a:lnSpc>
                  </a:pPr>
                  <a:r>
                    <a:rPr lang="en-US" altLang="en-US" sz="825" dirty="0">
                      <a:latin typeface="Arial" panose="020B0604020202020204" pitchFamily="34" charset="0"/>
                    </a:rPr>
                    <a:t>if acceptable, authorize operation.</a:t>
                  </a:r>
                </a:p>
              </p:txBody>
            </p:sp>
          </p:grpSp>
        </p:grpSp>
        <p:grpSp>
          <p:nvGrpSpPr>
            <p:cNvPr id="30726" name="Group 30"/>
            <p:cNvGrpSpPr>
              <a:grpSpLocks/>
            </p:cNvGrpSpPr>
            <p:nvPr/>
          </p:nvGrpSpPr>
          <p:grpSpPr bwMode="auto">
            <a:xfrm>
              <a:off x="3600" y="1296"/>
              <a:ext cx="1592" cy="2098"/>
              <a:chOff x="3600" y="1296"/>
              <a:chExt cx="1592" cy="2098"/>
            </a:xfrm>
          </p:grpSpPr>
          <p:grpSp>
            <p:nvGrpSpPr>
              <p:cNvPr id="30727" name="Group 31"/>
              <p:cNvGrpSpPr>
                <a:grpSpLocks/>
              </p:cNvGrpSpPr>
              <p:nvPr/>
            </p:nvGrpSpPr>
            <p:grpSpPr bwMode="auto">
              <a:xfrm>
                <a:off x="4236" y="1296"/>
                <a:ext cx="822" cy="2098"/>
                <a:chOff x="4236" y="1296"/>
                <a:chExt cx="822" cy="2098"/>
              </a:xfrm>
            </p:grpSpPr>
            <p:sp>
              <p:nvSpPr>
                <p:cNvPr id="30738" name="Line 32"/>
                <p:cNvSpPr>
                  <a:spLocks noChangeShapeType="1"/>
                </p:cNvSpPr>
                <p:nvPr/>
              </p:nvSpPr>
              <p:spPr bwMode="auto">
                <a:xfrm rot="10800000" flipV="1">
                  <a:off x="5055" y="2514"/>
                  <a:ext cx="0" cy="316"/>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30739" name="Line 33"/>
                <p:cNvSpPr>
                  <a:spLocks noChangeShapeType="1"/>
                </p:cNvSpPr>
                <p:nvPr/>
              </p:nvSpPr>
              <p:spPr bwMode="auto">
                <a:xfrm rot="10800000" flipV="1">
                  <a:off x="5058" y="1553"/>
                  <a:ext cx="0" cy="316"/>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30740" name="Line 34"/>
                <p:cNvSpPr>
                  <a:spLocks noChangeShapeType="1"/>
                </p:cNvSpPr>
                <p:nvPr/>
              </p:nvSpPr>
              <p:spPr bwMode="auto">
                <a:xfrm rot="16200000" flipH="1">
                  <a:off x="4400" y="1138"/>
                  <a:ext cx="0" cy="316"/>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30741" name="Line 35"/>
                <p:cNvSpPr>
                  <a:spLocks noChangeShapeType="1"/>
                </p:cNvSpPr>
                <p:nvPr/>
              </p:nvSpPr>
              <p:spPr bwMode="auto">
                <a:xfrm rot="5400000" flipH="1">
                  <a:off x="4394" y="3236"/>
                  <a:ext cx="0" cy="316"/>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grpSp>
          <p:grpSp>
            <p:nvGrpSpPr>
              <p:cNvPr id="30728" name="Group 36"/>
              <p:cNvGrpSpPr>
                <a:grpSpLocks/>
              </p:cNvGrpSpPr>
              <p:nvPr/>
            </p:nvGrpSpPr>
            <p:grpSpPr bwMode="auto">
              <a:xfrm>
                <a:off x="3600" y="2304"/>
                <a:ext cx="1592" cy="1003"/>
                <a:chOff x="3600" y="2304"/>
                <a:chExt cx="1592" cy="1003"/>
              </a:xfrm>
            </p:grpSpPr>
            <p:sp>
              <p:nvSpPr>
                <p:cNvPr id="30734" name="Text Box 37"/>
                <p:cNvSpPr txBox="1">
                  <a:spLocks noChangeArrowheads="1"/>
                </p:cNvSpPr>
                <p:nvPr/>
              </p:nvSpPr>
              <p:spPr bwMode="auto">
                <a:xfrm>
                  <a:off x="3600" y="2846"/>
                  <a:ext cx="1592" cy="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lnSpc>
                      <a:spcPct val="90000"/>
                    </a:lnSpc>
                  </a:pPr>
                  <a:r>
                    <a:rPr lang="en-US" altLang="en-US" sz="825">
                      <a:latin typeface="Arial" panose="020B0604020202020204" pitchFamily="34" charset="0"/>
                      <a:cs typeface="Arial" panose="020B0604020202020204" pitchFamily="34" charset="0"/>
                    </a:rPr>
                    <a:t>Implement security controls within enterprise architecture using sound systems engineering practices; apply security configuration settings.</a:t>
                  </a:r>
                  <a:endParaRPr lang="en-US" altLang="en-US" sz="825">
                    <a:latin typeface="Arial" panose="020B0604020202020204" pitchFamily="34" charset="0"/>
                  </a:endParaRPr>
                </a:p>
              </p:txBody>
            </p:sp>
            <p:grpSp>
              <p:nvGrpSpPr>
                <p:cNvPr id="30735" name="Group 38"/>
                <p:cNvGrpSpPr>
                  <a:grpSpLocks/>
                </p:cNvGrpSpPr>
                <p:nvPr/>
              </p:nvGrpSpPr>
              <p:grpSpPr bwMode="auto">
                <a:xfrm>
                  <a:off x="3870" y="2304"/>
                  <a:ext cx="1034" cy="546"/>
                  <a:chOff x="2346" y="2808"/>
                  <a:chExt cx="1034" cy="546"/>
                </a:xfrm>
              </p:grpSpPr>
              <p:sp>
                <p:nvSpPr>
                  <p:cNvPr id="30736" name="Text Box 39"/>
                  <p:cNvSpPr txBox="1">
                    <a:spLocks noChangeArrowheads="1"/>
                  </p:cNvSpPr>
                  <p:nvPr/>
                </p:nvSpPr>
                <p:spPr bwMode="auto">
                  <a:xfrm>
                    <a:off x="2372" y="3024"/>
                    <a:ext cx="1008" cy="330"/>
                  </a:xfrm>
                  <a:prstGeom prst="rect">
                    <a:avLst/>
                  </a:prstGeom>
                  <a:solidFill>
                    <a:srgbClr val="66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100000"/>
                      </a:spcBef>
                      <a:spcAft>
                        <a:spcPct val="100000"/>
                      </a:spcAft>
                    </a:pPr>
                    <a:r>
                      <a:rPr lang="en-US" altLang="en-US" sz="1050" b="1">
                        <a:solidFill>
                          <a:srgbClr val="000000"/>
                        </a:solidFill>
                        <a:latin typeface="Arial" panose="020B0604020202020204" pitchFamily="34" charset="0"/>
                      </a:rPr>
                      <a:t>IMPLEMENT </a:t>
                    </a:r>
                    <a:r>
                      <a:rPr lang="en-US" altLang="en-US" sz="900" b="1">
                        <a:solidFill>
                          <a:srgbClr val="000000"/>
                        </a:solidFill>
                        <a:latin typeface="Arial" panose="020B0604020202020204" pitchFamily="34" charset="0"/>
                      </a:rPr>
                      <a:t>Security Controls</a:t>
                    </a:r>
                    <a:endParaRPr lang="en-US" altLang="en-US" sz="975" b="1">
                      <a:solidFill>
                        <a:srgbClr val="000000"/>
                      </a:solidFill>
                      <a:latin typeface="Arial" panose="020B0604020202020204" pitchFamily="34" charset="0"/>
                    </a:endParaRPr>
                  </a:p>
                </p:txBody>
              </p:sp>
              <p:sp>
                <p:nvSpPr>
                  <p:cNvPr id="30737" name="Text Box 40"/>
                  <p:cNvSpPr txBox="1">
                    <a:spLocks noChangeArrowheads="1"/>
                  </p:cNvSpPr>
                  <p:nvPr/>
                </p:nvSpPr>
                <p:spPr bwMode="auto">
                  <a:xfrm>
                    <a:off x="2346" y="2808"/>
                    <a:ext cx="10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buClr>
                        <a:schemeClr val="accent1"/>
                      </a:buClr>
                      <a:buFont typeface="Wingdings" panose="05000000000000000000" pitchFamily="2" charset="2"/>
                      <a:buNone/>
                    </a:pPr>
                    <a:r>
                      <a:rPr lang="en-US" altLang="en-US" sz="1200">
                        <a:solidFill>
                          <a:schemeClr val="tx2"/>
                        </a:solidFill>
                        <a:latin typeface="Arial" panose="020B0604020202020204" pitchFamily="34" charset="0"/>
                      </a:rPr>
                      <a:t> </a:t>
                    </a:r>
                    <a:r>
                      <a:rPr lang="en-US" altLang="en-US" sz="750" b="1">
                        <a:solidFill>
                          <a:schemeClr val="tx2"/>
                        </a:solidFill>
                        <a:latin typeface="Arial" panose="020B0604020202020204" pitchFamily="34" charset="0"/>
                      </a:rPr>
                      <a:t>SP 800-70</a:t>
                    </a:r>
                  </a:p>
                </p:txBody>
              </p:sp>
            </p:grpSp>
          </p:grpSp>
          <p:grpSp>
            <p:nvGrpSpPr>
              <p:cNvPr id="30729" name="Group 41"/>
              <p:cNvGrpSpPr>
                <a:grpSpLocks/>
              </p:cNvGrpSpPr>
              <p:nvPr/>
            </p:nvGrpSpPr>
            <p:grpSpPr bwMode="auto">
              <a:xfrm>
                <a:off x="3610" y="1342"/>
                <a:ext cx="1520" cy="999"/>
                <a:chOff x="3610" y="1342"/>
                <a:chExt cx="1520" cy="999"/>
              </a:xfrm>
            </p:grpSpPr>
            <p:grpSp>
              <p:nvGrpSpPr>
                <p:cNvPr id="30730" name="Group 42"/>
                <p:cNvGrpSpPr>
                  <a:grpSpLocks/>
                </p:cNvGrpSpPr>
                <p:nvPr/>
              </p:nvGrpSpPr>
              <p:grpSpPr bwMode="auto">
                <a:xfrm>
                  <a:off x="3894" y="1342"/>
                  <a:ext cx="1008" cy="542"/>
                  <a:chOff x="672" y="1084"/>
                  <a:chExt cx="1008" cy="542"/>
                </a:xfrm>
              </p:grpSpPr>
              <p:sp>
                <p:nvSpPr>
                  <p:cNvPr id="30732" name="Text Box 43"/>
                  <p:cNvSpPr txBox="1">
                    <a:spLocks noChangeArrowheads="1"/>
                  </p:cNvSpPr>
                  <p:nvPr/>
                </p:nvSpPr>
                <p:spPr bwMode="auto">
                  <a:xfrm>
                    <a:off x="672" y="1084"/>
                    <a:ext cx="10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buClr>
                        <a:schemeClr val="accent1"/>
                      </a:buClr>
                      <a:buFont typeface="Wingdings" panose="05000000000000000000" pitchFamily="2" charset="2"/>
                      <a:buNone/>
                    </a:pPr>
                    <a:r>
                      <a:rPr lang="en-US" altLang="en-US" sz="1200">
                        <a:solidFill>
                          <a:schemeClr val="tx2"/>
                        </a:solidFill>
                        <a:latin typeface="Arial" panose="020B0604020202020204" pitchFamily="34" charset="0"/>
                      </a:rPr>
                      <a:t> </a:t>
                    </a:r>
                    <a:r>
                      <a:rPr lang="en-US" altLang="en-US" sz="750" b="1">
                        <a:solidFill>
                          <a:schemeClr val="tx2"/>
                        </a:solidFill>
                        <a:latin typeface="Arial" panose="020B0604020202020204" pitchFamily="34" charset="0"/>
                      </a:rPr>
                      <a:t>FIPS 200 / SP 800-53</a:t>
                    </a:r>
                  </a:p>
                </p:txBody>
              </p:sp>
              <p:sp>
                <p:nvSpPr>
                  <p:cNvPr id="30733" name="Text Box 44"/>
                  <p:cNvSpPr txBox="1">
                    <a:spLocks noChangeArrowheads="1"/>
                  </p:cNvSpPr>
                  <p:nvPr/>
                </p:nvSpPr>
                <p:spPr bwMode="auto">
                  <a:xfrm>
                    <a:off x="672" y="1296"/>
                    <a:ext cx="1008" cy="330"/>
                  </a:xfrm>
                  <a:prstGeom prst="rect">
                    <a:avLst/>
                  </a:prstGeom>
                  <a:solidFill>
                    <a:srgbClr val="66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100000"/>
                      </a:spcBef>
                      <a:spcAft>
                        <a:spcPct val="100000"/>
                      </a:spcAft>
                    </a:pPr>
                    <a:r>
                      <a:rPr lang="en-US" altLang="en-US" sz="1050" b="1">
                        <a:solidFill>
                          <a:srgbClr val="000000"/>
                        </a:solidFill>
                        <a:latin typeface="Arial" panose="020B0604020202020204" pitchFamily="34" charset="0"/>
                      </a:rPr>
                      <a:t>SELECT      </a:t>
                    </a:r>
                    <a:r>
                      <a:rPr lang="en-US" altLang="en-US" sz="900" b="1">
                        <a:solidFill>
                          <a:srgbClr val="000000"/>
                        </a:solidFill>
                        <a:latin typeface="Arial" panose="020B0604020202020204" pitchFamily="34" charset="0"/>
                      </a:rPr>
                      <a:t>Security Controls</a:t>
                    </a:r>
                    <a:endParaRPr lang="en-US" altLang="en-US" sz="975" b="1">
                      <a:solidFill>
                        <a:srgbClr val="000000"/>
                      </a:solidFill>
                      <a:latin typeface="Arial" panose="020B0604020202020204" pitchFamily="34" charset="0"/>
                    </a:endParaRPr>
                  </a:p>
                </p:txBody>
              </p:sp>
            </p:grpSp>
            <p:sp>
              <p:nvSpPr>
                <p:cNvPr id="30731" name="Text Box 45"/>
                <p:cNvSpPr txBox="1">
                  <a:spLocks noChangeArrowheads="1"/>
                </p:cNvSpPr>
                <p:nvPr/>
              </p:nvSpPr>
              <p:spPr bwMode="auto">
                <a:xfrm>
                  <a:off x="3610" y="1880"/>
                  <a:ext cx="1520" cy="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lnSpc>
                      <a:spcPct val="90000"/>
                    </a:lnSpc>
                  </a:pPr>
                  <a:r>
                    <a:rPr lang="en-US" altLang="en-US" sz="825">
                      <a:latin typeface="Arial" panose="020B0604020202020204" pitchFamily="34" charset="0"/>
                    </a:rPr>
                    <a:t>Select baseline security controls; apply tailoring guidance and supplement controls as needed based on risk assessment.</a:t>
                  </a:r>
                </a:p>
              </p:txBody>
            </p:sp>
          </p:grpSp>
        </p:grpSp>
      </p:grpSp>
    </p:spTree>
    <p:extLst>
      <p:ext uri="{BB962C8B-B14F-4D97-AF65-F5344CB8AC3E}">
        <p14:creationId xmlns:p14="http://schemas.microsoft.com/office/powerpoint/2010/main" val="27462861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4555332" y="1806179"/>
            <a:ext cx="2988469" cy="2054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77800" indent="-177800">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GB" altLang="en-US" sz="1200">
                <a:solidFill>
                  <a:srgbClr val="292929"/>
                </a:solidFill>
                <a:latin typeface="Times New Roman" panose="02020603050405020304" pitchFamily="18" charset="0"/>
              </a:rPr>
              <a:t>Enterprise governance</a:t>
            </a:r>
            <a:r>
              <a:rPr lang="en-GB" altLang="en-US" sz="1050" b="0">
                <a:solidFill>
                  <a:srgbClr val="292929"/>
                </a:solidFill>
                <a:latin typeface="Times New Roman" panose="02020603050405020304" pitchFamily="18" charset="0"/>
              </a:rPr>
              <a:t> is a set of </a:t>
            </a:r>
          </a:p>
          <a:p>
            <a:pPr fontAlgn="base">
              <a:spcBef>
                <a:spcPct val="0"/>
              </a:spcBef>
              <a:spcAft>
                <a:spcPct val="0"/>
              </a:spcAft>
            </a:pPr>
            <a:r>
              <a:rPr lang="en-GB" altLang="en-US" sz="1050" b="0">
                <a:solidFill>
                  <a:srgbClr val="292929"/>
                </a:solidFill>
                <a:latin typeface="Times New Roman" panose="02020603050405020304" pitchFamily="18" charset="0"/>
              </a:rPr>
              <a:t>responsibilities and practices exercised by the </a:t>
            </a:r>
          </a:p>
          <a:p>
            <a:pPr fontAlgn="base">
              <a:spcBef>
                <a:spcPct val="0"/>
              </a:spcBef>
              <a:spcAft>
                <a:spcPct val="0"/>
              </a:spcAft>
            </a:pPr>
            <a:r>
              <a:rPr lang="en-GB" altLang="en-US" sz="1050" b="0">
                <a:solidFill>
                  <a:srgbClr val="292929"/>
                </a:solidFill>
                <a:latin typeface="Times New Roman" panose="02020603050405020304" pitchFamily="18" charset="0"/>
              </a:rPr>
              <a:t>board and executive management with the goal </a:t>
            </a:r>
          </a:p>
          <a:p>
            <a:pPr fontAlgn="base">
              <a:spcBef>
                <a:spcPct val="0"/>
              </a:spcBef>
              <a:spcAft>
                <a:spcPct val="0"/>
              </a:spcAft>
            </a:pPr>
            <a:r>
              <a:rPr lang="en-GB" altLang="en-US" sz="1050" b="0">
                <a:solidFill>
                  <a:srgbClr val="292929"/>
                </a:solidFill>
                <a:latin typeface="Times New Roman" panose="02020603050405020304" pitchFamily="18" charset="0"/>
              </a:rPr>
              <a:t>of:</a:t>
            </a:r>
          </a:p>
          <a:p>
            <a:pPr fontAlgn="base">
              <a:spcBef>
                <a:spcPct val="50000"/>
              </a:spcBef>
              <a:spcAft>
                <a:spcPct val="0"/>
              </a:spcAft>
              <a:buFontTx/>
              <a:buChar char="•"/>
            </a:pPr>
            <a:r>
              <a:rPr lang="en-GB" altLang="en-US" sz="1050" b="0">
                <a:solidFill>
                  <a:srgbClr val="292929"/>
                </a:solidFill>
                <a:latin typeface="Times New Roman" panose="02020603050405020304" pitchFamily="18" charset="0"/>
              </a:rPr>
              <a:t>Providing</a:t>
            </a:r>
            <a:r>
              <a:rPr lang="en-GB" altLang="en-US" sz="1050">
                <a:solidFill>
                  <a:srgbClr val="292929"/>
                </a:solidFill>
                <a:latin typeface="Times New Roman" panose="02020603050405020304" pitchFamily="18" charset="0"/>
              </a:rPr>
              <a:t> strategic direction</a:t>
            </a:r>
            <a:endParaRPr lang="en-GB" altLang="en-US" sz="1050" b="0">
              <a:solidFill>
                <a:srgbClr val="292929"/>
              </a:solidFill>
              <a:latin typeface="Times New Roman" panose="02020603050405020304" pitchFamily="18" charset="0"/>
            </a:endParaRPr>
          </a:p>
          <a:p>
            <a:pPr fontAlgn="base">
              <a:spcBef>
                <a:spcPct val="50000"/>
              </a:spcBef>
              <a:spcAft>
                <a:spcPct val="0"/>
              </a:spcAft>
              <a:buFontTx/>
              <a:buChar char="•"/>
            </a:pPr>
            <a:r>
              <a:rPr lang="en-GB" altLang="en-US" sz="1050" b="0">
                <a:solidFill>
                  <a:srgbClr val="292929"/>
                </a:solidFill>
                <a:latin typeface="Times New Roman" panose="02020603050405020304" pitchFamily="18" charset="0"/>
              </a:rPr>
              <a:t>Ensuring that </a:t>
            </a:r>
            <a:r>
              <a:rPr lang="en-GB" altLang="en-US" sz="1050">
                <a:solidFill>
                  <a:srgbClr val="292929"/>
                </a:solidFill>
                <a:latin typeface="Times New Roman" panose="02020603050405020304" pitchFamily="18" charset="0"/>
              </a:rPr>
              <a:t>objectives</a:t>
            </a:r>
            <a:r>
              <a:rPr lang="en-GB" altLang="en-US" sz="1050" b="0">
                <a:solidFill>
                  <a:srgbClr val="292929"/>
                </a:solidFill>
                <a:latin typeface="Times New Roman" panose="02020603050405020304" pitchFamily="18" charset="0"/>
              </a:rPr>
              <a:t> are achieved</a:t>
            </a:r>
          </a:p>
          <a:p>
            <a:pPr fontAlgn="base">
              <a:spcBef>
                <a:spcPct val="50000"/>
              </a:spcBef>
              <a:spcAft>
                <a:spcPct val="0"/>
              </a:spcAft>
              <a:buFontTx/>
              <a:buChar char="•"/>
            </a:pPr>
            <a:r>
              <a:rPr lang="en-GB" altLang="en-US" sz="1050" b="0">
                <a:solidFill>
                  <a:srgbClr val="292929"/>
                </a:solidFill>
                <a:latin typeface="Times New Roman" panose="02020603050405020304" pitchFamily="18" charset="0"/>
              </a:rPr>
              <a:t>Ascertaining that </a:t>
            </a:r>
            <a:r>
              <a:rPr lang="en-GB" altLang="en-US" sz="1050">
                <a:solidFill>
                  <a:srgbClr val="292929"/>
                </a:solidFill>
                <a:latin typeface="Times New Roman" panose="02020603050405020304" pitchFamily="18" charset="0"/>
              </a:rPr>
              <a:t>risks</a:t>
            </a:r>
            <a:r>
              <a:rPr lang="en-GB" altLang="en-US" sz="1050" b="0">
                <a:solidFill>
                  <a:srgbClr val="292929"/>
                </a:solidFill>
                <a:latin typeface="Times New Roman" panose="02020603050405020304" pitchFamily="18" charset="0"/>
              </a:rPr>
              <a:t> are managed appropriately </a:t>
            </a:r>
          </a:p>
          <a:p>
            <a:pPr fontAlgn="base">
              <a:spcBef>
                <a:spcPct val="50000"/>
              </a:spcBef>
              <a:spcAft>
                <a:spcPct val="0"/>
              </a:spcAft>
              <a:buFontTx/>
              <a:buChar char="•"/>
            </a:pPr>
            <a:r>
              <a:rPr lang="en-GB" altLang="en-US" sz="1050" b="0">
                <a:solidFill>
                  <a:srgbClr val="292929"/>
                </a:solidFill>
                <a:latin typeface="Times New Roman" panose="02020603050405020304" pitchFamily="18" charset="0"/>
              </a:rPr>
              <a:t>Verifying that the </a:t>
            </a:r>
            <a:r>
              <a:rPr lang="en-GB" altLang="en-US" sz="1050">
                <a:solidFill>
                  <a:srgbClr val="292929"/>
                </a:solidFill>
                <a:latin typeface="Times New Roman" panose="02020603050405020304" pitchFamily="18" charset="0"/>
              </a:rPr>
              <a:t>enterprise’s resources</a:t>
            </a:r>
            <a:r>
              <a:rPr lang="en-GB" altLang="en-US" sz="1050" b="0">
                <a:solidFill>
                  <a:srgbClr val="292929"/>
                </a:solidFill>
                <a:latin typeface="Times New Roman" panose="02020603050405020304" pitchFamily="18" charset="0"/>
              </a:rPr>
              <a:t> are used responsibly</a:t>
            </a:r>
          </a:p>
        </p:txBody>
      </p:sp>
      <p:sp>
        <p:nvSpPr>
          <p:cNvPr id="8195" name="Text Box 3"/>
          <p:cNvSpPr txBox="1">
            <a:spLocks noChangeArrowheads="1"/>
          </p:cNvSpPr>
          <p:nvPr/>
        </p:nvSpPr>
        <p:spPr bwMode="auto">
          <a:xfrm>
            <a:off x="1362075" y="261938"/>
            <a:ext cx="5314950" cy="365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defRPr b="1">
                <a:solidFill>
                  <a:schemeClr val="tx1"/>
                </a:solidFill>
                <a:latin typeface="Arial" panose="020B0604020202020204" pitchFamily="34" charset="0"/>
                <a:cs typeface="Arial" panose="020B0604020202020204" pitchFamily="34" charset="0"/>
              </a:defRPr>
            </a:lvl1pPr>
            <a:lvl2pPr marL="11430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lvl="1" eaLnBrk="0" fontAlgn="base" hangingPunct="0">
              <a:spcBef>
                <a:spcPct val="0"/>
              </a:spcBef>
              <a:spcAft>
                <a:spcPct val="0"/>
              </a:spcAft>
            </a:pPr>
            <a:r>
              <a:rPr lang="en-US" altLang="en-US" sz="1500">
                <a:solidFill>
                  <a:srgbClr val="FFFFFF"/>
                </a:solidFill>
                <a:latin typeface="Times New Roman" panose="02020603050405020304" pitchFamily="18" charset="0"/>
              </a:rPr>
              <a:t>The Need for IT Governance</a:t>
            </a:r>
            <a:endParaRPr lang="en-GB" altLang="en-US" sz="1500">
              <a:solidFill>
                <a:srgbClr val="FFFFFF"/>
              </a:solidFill>
              <a:latin typeface="Times New Roman" panose="02020603050405020304" pitchFamily="18" charset="0"/>
            </a:endParaRPr>
          </a:p>
        </p:txBody>
      </p:sp>
      <p:grpSp>
        <p:nvGrpSpPr>
          <p:cNvPr id="8196" name="Group 4"/>
          <p:cNvGrpSpPr>
            <a:grpSpLocks/>
          </p:cNvGrpSpPr>
          <p:nvPr/>
        </p:nvGrpSpPr>
        <p:grpSpPr bwMode="auto">
          <a:xfrm>
            <a:off x="1532335" y="1308497"/>
            <a:ext cx="2695575" cy="2703909"/>
            <a:chOff x="327" y="1099"/>
            <a:chExt cx="2264" cy="2271"/>
          </a:xfrm>
        </p:grpSpPr>
        <p:sp>
          <p:nvSpPr>
            <p:cNvPr id="8197" name="Freeform 5"/>
            <p:cNvSpPr>
              <a:spLocks/>
            </p:cNvSpPr>
            <p:nvPr/>
          </p:nvSpPr>
          <p:spPr bwMode="auto">
            <a:xfrm>
              <a:off x="327" y="1124"/>
              <a:ext cx="2264" cy="2246"/>
            </a:xfrm>
            <a:custGeom>
              <a:avLst/>
              <a:gdLst>
                <a:gd name="T0" fmla="*/ 1132 w 4529"/>
                <a:gd name="T1" fmla="*/ 0 h 4494"/>
                <a:gd name="T2" fmla="*/ 0 w 4529"/>
                <a:gd name="T3" fmla="*/ 858 h 4494"/>
                <a:gd name="T4" fmla="*/ 432 w 4529"/>
                <a:gd name="T5" fmla="*/ 2246 h 4494"/>
                <a:gd name="T6" fmla="*/ 1832 w 4529"/>
                <a:gd name="T7" fmla="*/ 2246 h 4494"/>
                <a:gd name="T8" fmla="*/ 2264 w 4529"/>
                <a:gd name="T9" fmla="*/ 858 h 4494"/>
                <a:gd name="T10" fmla="*/ 1132 w 4529"/>
                <a:gd name="T11" fmla="*/ 0 h 449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29" h="4494">
                  <a:moveTo>
                    <a:pt x="2265" y="0"/>
                  </a:moveTo>
                  <a:lnTo>
                    <a:pt x="0" y="1716"/>
                  </a:lnTo>
                  <a:lnTo>
                    <a:pt x="864" y="4494"/>
                  </a:lnTo>
                  <a:lnTo>
                    <a:pt x="3665" y="4494"/>
                  </a:lnTo>
                  <a:lnTo>
                    <a:pt x="4529" y="1716"/>
                  </a:lnTo>
                  <a:lnTo>
                    <a:pt x="2265" y="0"/>
                  </a:lnTo>
                  <a:close/>
                </a:path>
              </a:pathLst>
            </a:custGeom>
            <a:solidFill>
              <a:srgbClr val="1D3B59"/>
            </a:solidFill>
            <a:ln>
              <a:noFill/>
            </a:ln>
            <a:extLst>
              <a:ext uri="{91240B29-F687-4F45-9708-019B960494DF}">
                <a14:hiddenLine xmlns:a14="http://schemas.microsoft.com/office/drawing/2010/main" w="22225">
                  <a:solidFill>
                    <a:srgbClr val="336699"/>
                  </a:solidFill>
                  <a:prstDash val="solid"/>
                  <a:round/>
                  <a:headEnd/>
                  <a:tailEnd/>
                </a14:hiddenLine>
              </a:ext>
            </a:extLst>
          </p:spPr>
          <p:txBody>
            <a:bodyPr/>
            <a:lstStyle/>
            <a:p>
              <a:pPr eaLnBrk="0" fontAlgn="base" hangingPunct="0">
                <a:spcBef>
                  <a:spcPct val="0"/>
                </a:spcBef>
                <a:spcAft>
                  <a:spcPct val="0"/>
                </a:spcAft>
              </a:pPr>
              <a:endParaRPr lang="en-US" sz="1350" b="1">
                <a:solidFill>
                  <a:srgbClr val="000000"/>
                </a:solidFill>
              </a:endParaRPr>
            </a:p>
          </p:txBody>
        </p:sp>
        <p:sp>
          <p:nvSpPr>
            <p:cNvPr id="8198" name="Freeform 6"/>
            <p:cNvSpPr>
              <a:spLocks/>
            </p:cNvSpPr>
            <p:nvPr/>
          </p:nvSpPr>
          <p:spPr bwMode="auto">
            <a:xfrm>
              <a:off x="759" y="2786"/>
              <a:ext cx="410" cy="584"/>
            </a:xfrm>
            <a:custGeom>
              <a:avLst/>
              <a:gdLst>
                <a:gd name="T0" fmla="*/ 410 w 821"/>
                <a:gd name="T1" fmla="*/ 0 h 1168"/>
                <a:gd name="T2" fmla="*/ 0 w 821"/>
                <a:gd name="T3" fmla="*/ 584 h 1168"/>
                <a:gd name="T4" fmla="*/ 0 w 821"/>
                <a:gd name="T5" fmla="*/ 584 h 1168"/>
                <a:gd name="T6" fmla="*/ 0 60000 65536"/>
                <a:gd name="T7" fmla="*/ 0 60000 65536"/>
                <a:gd name="T8" fmla="*/ 0 60000 65536"/>
              </a:gdLst>
              <a:ahLst/>
              <a:cxnLst>
                <a:cxn ang="T6">
                  <a:pos x="T0" y="T1"/>
                </a:cxn>
                <a:cxn ang="T7">
                  <a:pos x="T2" y="T3"/>
                </a:cxn>
                <a:cxn ang="T8">
                  <a:pos x="T4" y="T5"/>
                </a:cxn>
              </a:cxnLst>
              <a:rect l="0" t="0" r="r" b="b"/>
              <a:pathLst>
                <a:path w="821" h="1168">
                  <a:moveTo>
                    <a:pt x="821" y="0"/>
                  </a:moveTo>
                  <a:lnTo>
                    <a:pt x="0" y="1168"/>
                  </a:lnTo>
                </a:path>
              </a:pathLst>
            </a:custGeom>
            <a:noFill/>
            <a:ln w="57150" cap="rnd" cmpd="sng">
              <a:solidFill>
                <a:schemeClr val="bg1"/>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350" b="1">
                <a:solidFill>
                  <a:srgbClr val="000000"/>
                </a:solidFill>
              </a:endParaRPr>
            </a:p>
          </p:txBody>
        </p:sp>
        <p:sp>
          <p:nvSpPr>
            <p:cNvPr id="8199" name="Freeform 7"/>
            <p:cNvSpPr>
              <a:spLocks/>
            </p:cNvSpPr>
            <p:nvPr/>
          </p:nvSpPr>
          <p:spPr bwMode="auto">
            <a:xfrm>
              <a:off x="1752" y="2786"/>
              <a:ext cx="407" cy="584"/>
            </a:xfrm>
            <a:custGeom>
              <a:avLst/>
              <a:gdLst>
                <a:gd name="T0" fmla="*/ 0 w 813"/>
                <a:gd name="T1" fmla="*/ 0 h 1168"/>
                <a:gd name="T2" fmla="*/ 407 w 813"/>
                <a:gd name="T3" fmla="*/ 584 h 1168"/>
                <a:gd name="T4" fmla="*/ 407 w 813"/>
                <a:gd name="T5" fmla="*/ 584 h 1168"/>
                <a:gd name="T6" fmla="*/ 0 60000 65536"/>
                <a:gd name="T7" fmla="*/ 0 60000 65536"/>
                <a:gd name="T8" fmla="*/ 0 60000 65536"/>
              </a:gdLst>
              <a:ahLst/>
              <a:cxnLst>
                <a:cxn ang="T6">
                  <a:pos x="T0" y="T1"/>
                </a:cxn>
                <a:cxn ang="T7">
                  <a:pos x="T2" y="T3"/>
                </a:cxn>
                <a:cxn ang="T8">
                  <a:pos x="T4" y="T5"/>
                </a:cxn>
              </a:cxnLst>
              <a:rect l="0" t="0" r="r" b="b"/>
              <a:pathLst>
                <a:path w="813" h="1168">
                  <a:moveTo>
                    <a:pt x="0" y="0"/>
                  </a:moveTo>
                  <a:lnTo>
                    <a:pt x="813" y="1168"/>
                  </a:lnTo>
                </a:path>
              </a:pathLst>
            </a:custGeom>
            <a:noFill/>
            <a:ln w="57150" cap="rnd" cmpd="sng">
              <a:solidFill>
                <a:schemeClr val="bg1"/>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350" b="1">
                <a:solidFill>
                  <a:srgbClr val="000000"/>
                </a:solidFill>
              </a:endParaRPr>
            </a:p>
          </p:txBody>
        </p:sp>
        <p:sp>
          <p:nvSpPr>
            <p:cNvPr id="8200" name="Freeform 8"/>
            <p:cNvSpPr>
              <a:spLocks/>
            </p:cNvSpPr>
            <p:nvPr/>
          </p:nvSpPr>
          <p:spPr bwMode="auto">
            <a:xfrm>
              <a:off x="1934" y="1982"/>
              <a:ext cx="657" cy="249"/>
            </a:xfrm>
            <a:custGeom>
              <a:avLst/>
              <a:gdLst>
                <a:gd name="T0" fmla="*/ 657 w 1315"/>
                <a:gd name="T1" fmla="*/ 0 h 499"/>
                <a:gd name="T2" fmla="*/ 0 w 1315"/>
                <a:gd name="T3" fmla="*/ 249 h 499"/>
                <a:gd name="T4" fmla="*/ 0 w 1315"/>
                <a:gd name="T5" fmla="*/ 249 h 499"/>
                <a:gd name="T6" fmla="*/ 0 60000 65536"/>
                <a:gd name="T7" fmla="*/ 0 60000 65536"/>
                <a:gd name="T8" fmla="*/ 0 60000 65536"/>
              </a:gdLst>
              <a:ahLst/>
              <a:cxnLst>
                <a:cxn ang="T6">
                  <a:pos x="T0" y="T1"/>
                </a:cxn>
                <a:cxn ang="T7">
                  <a:pos x="T2" y="T3"/>
                </a:cxn>
                <a:cxn ang="T8">
                  <a:pos x="T4" y="T5"/>
                </a:cxn>
              </a:cxnLst>
              <a:rect l="0" t="0" r="r" b="b"/>
              <a:pathLst>
                <a:path w="1315" h="499">
                  <a:moveTo>
                    <a:pt x="1315" y="0"/>
                  </a:moveTo>
                  <a:lnTo>
                    <a:pt x="0" y="499"/>
                  </a:lnTo>
                </a:path>
              </a:pathLst>
            </a:custGeom>
            <a:noFill/>
            <a:ln w="57150" cap="rnd" cmpd="sng">
              <a:solidFill>
                <a:schemeClr val="bg1"/>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350" b="1">
                <a:solidFill>
                  <a:srgbClr val="000000"/>
                </a:solidFill>
              </a:endParaRPr>
            </a:p>
          </p:txBody>
        </p:sp>
        <p:sp>
          <p:nvSpPr>
            <p:cNvPr id="8201" name="Freeform 9"/>
            <p:cNvSpPr>
              <a:spLocks/>
            </p:cNvSpPr>
            <p:nvPr/>
          </p:nvSpPr>
          <p:spPr bwMode="auto">
            <a:xfrm>
              <a:off x="327" y="1982"/>
              <a:ext cx="661" cy="249"/>
            </a:xfrm>
            <a:custGeom>
              <a:avLst/>
              <a:gdLst>
                <a:gd name="T0" fmla="*/ 661 w 1323"/>
                <a:gd name="T1" fmla="*/ 249 h 499"/>
                <a:gd name="T2" fmla="*/ 0 w 1323"/>
                <a:gd name="T3" fmla="*/ 0 h 499"/>
                <a:gd name="T4" fmla="*/ 0 w 1323"/>
                <a:gd name="T5" fmla="*/ 0 h 499"/>
                <a:gd name="T6" fmla="*/ 0 60000 65536"/>
                <a:gd name="T7" fmla="*/ 0 60000 65536"/>
                <a:gd name="T8" fmla="*/ 0 60000 65536"/>
              </a:gdLst>
              <a:ahLst/>
              <a:cxnLst>
                <a:cxn ang="T6">
                  <a:pos x="T0" y="T1"/>
                </a:cxn>
                <a:cxn ang="T7">
                  <a:pos x="T2" y="T3"/>
                </a:cxn>
                <a:cxn ang="T8">
                  <a:pos x="T4" y="T5"/>
                </a:cxn>
              </a:cxnLst>
              <a:rect l="0" t="0" r="r" b="b"/>
              <a:pathLst>
                <a:path w="1323" h="499">
                  <a:moveTo>
                    <a:pt x="1323" y="499"/>
                  </a:moveTo>
                  <a:lnTo>
                    <a:pt x="0" y="0"/>
                  </a:lnTo>
                </a:path>
              </a:pathLst>
            </a:custGeom>
            <a:noFill/>
            <a:ln w="57150" cap="rnd" cmpd="sng">
              <a:solidFill>
                <a:schemeClr val="bg1"/>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350" b="1">
                <a:solidFill>
                  <a:srgbClr val="000000"/>
                </a:solidFill>
              </a:endParaRPr>
            </a:p>
          </p:txBody>
        </p:sp>
        <p:sp>
          <p:nvSpPr>
            <p:cNvPr id="8202" name="Freeform 10"/>
            <p:cNvSpPr>
              <a:spLocks/>
            </p:cNvSpPr>
            <p:nvPr/>
          </p:nvSpPr>
          <p:spPr bwMode="auto">
            <a:xfrm>
              <a:off x="1459" y="1099"/>
              <a:ext cx="1" cy="763"/>
            </a:xfrm>
            <a:custGeom>
              <a:avLst/>
              <a:gdLst>
                <a:gd name="T0" fmla="*/ 0 w 3"/>
                <a:gd name="T1" fmla="*/ 0 h 1527"/>
                <a:gd name="T2" fmla="*/ 1 w 3"/>
                <a:gd name="T3" fmla="*/ 763 h 1527"/>
                <a:gd name="T4" fmla="*/ 1 w 3"/>
                <a:gd name="T5" fmla="*/ 763 h 1527"/>
                <a:gd name="T6" fmla="*/ 0 60000 65536"/>
                <a:gd name="T7" fmla="*/ 0 60000 65536"/>
                <a:gd name="T8" fmla="*/ 0 60000 65536"/>
              </a:gdLst>
              <a:ahLst/>
              <a:cxnLst>
                <a:cxn ang="T6">
                  <a:pos x="T0" y="T1"/>
                </a:cxn>
                <a:cxn ang="T7">
                  <a:pos x="T2" y="T3"/>
                </a:cxn>
                <a:cxn ang="T8">
                  <a:pos x="T4" y="T5"/>
                </a:cxn>
              </a:cxnLst>
              <a:rect l="0" t="0" r="r" b="b"/>
              <a:pathLst>
                <a:path w="3" h="1527">
                  <a:moveTo>
                    <a:pt x="0" y="0"/>
                  </a:moveTo>
                  <a:lnTo>
                    <a:pt x="3" y="1527"/>
                  </a:lnTo>
                </a:path>
              </a:pathLst>
            </a:custGeom>
            <a:noFill/>
            <a:ln w="57150" cap="rnd" cmpd="sng">
              <a:solidFill>
                <a:schemeClr val="bg1"/>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350" b="1">
                <a:solidFill>
                  <a:srgbClr val="000000"/>
                </a:solidFill>
              </a:endParaRPr>
            </a:p>
          </p:txBody>
        </p:sp>
        <p:sp>
          <p:nvSpPr>
            <p:cNvPr id="8203" name="Rectangle 11"/>
            <p:cNvSpPr>
              <a:spLocks noChangeArrowheads="1"/>
            </p:cNvSpPr>
            <p:nvPr/>
          </p:nvSpPr>
          <p:spPr bwMode="auto">
            <a:xfrm rot="4320000">
              <a:off x="462" y="2551"/>
              <a:ext cx="69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825">
                  <a:solidFill>
                    <a:srgbClr val="FFFFFF"/>
                  </a:solidFill>
                </a:rPr>
                <a:t>PERFORMANCE</a:t>
              </a:r>
              <a:endParaRPr lang="en-US" altLang="en-US" sz="1350" b="0">
                <a:solidFill>
                  <a:srgbClr val="FFFFFF"/>
                </a:solidFill>
              </a:endParaRPr>
            </a:p>
          </p:txBody>
        </p:sp>
        <p:sp>
          <p:nvSpPr>
            <p:cNvPr id="8204" name="Rectangle 12"/>
            <p:cNvSpPr>
              <a:spLocks noChangeArrowheads="1"/>
            </p:cNvSpPr>
            <p:nvPr/>
          </p:nvSpPr>
          <p:spPr bwMode="auto">
            <a:xfrm rot="4320000">
              <a:off x="361" y="2583"/>
              <a:ext cx="69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825">
                  <a:solidFill>
                    <a:srgbClr val="FFFFFF"/>
                  </a:solidFill>
                </a:rPr>
                <a:t>MEASUREMENT</a:t>
              </a:r>
              <a:endParaRPr lang="en-US" altLang="en-US" sz="1350" b="0">
                <a:solidFill>
                  <a:srgbClr val="FFFFFF"/>
                </a:solidFill>
              </a:endParaRPr>
            </a:p>
          </p:txBody>
        </p:sp>
        <p:sp>
          <p:nvSpPr>
            <p:cNvPr id="8205" name="Rectangle 13"/>
            <p:cNvSpPr>
              <a:spLocks noChangeArrowheads="1"/>
            </p:cNvSpPr>
            <p:nvPr/>
          </p:nvSpPr>
          <p:spPr bwMode="auto">
            <a:xfrm>
              <a:off x="1220" y="2991"/>
              <a:ext cx="505"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825">
                  <a:solidFill>
                    <a:srgbClr val="FFFFFF"/>
                  </a:solidFill>
                </a:rPr>
                <a:t>RESOURCE</a:t>
              </a:r>
              <a:endParaRPr lang="en-US" altLang="en-US" sz="1350" b="0">
                <a:solidFill>
                  <a:srgbClr val="FFFFFF"/>
                </a:solidFill>
              </a:endParaRPr>
            </a:p>
          </p:txBody>
        </p:sp>
        <p:sp>
          <p:nvSpPr>
            <p:cNvPr id="8206" name="Rectangle 14"/>
            <p:cNvSpPr>
              <a:spLocks noChangeArrowheads="1"/>
            </p:cNvSpPr>
            <p:nvPr/>
          </p:nvSpPr>
          <p:spPr bwMode="auto">
            <a:xfrm>
              <a:off x="1150" y="3098"/>
              <a:ext cx="64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825">
                  <a:solidFill>
                    <a:srgbClr val="FFFFFF"/>
                  </a:solidFill>
                </a:rPr>
                <a:t>MANAGEMENT</a:t>
              </a:r>
              <a:endParaRPr lang="en-US" altLang="en-US" sz="1350" b="0">
                <a:solidFill>
                  <a:srgbClr val="FFFFFF"/>
                </a:solidFill>
              </a:endParaRPr>
            </a:p>
          </p:txBody>
        </p:sp>
        <p:sp>
          <p:nvSpPr>
            <p:cNvPr id="8207" name="Rectangle 15"/>
            <p:cNvSpPr>
              <a:spLocks noChangeArrowheads="1"/>
            </p:cNvSpPr>
            <p:nvPr/>
          </p:nvSpPr>
          <p:spPr bwMode="auto">
            <a:xfrm rot="17220000">
              <a:off x="1974" y="2544"/>
              <a:ext cx="21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825">
                  <a:solidFill>
                    <a:srgbClr val="FFFFFF"/>
                  </a:solidFill>
                </a:rPr>
                <a:t>RISK</a:t>
              </a:r>
              <a:endParaRPr lang="en-US" altLang="en-US" sz="1350" b="0">
                <a:solidFill>
                  <a:srgbClr val="FFFFFF"/>
                </a:solidFill>
              </a:endParaRPr>
            </a:p>
          </p:txBody>
        </p:sp>
        <p:sp>
          <p:nvSpPr>
            <p:cNvPr id="8208" name="Rectangle 16"/>
            <p:cNvSpPr>
              <a:spLocks noChangeArrowheads="1"/>
            </p:cNvSpPr>
            <p:nvPr/>
          </p:nvSpPr>
          <p:spPr bwMode="auto">
            <a:xfrm rot="17220000">
              <a:off x="1857" y="2575"/>
              <a:ext cx="64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825">
                  <a:solidFill>
                    <a:srgbClr val="FFFFFF"/>
                  </a:solidFill>
                </a:rPr>
                <a:t>MANAGEMENT</a:t>
              </a:r>
              <a:endParaRPr lang="en-US" altLang="en-US" sz="1350" b="0">
                <a:solidFill>
                  <a:srgbClr val="FFFFFF"/>
                </a:solidFill>
              </a:endParaRPr>
            </a:p>
          </p:txBody>
        </p:sp>
        <p:sp>
          <p:nvSpPr>
            <p:cNvPr id="8209" name="Rectangle 17"/>
            <p:cNvSpPr>
              <a:spLocks noChangeArrowheads="1"/>
            </p:cNvSpPr>
            <p:nvPr/>
          </p:nvSpPr>
          <p:spPr bwMode="auto">
            <a:xfrm rot="2220000">
              <a:off x="1782" y="1705"/>
              <a:ext cx="30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825">
                  <a:solidFill>
                    <a:srgbClr val="FFFFFF"/>
                  </a:solidFill>
                </a:rPr>
                <a:t>VALUE</a:t>
              </a:r>
              <a:endParaRPr lang="en-US" altLang="en-US" sz="1350" b="0">
                <a:solidFill>
                  <a:srgbClr val="FFFFFF"/>
                </a:solidFill>
              </a:endParaRPr>
            </a:p>
          </p:txBody>
        </p:sp>
        <p:sp>
          <p:nvSpPr>
            <p:cNvPr id="8210" name="Rectangle 18"/>
            <p:cNvSpPr>
              <a:spLocks noChangeArrowheads="1"/>
            </p:cNvSpPr>
            <p:nvPr/>
          </p:nvSpPr>
          <p:spPr bwMode="auto">
            <a:xfrm rot="2220000">
              <a:off x="1645" y="1790"/>
              <a:ext cx="44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825">
                  <a:solidFill>
                    <a:srgbClr val="FFFFFF"/>
                  </a:solidFill>
                </a:rPr>
                <a:t>DELIVERY</a:t>
              </a:r>
              <a:endParaRPr lang="en-US" altLang="en-US" sz="1350" b="0">
                <a:solidFill>
                  <a:srgbClr val="FFFFFF"/>
                </a:solidFill>
              </a:endParaRPr>
            </a:p>
          </p:txBody>
        </p:sp>
        <p:sp>
          <p:nvSpPr>
            <p:cNvPr id="8211" name="Rectangle 19"/>
            <p:cNvSpPr>
              <a:spLocks noChangeArrowheads="1"/>
            </p:cNvSpPr>
            <p:nvPr/>
          </p:nvSpPr>
          <p:spPr bwMode="auto">
            <a:xfrm rot="19380000">
              <a:off x="766" y="1680"/>
              <a:ext cx="51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825">
                  <a:solidFill>
                    <a:srgbClr val="FFFFFF"/>
                  </a:solidFill>
                </a:rPr>
                <a:t>STRATEGIC</a:t>
              </a:r>
              <a:endParaRPr lang="en-US" altLang="en-US" sz="1350" b="0">
                <a:solidFill>
                  <a:srgbClr val="FFFFFF"/>
                </a:solidFill>
              </a:endParaRPr>
            </a:p>
          </p:txBody>
        </p:sp>
        <p:sp>
          <p:nvSpPr>
            <p:cNvPr id="8212" name="Rectangle 20"/>
            <p:cNvSpPr>
              <a:spLocks noChangeArrowheads="1"/>
            </p:cNvSpPr>
            <p:nvPr/>
          </p:nvSpPr>
          <p:spPr bwMode="auto">
            <a:xfrm rot="19380000">
              <a:off x="822" y="1765"/>
              <a:ext cx="52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825">
                  <a:solidFill>
                    <a:srgbClr val="FFFFFF"/>
                  </a:solidFill>
                </a:rPr>
                <a:t>ALIGNMENT</a:t>
              </a:r>
              <a:endParaRPr lang="en-US" altLang="en-US" sz="1350" b="0">
                <a:solidFill>
                  <a:srgbClr val="FFFFFF"/>
                </a:solidFill>
              </a:endParaRPr>
            </a:p>
          </p:txBody>
        </p:sp>
        <p:sp>
          <p:nvSpPr>
            <p:cNvPr id="8213" name="Freeform 21"/>
            <p:cNvSpPr>
              <a:spLocks/>
            </p:cNvSpPr>
            <p:nvPr/>
          </p:nvSpPr>
          <p:spPr bwMode="auto">
            <a:xfrm>
              <a:off x="988" y="1887"/>
              <a:ext cx="946" cy="899"/>
            </a:xfrm>
            <a:custGeom>
              <a:avLst/>
              <a:gdLst>
                <a:gd name="T0" fmla="*/ 473 w 1891"/>
                <a:gd name="T1" fmla="*/ 0 h 1799"/>
                <a:gd name="T2" fmla="*/ 0 w 1891"/>
                <a:gd name="T3" fmla="*/ 344 h 1799"/>
                <a:gd name="T4" fmla="*/ 181 w 1891"/>
                <a:gd name="T5" fmla="*/ 899 h 1799"/>
                <a:gd name="T6" fmla="*/ 765 w 1891"/>
                <a:gd name="T7" fmla="*/ 899 h 1799"/>
                <a:gd name="T8" fmla="*/ 946 w 1891"/>
                <a:gd name="T9" fmla="*/ 344 h 1799"/>
                <a:gd name="T10" fmla="*/ 473 w 1891"/>
                <a:gd name="T11" fmla="*/ 0 h 179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91" h="1799">
                  <a:moveTo>
                    <a:pt x="945" y="0"/>
                  </a:moveTo>
                  <a:lnTo>
                    <a:pt x="0" y="688"/>
                  </a:lnTo>
                  <a:lnTo>
                    <a:pt x="362" y="1799"/>
                  </a:lnTo>
                  <a:lnTo>
                    <a:pt x="1529" y="1799"/>
                  </a:lnTo>
                  <a:lnTo>
                    <a:pt x="1891" y="688"/>
                  </a:lnTo>
                  <a:lnTo>
                    <a:pt x="945" y="0"/>
                  </a:lnTo>
                  <a:close/>
                </a:path>
              </a:pathLst>
            </a:custGeom>
            <a:solidFill>
              <a:schemeClr val="bg1"/>
            </a:solidFill>
            <a:ln>
              <a:noFill/>
            </a:ln>
            <a:extLst>
              <a:ext uri="{91240B29-F687-4F45-9708-019B960494DF}">
                <a14:hiddenLine xmlns:a14="http://schemas.microsoft.com/office/drawing/2010/main" w="22225">
                  <a:solidFill>
                    <a:srgbClr val="800000"/>
                  </a:solidFill>
                  <a:prstDash val="solid"/>
                  <a:round/>
                  <a:headEnd/>
                  <a:tailEnd/>
                </a14:hiddenLine>
              </a:ext>
            </a:extLst>
          </p:spPr>
          <p:txBody>
            <a:bodyPr/>
            <a:lstStyle/>
            <a:p>
              <a:pPr eaLnBrk="0" fontAlgn="base" hangingPunct="0">
                <a:spcBef>
                  <a:spcPct val="0"/>
                </a:spcBef>
                <a:spcAft>
                  <a:spcPct val="0"/>
                </a:spcAft>
              </a:pPr>
              <a:endParaRPr lang="en-US" sz="1350" b="1">
                <a:solidFill>
                  <a:srgbClr val="000000"/>
                </a:solidFill>
              </a:endParaRPr>
            </a:p>
          </p:txBody>
        </p:sp>
        <p:pic>
          <p:nvPicPr>
            <p:cNvPr id="8214" name="Picture 2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6" y="2144"/>
              <a:ext cx="627" cy="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15" name="Rectangle 23"/>
            <p:cNvSpPr>
              <a:spLocks noChangeArrowheads="1"/>
            </p:cNvSpPr>
            <p:nvPr/>
          </p:nvSpPr>
          <p:spPr bwMode="auto">
            <a:xfrm>
              <a:off x="1189" y="2639"/>
              <a:ext cx="52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825">
                  <a:solidFill>
                    <a:srgbClr val="FFFFFF"/>
                  </a:solidFill>
                </a:rPr>
                <a:t>www.itgi.org</a:t>
              </a:r>
              <a:endParaRPr lang="en-US" altLang="en-US" sz="1350" b="0">
                <a:solidFill>
                  <a:srgbClr val="000000"/>
                </a:solidFill>
              </a:endParaRPr>
            </a:p>
          </p:txBody>
        </p:sp>
        <p:sp>
          <p:nvSpPr>
            <p:cNvPr id="8216" name="Rectangle 24"/>
            <p:cNvSpPr>
              <a:spLocks noChangeArrowheads="1"/>
            </p:cNvSpPr>
            <p:nvPr/>
          </p:nvSpPr>
          <p:spPr bwMode="auto">
            <a:xfrm>
              <a:off x="1175" y="2627"/>
              <a:ext cx="570"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975" b="0" i="1">
                  <a:solidFill>
                    <a:srgbClr val="800000"/>
                  </a:solidFill>
                </a:rPr>
                <a:t>www.itgi.org</a:t>
              </a:r>
              <a:endParaRPr lang="en-US" altLang="en-US" sz="1350" b="0" i="1">
                <a:solidFill>
                  <a:srgbClr val="000000"/>
                </a:solidFill>
              </a:endParaRPr>
            </a:p>
          </p:txBody>
        </p:sp>
      </p:grpSp>
    </p:spTree>
    <p:extLst>
      <p:ext uri="{BB962C8B-B14F-4D97-AF65-F5344CB8AC3E}">
        <p14:creationId xmlns:p14="http://schemas.microsoft.com/office/powerpoint/2010/main" val="4089054888"/>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8"/>
          <p:cNvSpPr>
            <a:spLocks noChangeArrowheads="1"/>
          </p:cNvSpPr>
          <p:nvPr/>
        </p:nvSpPr>
        <p:spPr bwMode="auto">
          <a:xfrm>
            <a:off x="6663929" y="3436144"/>
            <a:ext cx="809625" cy="270272"/>
          </a:xfrm>
          <a:prstGeom prst="rect">
            <a:avLst/>
          </a:prstGeom>
          <a:solidFill>
            <a:srgbClr val="CC3300"/>
          </a:solidFill>
          <a:ln>
            <a:noFill/>
          </a:ln>
          <a:effectLst>
            <a:prstShdw prst="shdw17" dist="17961" dir="2700000">
              <a:srgbClr val="7A1F00"/>
            </a:prstShdw>
          </a:effectLst>
          <a:extLst>
            <a:ext uri="{91240B29-F687-4F45-9708-019B960494DF}">
              <a14:hiddenLine xmlns:a14="http://schemas.microsoft.com/office/drawing/2010/main" w="9525">
                <a:solidFill>
                  <a:srgbClr val="D9D9D1"/>
                </a:solidFill>
                <a:miter lim="800000"/>
                <a:headEnd/>
                <a:tailEnd/>
              </a14:hiddenLine>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10243" name="Rectangle 27"/>
          <p:cNvSpPr>
            <a:spLocks noChangeArrowheads="1"/>
          </p:cNvSpPr>
          <p:nvPr/>
        </p:nvSpPr>
        <p:spPr bwMode="auto">
          <a:xfrm>
            <a:off x="4963716" y="3782616"/>
            <a:ext cx="809625" cy="270272"/>
          </a:xfrm>
          <a:prstGeom prst="rect">
            <a:avLst/>
          </a:prstGeom>
          <a:solidFill>
            <a:srgbClr val="009900"/>
          </a:solidFill>
          <a:ln>
            <a:noFill/>
          </a:ln>
          <a:effectLst>
            <a:prstShdw prst="shdw17" dist="17961" dir="2700000">
              <a:srgbClr val="005C00"/>
            </a:prstShdw>
          </a:effectLst>
          <a:extLst>
            <a:ext uri="{91240B29-F687-4F45-9708-019B960494DF}">
              <a14:hiddenLine xmlns:a14="http://schemas.microsoft.com/office/drawing/2010/main" w="9525">
                <a:solidFill>
                  <a:srgbClr val="D9D9D1"/>
                </a:solidFill>
                <a:miter lim="800000"/>
                <a:headEnd/>
                <a:tailEnd/>
              </a14:hiddenLine>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10244" name="Text Box 2"/>
          <p:cNvSpPr txBox="1">
            <a:spLocks noChangeArrowheads="1"/>
          </p:cNvSpPr>
          <p:nvPr/>
        </p:nvSpPr>
        <p:spPr bwMode="auto">
          <a:xfrm>
            <a:off x="4572000" y="1329929"/>
            <a:ext cx="2931319" cy="1812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77800" indent="-177800">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eaLnBrk="0" fontAlgn="base" hangingPunct="0">
              <a:spcBef>
                <a:spcPct val="50000"/>
              </a:spcBef>
              <a:spcAft>
                <a:spcPct val="0"/>
              </a:spcAft>
            </a:pPr>
            <a:r>
              <a:rPr lang="en-GB" altLang="en-US" sz="1200">
                <a:solidFill>
                  <a:srgbClr val="292929"/>
                </a:solidFill>
                <a:latin typeface="Times New Roman" panose="02020603050405020304" pitchFamily="18" charset="0"/>
              </a:rPr>
              <a:t>IT governance</a:t>
            </a:r>
            <a:r>
              <a:rPr lang="en-GB" altLang="en-US" sz="1050" b="0">
                <a:solidFill>
                  <a:srgbClr val="292929"/>
                </a:solidFill>
                <a:latin typeface="Times New Roman" panose="02020603050405020304" pitchFamily="18" charset="0"/>
              </a:rPr>
              <a:t> is:</a:t>
            </a:r>
          </a:p>
          <a:p>
            <a:pPr eaLnBrk="0" fontAlgn="base" hangingPunct="0">
              <a:spcBef>
                <a:spcPct val="50000"/>
              </a:spcBef>
              <a:spcAft>
                <a:spcPct val="0"/>
              </a:spcAft>
              <a:buFontTx/>
              <a:buChar char="•"/>
            </a:pPr>
            <a:r>
              <a:rPr lang="en-GB" altLang="en-US" sz="1050" b="0">
                <a:solidFill>
                  <a:srgbClr val="292929"/>
                </a:solidFill>
                <a:latin typeface="Times New Roman" panose="02020603050405020304" pitchFamily="18" charset="0"/>
              </a:rPr>
              <a:t>The responsibility of the board of directors and executive management</a:t>
            </a:r>
          </a:p>
          <a:p>
            <a:pPr eaLnBrk="0" fontAlgn="base" hangingPunct="0">
              <a:spcBef>
                <a:spcPct val="50000"/>
              </a:spcBef>
              <a:spcAft>
                <a:spcPct val="0"/>
              </a:spcAft>
              <a:buFontTx/>
              <a:buChar char="•"/>
            </a:pPr>
            <a:r>
              <a:rPr lang="en-GB" altLang="en-US" sz="1050" b="0">
                <a:solidFill>
                  <a:srgbClr val="292929"/>
                </a:solidFill>
                <a:latin typeface="Times New Roman" panose="02020603050405020304" pitchFamily="18" charset="0"/>
              </a:rPr>
              <a:t>An </a:t>
            </a:r>
            <a:r>
              <a:rPr lang="en-GB" altLang="en-US" sz="1050">
                <a:solidFill>
                  <a:srgbClr val="292929"/>
                </a:solidFill>
                <a:latin typeface="Times New Roman" panose="02020603050405020304" pitchFamily="18" charset="0"/>
              </a:rPr>
              <a:t>integral part</a:t>
            </a:r>
            <a:r>
              <a:rPr lang="en-GB" altLang="en-US" sz="1050" b="0">
                <a:solidFill>
                  <a:srgbClr val="292929"/>
                </a:solidFill>
                <a:latin typeface="Times New Roman" panose="02020603050405020304" pitchFamily="18" charset="0"/>
              </a:rPr>
              <a:t> of enterprise governance, consisting of the leadership, organisational structures and processes that ensure that the </a:t>
            </a:r>
            <a:r>
              <a:rPr lang="en-GB" altLang="en-US" sz="1050">
                <a:solidFill>
                  <a:srgbClr val="292929"/>
                </a:solidFill>
                <a:latin typeface="Times New Roman" panose="02020603050405020304" pitchFamily="18" charset="0"/>
              </a:rPr>
              <a:t>enterprise’s IT sustains and extends the organisation’s strategies and objectives</a:t>
            </a:r>
            <a:endParaRPr lang="en-GB" altLang="en-US" sz="1050" b="0">
              <a:solidFill>
                <a:srgbClr val="292929"/>
              </a:solidFill>
              <a:latin typeface="Times New Roman" panose="02020603050405020304" pitchFamily="18" charset="0"/>
            </a:endParaRPr>
          </a:p>
          <a:p>
            <a:pPr eaLnBrk="0" fontAlgn="base" hangingPunct="0">
              <a:spcBef>
                <a:spcPct val="50000"/>
              </a:spcBef>
              <a:spcAft>
                <a:spcPct val="0"/>
              </a:spcAft>
            </a:pPr>
            <a:endParaRPr lang="en-GB" altLang="en-US" sz="1050" b="0">
              <a:solidFill>
                <a:srgbClr val="292929"/>
              </a:solidFill>
              <a:latin typeface="Times New Roman" panose="02020603050405020304" pitchFamily="18" charset="0"/>
            </a:endParaRPr>
          </a:p>
        </p:txBody>
      </p:sp>
      <p:sp>
        <p:nvSpPr>
          <p:cNvPr id="10245" name="Text Box 3"/>
          <p:cNvSpPr txBox="1">
            <a:spLocks noChangeArrowheads="1"/>
          </p:cNvSpPr>
          <p:nvPr/>
        </p:nvSpPr>
        <p:spPr bwMode="auto">
          <a:xfrm>
            <a:off x="1362075" y="261938"/>
            <a:ext cx="5314950" cy="365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defRPr b="1">
                <a:solidFill>
                  <a:schemeClr val="tx1"/>
                </a:solidFill>
                <a:latin typeface="Arial" panose="020B0604020202020204" pitchFamily="34" charset="0"/>
                <a:cs typeface="Arial" panose="020B0604020202020204" pitchFamily="34" charset="0"/>
              </a:defRPr>
            </a:lvl1pPr>
            <a:lvl2pPr marL="11430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lvl="1" eaLnBrk="0" fontAlgn="base" hangingPunct="0">
              <a:spcBef>
                <a:spcPct val="0"/>
              </a:spcBef>
              <a:spcAft>
                <a:spcPct val="0"/>
              </a:spcAft>
            </a:pPr>
            <a:r>
              <a:rPr lang="en-GB" altLang="en-US" sz="1500">
                <a:solidFill>
                  <a:srgbClr val="FFFFFF"/>
                </a:solidFill>
                <a:latin typeface="Times New Roman" panose="02020603050405020304" pitchFamily="18" charset="0"/>
              </a:rPr>
              <a:t>IT Governance, as Defined by ITGI</a:t>
            </a:r>
          </a:p>
        </p:txBody>
      </p:sp>
      <p:grpSp>
        <p:nvGrpSpPr>
          <p:cNvPr id="10246" name="Group 4"/>
          <p:cNvGrpSpPr>
            <a:grpSpLocks/>
          </p:cNvGrpSpPr>
          <p:nvPr/>
        </p:nvGrpSpPr>
        <p:grpSpPr bwMode="auto">
          <a:xfrm>
            <a:off x="1532335" y="1308497"/>
            <a:ext cx="2695575" cy="2703909"/>
            <a:chOff x="327" y="1099"/>
            <a:chExt cx="2264" cy="2271"/>
          </a:xfrm>
        </p:grpSpPr>
        <p:sp>
          <p:nvSpPr>
            <p:cNvPr id="10254" name="Freeform 5"/>
            <p:cNvSpPr>
              <a:spLocks/>
            </p:cNvSpPr>
            <p:nvPr/>
          </p:nvSpPr>
          <p:spPr bwMode="auto">
            <a:xfrm>
              <a:off x="327" y="1124"/>
              <a:ext cx="2264" cy="2246"/>
            </a:xfrm>
            <a:custGeom>
              <a:avLst/>
              <a:gdLst>
                <a:gd name="T0" fmla="*/ 1132 w 4529"/>
                <a:gd name="T1" fmla="*/ 0 h 4494"/>
                <a:gd name="T2" fmla="*/ 0 w 4529"/>
                <a:gd name="T3" fmla="*/ 858 h 4494"/>
                <a:gd name="T4" fmla="*/ 432 w 4529"/>
                <a:gd name="T5" fmla="*/ 2246 h 4494"/>
                <a:gd name="T6" fmla="*/ 1832 w 4529"/>
                <a:gd name="T7" fmla="*/ 2246 h 4494"/>
                <a:gd name="T8" fmla="*/ 2264 w 4529"/>
                <a:gd name="T9" fmla="*/ 858 h 4494"/>
                <a:gd name="T10" fmla="*/ 1132 w 4529"/>
                <a:gd name="T11" fmla="*/ 0 h 449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29" h="4494">
                  <a:moveTo>
                    <a:pt x="2265" y="0"/>
                  </a:moveTo>
                  <a:lnTo>
                    <a:pt x="0" y="1716"/>
                  </a:lnTo>
                  <a:lnTo>
                    <a:pt x="864" y="4494"/>
                  </a:lnTo>
                  <a:lnTo>
                    <a:pt x="3665" y="4494"/>
                  </a:lnTo>
                  <a:lnTo>
                    <a:pt x="4529" y="1716"/>
                  </a:lnTo>
                  <a:lnTo>
                    <a:pt x="2265" y="0"/>
                  </a:lnTo>
                  <a:close/>
                </a:path>
              </a:pathLst>
            </a:custGeom>
            <a:solidFill>
              <a:srgbClr val="1D3B59"/>
            </a:solidFill>
            <a:ln>
              <a:noFill/>
            </a:ln>
            <a:extLst>
              <a:ext uri="{91240B29-F687-4F45-9708-019B960494DF}">
                <a14:hiddenLine xmlns:a14="http://schemas.microsoft.com/office/drawing/2010/main" w="22225">
                  <a:solidFill>
                    <a:srgbClr val="336699"/>
                  </a:solidFill>
                  <a:prstDash val="solid"/>
                  <a:round/>
                  <a:headEnd/>
                  <a:tailEnd/>
                </a14:hiddenLine>
              </a:ext>
            </a:extLst>
          </p:spPr>
          <p:txBody>
            <a:bodyPr/>
            <a:lstStyle/>
            <a:p>
              <a:pPr eaLnBrk="0" fontAlgn="base" hangingPunct="0">
                <a:spcBef>
                  <a:spcPct val="0"/>
                </a:spcBef>
                <a:spcAft>
                  <a:spcPct val="0"/>
                </a:spcAft>
              </a:pPr>
              <a:endParaRPr lang="en-US" sz="1350" b="1">
                <a:solidFill>
                  <a:srgbClr val="000000"/>
                </a:solidFill>
              </a:endParaRPr>
            </a:p>
          </p:txBody>
        </p:sp>
        <p:sp>
          <p:nvSpPr>
            <p:cNvPr id="10255" name="Freeform 6"/>
            <p:cNvSpPr>
              <a:spLocks/>
            </p:cNvSpPr>
            <p:nvPr/>
          </p:nvSpPr>
          <p:spPr bwMode="auto">
            <a:xfrm>
              <a:off x="759" y="2786"/>
              <a:ext cx="410" cy="584"/>
            </a:xfrm>
            <a:custGeom>
              <a:avLst/>
              <a:gdLst>
                <a:gd name="T0" fmla="*/ 410 w 821"/>
                <a:gd name="T1" fmla="*/ 0 h 1168"/>
                <a:gd name="T2" fmla="*/ 0 w 821"/>
                <a:gd name="T3" fmla="*/ 584 h 1168"/>
                <a:gd name="T4" fmla="*/ 0 w 821"/>
                <a:gd name="T5" fmla="*/ 584 h 1168"/>
                <a:gd name="T6" fmla="*/ 0 60000 65536"/>
                <a:gd name="T7" fmla="*/ 0 60000 65536"/>
                <a:gd name="T8" fmla="*/ 0 60000 65536"/>
              </a:gdLst>
              <a:ahLst/>
              <a:cxnLst>
                <a:cxn ang="T6">
                  <a:pos x="T0" y="T1"/>
                </a:cxn>
                <a:cxn ang="T7">
                  <a:pos x="T2" y="T3"/>
                </a:cxn>
                <a:cxn ang="T8">
                  <a:pos x="T4" y="T5"/>
                </a:cxn>
              </a:cxnLst>
              <a:rect l="0" t="0" r="r" b="b"/>
              <a:pathLst>
                <a:path w="821" h="1168">
                  <a:moveTo>
                    <a:pt x="821" y="0"/>
                  </a:moveTo>
                  <a:lnTo>
                    <a:pt x="0" y="1168"/>
                  </a:lnTo>
                </a:path>
              </a:pathLst>
            </a:custGeom>
            <a:noFill/>
            <a:ln w="57150" cap="rnd" cmpd="sng">
              <a:solidFill>
                <a:schemeClr val="bg1"/>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350" b="1">
                <a:solidFill>
                  <a:srgbClr val="000000"/>
                </a:solidFill>
              </a:endParaRPr>
            </a:p>
          </p:txBody>
        </p:sp>
        <p:sp>
          <p:nvSpPr>
            <p:cNvPr id="10256" name="Freeform 7"/>
            <p:cNvSpPr>
              <a:spLocks/>
            </p:cNvSpPr>
            <p:nvPr/>
          </p:nvSpPr>
          <p:spPr bwMode="auto">
            <a:xfrm>
              <a:off x="1752" y="2786"/>
              <a:ext cx="407" cy="584"/>
            </a:xfrm>
            <a:custGeom>
              <a:avLst/>
              <a:gdLst>
                <a:gd name="T0" fmla="*/ 0 w 813"/>
                <a:gd name="T1" fmla="*/ 0 h 1168"/>
                <a:gd name="T2" fmla="*/ 407 w 813"/>
                <a:gd name="T3" fmla="*/ 584 h 1168"/>
                <a:gd name="T4" fmla="*/ 407 w 813"/>
                <a:gd name="T5" fmla="*/ 584 h 1168"/>
                <a:gd name="T6" fmla="*/ 0 60000 65536"/>
                <a:gd name="T7" fmla="*/ 0 60000 65536"/>
                <a:gd name="T8" fmla="*/ 0 60000 65536"/>
              </a:gdLst>
              <a:ahLst/>
              <a:cxnLst>
                <a:cxn ang="T6">
                  <a:pos x="T0" y="T1"/>
                </a:cxn>
                <a:cxn ang="T7">
                  <a:pos x="T2" y="T3"/>
                </a:cxn>
                <a:cxn ang="T8">
                  <a:pos x="T4" y="T5"/>
                </a:cxn>
              </a:cxnLst>
              <a:rect l="0" t="0" r="r" b="b"/>
              <a:pathLst>
                <a:path w="813" h="1168">
                  <a:moveTo>
                    <a:pt x="0" y="0"/>
                  </a:moveTo>
                  <a:lnTo>
                    <a:pt x="813" y="1168"/>
                  </a:lnTo>
                </a:path>
              </a:pathLst>
            </a:custGeom>
            <a:noFill/>
            <a:ln w="57150" cap="rnd" cmpd="sng">
              <a:solidFill>
                <a:schemeClr val="bg1"/>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350" b="1">
                <a:solidFill>
                  <a:srgbClr val="000000"/>
                </a:solidFill>
              </a:endParaRPr>
            </a:p>
          </p:txBody>
        </p:sp>
        <p:sp>
          <p:nvSpPr>
            <p:cNvPr id="10257" name="Freeform 8"/>
            <p:cNvSpPr>
              <a:spLocks/>
            </p:cNvSpPr>
            <p:nvPr/>
          </p:nvSpPr>
          <p:spPr bwMode="auto">
            <a:xfrm>
              <a:off x="1934" y="1982"/>
              <a:ext cx="657" cy="249"/>
            </a:xfrm>
            <a:custGeom>
              <a:avLst/>
              <a:gdLst>
                <a:gd name="T0" fmla="*/ 657 w 1315"/>
                <a:gd name="T1" fmla="*/ 0 h 499"/>
                <a:gd name="T2" fmla="*/ 0 w 1315"/>
                <a:gd name="T3" fmla="*/ 249 h 499"/>
                <a:gd name="T4" fmla="*/ 0 w 1315"/>
                <a:gd name="T5" fmla="*/ 249 h 499"/>
                <a:gd name="T6" fmla="*/ 0 60000 65536"/>
                <a:gd name="T7" fmla="*/ 0 60000 65536"/>
                <a:gd name="T8" fmla="*/ 0 60000 65536"/>
              </a:gdLst>
              <a:ahLst/>
              <a:cxnLst>
                <a:cxn ang="T6">
                  <a:pos x="T0" y="T1"/>
                </a:cxn>
                <a:cxn ang="T7">
                  <a:pos x="T2" y="T3"/>
                </a:cxn>
                <a:cxn ang="T8">
                  <a:pos x="T4" y="T5"/>
                </a:cxn>
              </a:cxnLst>
              <a:rect l="0" t="0" r="r" b="b"/>
              <a:pathLst>
                <a:path w="1315" h="499">
                  <a:moveTo>
                    <a:pt x="1315" y="0"/>
                  </a:moveTo>
                  <a:lnTo>
                    <a:pt x="0" y="499"/>
                  </a:lnTo>
                </a:path>
              </a:pathLst>
            </a:custGeom>
            <a:noFill/>
            <a:ln w="57150" cap="rnd" cmpd="sng">
              <a:solidFill>
                <a:schemeClr val="bg1"/>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350" b="1">
                <a:solidFill>
                  <a:srgbClr val="000000"/>
                </a:solidFill>
              </a:endParaRPr>
            </a:p>
          </p:txBody>
        </p:sp>
        <p:sp>
          <p:nvSpPr>
            <p:cNvPr id="10258" name="Freeform 9"/>
            <p:cNvSpPr>
              <a:spLocks/>
            </p:cNvSpPr>
            <p:nvPr/>
          </p:nvSpPr>
          <p:spPr bwMode="auto">
            <a:xfrm>
              <a:off x="327" y="1982"/>
              <a:ext cx="661" cy="249"/>
            </a:xfrm>
            <a:custGeom>
              <a:avLst/>
              <a:gdLst>
                <a:gd name="T0" fmla="*/ 661 w 1323"/>
                <a:gd name="T1" fmla="*/ 249 h 499"/>
                <a:gd name="T2" fmla="*/ 0 w 1323"/>
                <a:gd name="T3" fmla="*/ 0 h 499"/>
                <a:gd name="T4" fmla="*/ 0 w 1323"/>
                <a:gd name="T5" fmla="*/ 0 h 499"/>
                <a:gd name="T6" fmla="*/ 0 60000 65536"/>
                <a:gd name="T7" fmla="*/ 0 60000 65536"/>
                <a:gd name="T8" fmla="*/ 0 60000 65536"/>
              </a:gdLst>
              <a:ahLst/>
              <a:cxnLst>
                <a:cxn ang="T6">
                  <a:pos x="T0" y="T1"/>
                </a:cxn>
                <a:cxn ang="T7">
                  <a:pos x="T2" y="T3"/>
                </a:cxn>
                <a:cxn ang="T8">
                  <a:pos x="T4" y="T5"/>
                </a:cxn>
              </a:cxnLst>
              <a:rect l="0" t="0" r="r" b="b"/>
              <a:pathLst>
                <a:path w="1323" h="499">
                  <a:moveTo>
                    <a:pt x="1323" y="499"/>
                  </a:moveTo>
                  <a:lnTo>
                    <a:pt x="0" y="0"/>
                  </a:lnTo>
                </a:path>
              </a:pathLst>
            </a:custGeom>
            <a:noFill/>
            <a:ln w="57150" cap="rnd" cmpd="sng">
              <a:solidFill>
                <a:schemeClr val="bg1"/>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350" b="1">
                <a:solidFill>
                  <a:srgbClr val="000000"/>
                </a:solidFill>
              </a:endParaRPr>
            </a:p>
          </p:txBody>
        </p:sp>
        <p:sp>
          <p:nvSpPr>
            <p:cNvPr id="10259" name="Freeform 10"/>
            <p:cNvSpPr>
              <a:spLocks/>
            </p:cNvSpPr>
            <p:nvPr/>
          </p:nvSpPr>
          <p:spPr bwMode="auto">
            <a:xfrm>
              <a:off x="1459" y="1099"/>
              <a:ext cx="1" cy="763"/>
            </a:xfrm>
            <a:custGeom>
              <a:avLst/>
              <a:gdLst>
                <a:gd name="T0" fmla="*/ 0 w 3"/>
                <a:gd name="T1" fmla="*/ 0 h 1527"/>
                <a:gd name="T2" fmla="*/ 1 w 3"/>
                <a:gd name="T3" fmla="*/ 763 h 1527"/>
                <a:gd name="T4" fmla="*/ 1 w 3"/>
                <a:gd name="T5" fmla="*/ 763 h 1527"/>
                <a:gd name="T6" fmla="*/ 0 60000 65536"/>
                <a:gd name="T7" fmla="*/ 0 60000 65536"/>
                <a:gd name="T8" fmla="*/ 0 60000 65536"/>
              </a:gdLst>
              <a:ahLst/>
              <a:cxnLst>
                <a:cxn ang="T6">
                  <a:pos x="T0" y="T1"/>
                </a:cxn>
                <a:cxn ang="T7">
                  <a:pos x="T2" y="T3"/>
                </a:cxn>
                <a:cxn ang="T8">
                  <a:pos x="T4" y="T5"/>
                </a:cxn>
              </a:cxnLst>
              <a:rect l="0" t="0" r="r" b="b"/>
              <a:pathLst>
                <a:path w="3" h="1527">
                  <a:moveTo>
                    <a:pt x="0" y="0"/>
                  </a:moveTo>
                  <a:lnTo>
                    <a:pt x="3" y="1527"/>
                  </a:lnTo>
                </a:path>
              </a:pathLst>
            </a:custGeom>
            <a:noFill/>
            <a:ln w="57150" cap="rnd" cmpd="sng">
              <a:solidFill>
                <a:schemeClr val="bg1"/>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350" b="1">
                <a:solidFill>
                  <a:srgbClr val="000000"/>
                </a:solidFill>
              </a:endParaRPr>
            </a:p>
          </p:txBody>
        </p:sp>
        <p:sp>
          <p:nvSpPr>
            <p:cNvPr id="10260" name="Rectangle 11"/>
            <p:cNvSpPr>
              <a:spLocks noChangeArrowheads="1"/>
            </p:cNvSpPr>
            <p:nvPr/>
          </p:nvSpPr>
          <p:spPr bwMode="auto">
            <a:xfrm rot="4320000">
              <a:off x="462" y="2551"/>
              <a:ext cx="69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825">
                  <a:solidFill>
                    <a:srgbClr val="FFFFFF"/>
                  </a:solidFill>
                </a:rPr>
                <a:t>PERFORMANCE</a:t>
              </a:r>
              <a:endParaRPr lang="en-US" altLang="en-US" sz="1350" b="0">
                <a:solidFill>
                  <a:srgbClr val="FFFFFF"/>
                </a:solidFill>
              </a:endParaRPr>
            </a:p>
          </p:txBody>
        </p:sp>
        <p:sp>
          <p:nvSpPr>
            <p:cNvPr id="10261" name="Rectangle 12"/>
            <p:cNvSpPr>
              <a:spLocks noChangeArrowheads="1"/>
            </p:cNvSpPr>
            <p:nvPr/>
          </p:nvSpPr>
          <p:spPr bwMode="auto">
            <a:xfrm rot="4320000">
              <a:off x="361" y="2583"/>
              <a:ext cx="69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825">
                  <a:solidFill>
                    <a:srgbClr val="FFFFFF"/>
                  </a:solidFill>
                </a:rPr>
                <a:t>MEASUREMENT</a:t>
              </a:r>
              <a:endParaRPr lang="en-US" altLang="en-US" sz="1350" b="0">
                <a:solidFill>
                  <a:srgbClr val="FFFFFF"/>
                </a:solidFill>
              </a:endParaRPr>
            </a:p>
          </p:txBody>
        </p:sp>
        <p:sp>
          <p:nvSpPr>
            <p:cNvPr id="10262" name="Rectangle 13"/>
            <p:cNvSpPr>
              <a:spLocks noChangeArrowheads="1"/>
            </p:cNvSpPr>
            <p:nvPr/>
          </p:nvSpPr>
          <p:spPr bwMode="auto">
            <a:xfrm>
              <a:off x="1220" y="2991"/>
              <a:ext cx="505"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825">
                  <a:solidFill>
                    <a:srgbClr val="FFFFFF"/>
                  </a:solidFill>
                </a:rPr>
                <a:t>RESOURCE</a:t>
              </a:r>
              <a:endParaRPr lang="en-US" altLang="en-US" sz="1350" b="0">
                <a:solidFill>
                  <a:srgbClr val="FFFFFF"/>
                </a:solidFill>
              </a:endParaRPr>
            </a:p>
          </p:txBody>
        </p:sp>
        <p:sp>
          <p:nvSpPr>
            <p:cNvPr id="10263" name="Rectangle 14"/>
            <p:cNvSpPr>
              <a:spLocks noChangeArrowheads="1"/>
            </p:cNvSpPr>
            <p:nvPr/>
          </p:nvSpPr>
          <p:spPr bwMode="auto">
            <a:xfrm>
              <a:off x="1150" y="3098"/>
              <a:ext cx="64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825">
                  <a:solidFill>
                    <a:srgbClr val="FFFFFF"/>
                  </a:solidFill>
                </a:rPr>
                <a:t>MANAGEMENT</a:t>
              </a:r>
              <a:endParaRPr lang="en-US" altLang="en-US" sz="1350" b="0">
                <a:solidFill>
                  <a:srgbClr val="FFFFFF"/>
                </a:solidFill>
              </a:endParaRPr>
            </a:p>
          </p:txBody>
        </p:sp>
        <p:sp>
          <p:nvSpPr>
            <p:cNvPr id="10264" name="Rectangle 15"/>
            <p:cNvSpPr>
              <a:spLocks noChangeArrowheads="1"/>
            </p:cNvSpPr>
            <p:nvPr/>
          </p:nvSpPr>
          <p:spPr bwMode="auto">
            <a:xfrm rot="17220000">
              <a:off x="1974" y="2544"/>
              <a:ext cx="21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825">
                  <a:solidFill>
                    <a:srgbClr val="FFFFFF"/>
                  </a:solidFill>
                </a:rPr>
                <a:t>RISK</a:t>
              </a:r>
              <a:endParaRPr lang="en-US" altLang="en-US" sz="1350" b="0">
                <a:solidFill>
                  <a:srgbClr val="FFFFFF"/>
                </a:solidFill>
              </a:endParaRPr>
            </a:p>
          </p:txBody>
        </p:sp>
        <p:sp>
          <p:nvSpPr>
            <p:cNvPr id="10265" name="Rectangle 16"/>
            <p:cNvSpPr>
              <a:spLocks noChangeArrowheads="1"/>
            </p:cNvSpPr>
            <p:nvPr/>
          </p:nvSpPr>
          <p:spPr bwMode="auto">
            <a:xfrm rot="17220000">
              <a:off x="1857" y="2575"/>
              <a:ext cx="64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825">
                  <a:solidFill>
                    <a:srgbClr val="FFFFFF"/>
                  </a:solidFill>
                </a:rPr>
                <a:t>MANAGEMENT</a:t>
              </a:r>
              <a:endParaRPr lang="en-US" altLang="en-US" sz="1350" b="0">
                <a:solidFill>
                  <a:srgbClr val="FFFFFF"/>
                </a:solidFill>
              </a:endParaRPr>
            </a:p>
          </p:txBody>
        </p:sp>
        <p:sp>
          <p:nvSpPr>
            <p:cNvPr id="10266" name="Rectangle 17"/>
            <p:cNvSpPr>
              <a:spLocks noChangeArrowheads="1"/>
            </p:cNvSpPr>
            <p:nvPr/>
          </p:nvSpPr>
          <p:spPr bwMode="auto">
            <a:xfrm rot="2220000">
              <a:off x="1782" y="1705"/>
              <a:ext cx="30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825">
                  <a:solidFill>
                    <a:srgbClr val="FFFFFF"/>
                  </a:solidFill>
                </a:rPr>
                <a:t>VALUE</a:t>
              </a:r>
              <a:endParaRPr lang="en-US" altLang="en-US" sz="1350" b="0">
                <a:solidFill>
                  <a:srgbClr val="FFFFFF"/>
                </a:solidFill>
              </a:endParaRPr>
            </a:p>
          </p:txBody>
        </p:sp>
        <p:sp>
          <p:nvSpPr>
            <p:cNvPr id="10267" name="Rectangle 18"/>
            <p:cNvSpPr>
              <a:spLocks noChangeArrowheads="1"/>
            </p:cNvSpPr>
            <p:nvPr/>
          </p:nvSpPr>
          <p:spPr bwMode="auto">
            <a:xfrm rot="2220000">
              <a:off x="1645" y="1790"/>
              <a:ext cx="44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825">
                  <a:solidFill>
                    <a:srgbClr val="FFFFFF"/>
                  </a:solidFill>
                </a:rPr>
                <a:t>DELIVERY</a:t>
              </a:r>
              <a:endParaRPr lang="en-US" altLang="en-US" sz="1350" b="0">
                <a:solidFill>
                  <a:srgbClr val="FFFFFF"/>
                </a:solidFill>
              </a:endParaRPr>
            </a:p>
          </p:txBody>
        </p:sp>
        <p:sp>
          <p:nvSpPr>
            <p:cNvPr id="10268" name="Rectangle 19"/>
            <p:cNvSpPr>
              <a:spLocks noChangeArrowheads="1"/>
            </p:cNvSpPr>
            <p:nvPr/>
          </p:nvSpPr>
          <p:spPr bwMode="auto">
            <a:xfrm rot="19380000">
              <a:off x="766" y="1680"/>
              <a:ext cx="51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825">
                  <a:solidFill>
                    <a:srgbClr val="FFFFFF"/>
                  </a:solidFill>
                </a:rPr>
                <a:t>STRATEGIC</a:t>
              </a:r>
              <a:endParaRPr lang="en-US" altLang="en-US" sz="1350" b="0">
                <a:solidFill>
                  <a:srgbClr val="FFFFFF"/>
                </a:solidFill>
              </a:endParaRPr>
            </a:p>
          </p:txBody>
        </p:sp>
        <p:sp>
          <p:nvSpPr>
            <p:cNvPr id="10269" name="Rectangle 20"/>
            <p:cNvSpPr>
              <a:spLocks noChangeArrowheads="1"/>
            </p:cNvSpPr>
            <p:nvPr/>
          </p:nvSpPr>
          <p:spPr bwMode="auto">
            <a:xfrm rot="19380000">
              <a:off x="822" y="1765"/>
              <a:ext cx="52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825">
                  <a:solidFill>
                    <a:srgbClr val="FFFFFF"/>
                  </a:solidFill>
                </a:rPr>
                <a:t>ALIGNMENT</a:t>
              </a:r>
              <a:endParaRPr lang="en-US" altLang="en-US" sz="1350" b="0">
                <a:solidFill>
                  <a:srgbClr val="FFFFFF"/>
                </a:solidFill>
              </a:endParaRPr>
            </a:p>
          </p:txBody>
        </p:sp>
        <p:sp>
          <p:nvSpPr>
            <p:cNvPr id="10270" name="Freeform 21"/>
            <p:cNvSpPr>
              <a:spLocks/>
            </p:cNvSpPr>
            <p:nvPr/>
          </p:nvSpPr>
          <p:spPr bwMode="auto">
            <a:xfrm>
              <a:off x="988" y="1887"/>
              <a:ext cx="946" cy="899"/>
            </a:xfrm>
            <a:custGeom>
              <a:avLst/>
              <a:gdLst>
                <a:gd name="T0" fmla="*/ 473 w 1891"/>
                <a:gd name="T1" fmla="*/ 0 h 1799"/>
                <a:gd name="T2" fmla="*/ 0 w 1891"/>
                <a:gd name="T3" fmla="*/ 344 h 1799"/>
                <a:gd name="T4" fmla="*/ 181 w 1891"/>
                <a:gd name="T5" fmla="*/ 899 h 1799"/>
                <a:gd name="T6" fmla="*/ 765 w 1891"/>
                <a:gd name="T7" fmla="*/ 899 h 1799"/>
                <a:gd name="T8" fmla="*/ 946 w 1891"/>
                <a:gd name="T9" fmla="*/ 344 h 1799"/>
                <a:gd name="T10" fmla="*/ 473 w 1891"/>
                <a:gd name="T11" fmla="*/ 0 h 179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91" h="1799">
                  <a:moveTo>
                    <a:pt x="945" y="0"/>
                  </a:moveTo>
                  <a:lnTo>
                    <a:pt x="0" y="688"/>
                  </a:lnTo>
                  <a:lnTo>
                    <a:pt x="362" y="1799"/>
                  </a:lnTo>
                  <a:lnTo>
                    <a:pt x="1529" y="1799"/>
                  </a:lnTo>
                  <a:lnTo>
                    <a:pt x="1891" y="688"/>
                  </a:lnTo>
                  <a:lnTo>
                    <a:pt x="945" y="0"/>
                  </a:lnTo>
                  <a:close/>
                </a:path>
              </a:pathLst>
            </a:custGeom>
            <a:solidFill>
              <a:schemeClr val="bg1"/>
            </a:solidFill>
            <a:ln>
              <a:noFill/>
            </a:ln>
            <a:extLst>
              <a:ext uri="{91240B29-F687-4F45-9708-019B960494DF}">
                <a14:hiddenLine xmlns:a14="http://schemas.microsoft.com/office/drawing/2010/main" w="22225">
                  <a:solidFill>
                    <a:srgbClr val="800000"/>
                  </a:solidFill>
                  <a:prstDash val="solid"/>
                  <a:round/>
                  <a:headEnd/>
                  <a:tailEnd/>
                </a14:hiddenLine>
              </a:ext>
            </a:extLst>
          </p:spPr>
          <p:txBody>
            <a:bodyPr/>
            <a:lstStyle/>
            <a:p>
              <a:pPr eaLnBrk="0" fontAlgn="base" hangingPunct="0">
                <a:spcBef>
                  <a:spcPct val="0"/>
                </a:spcBef>
                <a:spcAft>
                  <a:spcPct val="0"/>
                </a:spcAft>
              </a:pPr>
              <a:endParaRPr lang="en-US" sz="1350" b="1">
                <a:solidFill>
                  <a:srgbClr val="000000"/>
                </a:solidFill>
              </a:endParaRPr>
            </a:p>
          </p:txBody>
        </p:sp>
        <p:pic>
          <p:nvPicPr>
            <p:cNvPr id="10271" name="Picture 2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6" y="2144"/>
              <a:ext cx="627" cy="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2" name="Rectangle 23"/>
            <p:cNvSpPr>
              <a:spLocks noChangeArrowheads="1"/>
            </p:cNvSpPr>
            <p:nvPr/>
          </p:nvSpPr>
          <p:spPr bwMode="auto">
            <a:xfrm>
              <a:off x="1189" y="2639"/>
              <a:ext cx="52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825">
                  <a:solidFill>
                    <a:srgbClr val="FFFFFF"/>
                  </a:solidFill>
                </a:rPr>
                <a:t>www.itgi.org</a:t>
              </a:r>
              <a:endParaRPr lang="en-US" altLang="en-US" sz="1350" b="0">
                <a:solidFill>
                  <a:srgbClr val="000000"/>
                </a:solidFill>
              </a:endParaRPr>
            </a:p>
          </p:txBody>
        </p:sp>
        <p:sp>
          <p:nvSpPr>
            <p:cNvPr id="10273" name="Rectangle 24"/>
            <p:cNvSpPr>
              <a:spLocks noChangeArrowheads="1"/>
            </p:cNvSpPr>
            <p:nvPr/>
          </p:nvSpPr>
          <p:spPr bwMode="auto">
            <a:xfrm>
              <a:off x="1175" y="2627"/>
              <a:ext cx="570"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975" b="0">
                  <a:solidFill>
                    <a:srgbClr val="800000"/>
                  </a:solidFill>
                </a:rPr>
                <a:t>www.itgi.org</a:t>
              </a:r>
              <a:endParaRPr lang="en-US" altLang="en-US" sz="1350" b="0">
                <a:solidFill>
                  <a:srgbClr val="000000"/>
                </a:solidFill>
              </a:endParaRPr>
            </a:p>
          </p:txBody>
        </p:sp>
      </p:grpSp>
      <p:sp>
        <p:nvSpPr>
          <p:cNvPr id="10247" name="Rectangle 25"/>
          <p:cNvSpPr>
            <a:spLocks noChangeArrowheads="1"/>
          </p:cNvSpPr>
          <p:nvPr/>
        </p:nvSpPr>
        <p:spPr bwMode="auto">
          <a:xfrm>
            <a:off x="4950619" y="3436144"/>
            <a:ext cx="1619250" cy="270272"/>
          </a:xfrm>
          <a:prstGeom prst="rect">
            <a:avLst/>
          </a:prstGeom>
          <a:solidFill>
            <a:srgbClr val="009900"/>
          </a:solidFill>
          <a:ln>
            <a:noFill/>
          </a:ln>
          <a:effectLst>
            <a:prstShdw prst="shdw17" dist="17961" dir="2700000">
              <a:srgbClr val="005C00"/>
            </a:prstShdw>
          </a:effectLst>
          <a:extLst>
            <a:ext uri="{91240B29-F687-4F45-9708-019B960494DF}">
              <a14:hiddenLine xmlns:a14="http://schemas.microsoft.com/office/drawing/2010/main" w="9525">
                <a:solidFill>
                  <a:srgbClr val="D9D9D1"/>
                </a:solidFill>
                <a:miter lim="800000"/>
                <a:headEnd/>
                <a:tailEnd/>
              </a14:hiddenLine>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r>
              <a:rPr lang="en-GB" altLang="en-US" sz="750">
                <a:solidFill>
                  <a:srgbClr val="EAEAEA"/>
                </a:solidFill>
                <a:latin typeface="Times New Roman" panose="02020603050405020304" pitchFamily="18" charset="0"/>
              </a:rPr>
              <a:t>64% Doing something about it</a:t>
            </a:r>
          </a:p>
        </p:txBody>
      </p:sp>
      <p:sp>
        <p:nvSpPr>
          <p:cNvPr id="10248" name="Rectangle 26"/>
          <p:cNvSpPr>
            <a:spLocks noChangeArrowheads="1"/>
          </p:cNvSpPr>
          <p:nvPr/>
        </p:nvSpPr>
        <p:spPr bwMode="auto">
          <a:xfrm>
            <a:off x="5868591" y="3787378"/>
            <a:ext cx="1619250" cy="270272"/>
          </a:xfrm>
          <a:prstGeom prst="rect">
            <a:avLst/>
          </a:prstGeom>
          <a:solidFill>
            <a:srgbClr val="CC3300"/>
          </a:solidFill>
          <a:ln>
            <a:noFill/>
          </a:ln>
          <a:effectLst>
            <a:prstShdw prst="shdw17" dist="17961" dir="2700000">
              <a:srgbClr val="7A1F00"/>
            </a:prstShdw>
          </a:effectLst>
          <a:extLst>
            <a:ext uri="{91240B29-F687-4F45-9708-019B960494DF}">
              <a14:hiddenLine xmlns:a14="http://schemas.microsoft.com/office/drawing/2010/main" w="9525">
                <a:solidFill>
                  <a:srgbClr val="D9D9D1"/>
                </a:solidFill>
                <a:miter lim="800000"/>
                <a:headEnd/>
                <a:tailEnd/>
              </a14:hiddenLine>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r>
              <a:rPr lang="en-GB" altLang="en-US" sz="750">
                <a:solidFill>
                  <a:srgbClr val="EAEAEA"/>
                </a:solidFill>
                <a:latin typeface="Times New Roman" panose="02020603050405020304" pitchFamily="18" charset="0"/>
              </a:rPr>
              <a:t>42% Not doing something about it</a:t>
            </a:r>
          </a:p>
        </p:txBody>
      </p:sp>
      <p:sp>
        <p:nvSpPr>
          <p:cNvPr id="10249" name="Text Box 29"/>
          <p:cNvSpPr txBox="1">
            <a:spLocks noChangeArrowheads="1"/>
          </p:cNvSpPr>
          <p:nvPr/>
        </p:nvSpPr>
        <p:spPr bwMode="auto">
          <a:xfrm>
            <a:off x="4457701" y="3788569"/>
            <a:ext cx="59503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GB" altLang="en-US" sz="1200" b="0">
                <a:solidFill>
                  <a:srgbClr val="969696"/>
                </a:solidFill>
                <a:latin typeface="Arial Black" panose="020B0A04020102020204" pitchFamily="34" charset="0"/>
              </a:rPr>
              <a:t>2003</a:t>
            </a:r>
          </a:p>
        </p:txBody>
      </p:sp>
      <p:sp>
        <p:nvSpPr>
          <p:cNvPr id="10250" name="Text Box 30"/>
          <p:cNvSpPr txBox="1">
            <a:spLocks noChangeArrowheads="1"/>
          </p:cNvSpPr>
          <p:nvPr/>
        </p:nvSpPr>
        <p:spPr bwMode="auto">
          <a:xfrm>
            <a:off x="4454129" y="3452813"/>
            <a:ext cx="59503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GB" altLang="en-US" sz="1200" b="0">
                <a:solidFill>
                  <a:srgbClr val="969696"/>
                </a:solidFill>
                <a:latin typeface="Arial Black" panose="020B0A04020102020204" pitchFamily="34" charset="0"/>
              </a:rPr>
              <a:t>2005</a:t>
            </a:r>
          </a:p>
        </p:txBody>
      </p:sp>
      <p:sp>
        <p:nvSpPr>
          <p:cNvPr id="10251" name="Rectangle 31"/>
          <p:cNvSpPr>
            <a:spLocks noChangeArrowheads="1"/>
          </p:cNvSpPr>
          <p:nvPr/>
        </p:nvSpPr>
        <p:spPr bwMode="auto">
          <a:xfrm>
            <a:off x="2303860" y="4516041"/>
            <a:ext cx="4806553" cy="207749"/>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0" fontAlgn="base" hangingPunct="0">
              <a:spcBef>
                <a:spcPct val="50000"/>
              </a:spcBef>
              <a:spcAft>
                <a:spcPct val="0"/>
              </a:spcAft>
            </a:pPr>
            <a:r>
              <a:rPr lang="en-US" altLang="en-US" sz="750">
                <a:solidFill>
                  <a:srgbClr val="000000"/>
                </a:solidFill>
                <a:latin typeface="Times New Roman" panose="02020603050405020304" pitchFamily="18" charset="0"/>
              </a:rPr>
              <a:t>Source: Surveys by PwC for the IT Governance Institute Sep-Oct 2003 and Sep-Oct 2005</a:t>
            </a:r>
          </a:p>
        </p:txBody>
      </p:sp>
      <p:sp>
        <p:nvSpPr>
          <p:cNvPr id="10252" name="Text Box 32"/>
          <p:cNvSpPr txBox="1">
            <a:spLocks noChangeArrowheads="1"/>
          </p:cNvSpPr>
          <p:nvPr/>
        </p:nvSpPr>
        <p:spPr bwMode="auto">
          <a:xfrm>
            <a:off x="6678216" y="3489723"/>
            <a:ext cx="809625" cy="207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50000"/>
              </a:spcBef>
              <a:spcAft>
                <a:spcPct val="0"/>
              </a:spcAft>
            </a:pPr>
            <a:r>
              <a:rPr lang="en-US" altLang="en-US" sz="750">
                <a:solidFill>
                  <a:srgbClr val="FFFFFF"/>
                </a:solidFill>
              </a:rPr>
              <a:t>36%</a:t>
            </a:r>
          </a:p>
        </p:txBody>
      </p:sp>
      <p:sp>
        <p:nvSpPr>
          <p:cNvPr id="10253" name="Text Box 33"/>
          <p:cNvSpPr txBox="1">
            <a:spLocks noChangeArrowheads="1"/>
          </p:cNvSpPr>
          <p:nvPr/>
        </p:nvSpPr>
        <p:spPr bwMode="auto">
          <a:xfrm>
            <a:off x="4950619" y="3813573"/>
            <a:ext cx="809625" cy="207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50000"/>
              </a:spcBef>
              <a:spcAft>
                <a:spcPct val="0"/>
              </a:spcAft>
            </a:pPr>
            <a:r>
              <a:rPr lang="en-US" altLang="en-US" sz="750">
                <a:solidFill>
                  <a:srgbClr val="FFFFFF"/>
                </a:solidFill>
              </a:rPr>
              <a:t>58%</a:t>
            </a:r>
          </a:p>
        </p:txBody>
      </p:sp>
    </p:spTree>
    <p:extLst>
      <p:ext uri="{BB962C8B-B14F-4D97-AF65-F5344CB8AC3E}">
        <p14:creationId xmlns:p14="http://schemas.microsoft.com/office/powerpoint/2010/main" val="20582047"/>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6"/>
          <p:cNvSpPr txBox="1">
            <a:spLocks noChangeArrowheads="1"/>
          </p:cNvSpPr>
          <p:nvPr/>
        </p:nvSpPr>
        <p:spPr bwMode="auto">
          <a:xfrm>
            <a:off x="1710929" y="1245394"/>
            <a:ext cx="3131344" cy="1592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7663" indent="-230188">
              <a:defRPr b="1">
                <a:solidFill>
                  <a:schemeClr val="tx1"/>
                </a:solidFill>
                <a:latin typeface="Arial" panose="020B0604020202020204" pitchFamily="34" charset="0"/>
                <a:cs typeface="Arial" panose="020B0604020202020204" pitchFamily="34" charset="0"/>
              </a:defRPr>
            </a:lvl1pPr>
            <a:lvl2pPr marL="690563" indent="-182563">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1350">
                <a:solidFill>
                  <a:srgbClr val="204162"/>
                </a:solidFill>
                <a:latin typeface="Times New Roman" panose="02020603050405020304" pitchFamily="18" charset="0"/>
              </a:rPr>
              <a:t>Enterprise governance is about:</a:t>
            </a:r>
          </a:p>
          <a:p>
            <a:pPr fontAlgn="base">
              <a:spcBef>
                <a:spcPct val="0"/>
              </a:spcBef>
              <a:spcAft>
                <a:spcPct val="0"/>
              </a:spcAft>
              <a:buClr>
                <a:srgbClr val="C0C0C0"/>
              </a:buClr>
              <a:buFont typeface="Wingdings" panose="05000000000000000000" pitchFamily="2" charset="2"/>
              <a:buNone/>
            </a:pPr>
            <a:r>
              <a:rPr lang="en-US" altLang="en-US" sz="1050" b="0">
                <a:solidFill>
                  <a:srgbClr val="292929"/>
                </a:solidFill>
                <a:latin typeface="Times New Roman" panose="02020603050405020304" pitchFamily="18" charset="0"/>
              </a:rPr>
              <a:t>    </a:t>
            </a:r>
          </a:p>
          <a:p>
            <a:pPr fontAlgn="base">
              <a:spcBef>
                <a:spcPct val="0"/>
              </a:spcBef>
              <a:spcAft>
                <a:spcPct val="0"/>
              </a:spcAft>
              <a:buClr>
                <a:srgbClr val="C0C0C0"/>
              </a:buClr>
              <a:buFont typeface="Wingdings" panose="05000000000000000000" pitchFamily="2" charset="2"/>
              <a:buChar char="¤"/>
            </a:pPr>
            <a:r>
              <a:rPr lang="en-US" altLang="en-US" sz="1050">
                <a:solidFill>
                  <a:srgbClr val="292929"/>
                </a:solidFill>
                <a:latin typeface="Times New Roman" panose="02020603050405020304" pitchFamily="18" charset="0"/>
              </a:rPr>
              <a:t>Conformance</a:t>
            </a:r>
          </a:p>
          <a:p>
            <a:pPr lvl="1" fontAlgn="base">
              <a:spcBef>
                <a:spcPct val="0"/>
              </a:spcBef>
              <a:spcAft>
                <a:spcPct val="0"/>
              </a:spcAft>
              <a:buClr>
                <a:srgbClr val="C0C0C0"/>
              </a:buClr>
              <a:buFontTx/>
              <a:buChar char="•"/>
            </a:pPr>
            <a:r>
              <a:rPr lang="en-US" altLang="en-US" sz="1050" b="0">
                <a:solidFill>
                  <a:srgbClr val="292929"/>
                </a:solidFill>
                <a:latin typeface="Times New Roman" panose="02020603050405020304" pitchFamily="18" charset="0"/>
              </a:rPr>
              <a:t>Adhering to legislation, internal policies, audit requirements, etc.</a:t>
            </a:r>
          </a:p>
          <a:p>
            <a:pPr fontAlgn="base">
              <a:spcBef>
                <a:spcPct val="0"/>
              </a:spcBef>
              <a:spcAft>
                <a:spcPct val="0"/>
              </a:spcAft>
              <a:buClr>
                <a:srgbClr val="C0C0C0"/>
              </a:buClr>
              <a:buFont typeface="Wingdings" panose="05000000000000000000" pitchFamily="2" charset="2"/>
              <a:buChar char="¤"/>
            </a:pPr>
            <a:endParaRPr lang="en-US" altLang="en-US" sz="1050">
              <a:solidFill>
                <a:srgbClr val="292929"/>
              </a:solidFill>
              <a:latin typeface="Times New Roman" panose="02020603050405020304" pitchFamily="18" charset="0"/>
            </a:endParaRPr>
          </a:p>
          <a:p>
            <a:pPr fontAlgn="base">
              <a:spcBef>
                <a:spcPct val="0"/>
              </a:spcBef>
              <a:spcAft>
                <a:spcPct val="0"/>
              </a:spcAft>
              <a:buClr>
                <a:srgbClr val="C0C0C0"/>
              </a:buClr>
              <a:buFont typeface="Wingdings" panose="05000000000000000000" pitchFamily="2" charset="2"/>
              <a:buChar char="¤"/>
            </a:pPr>
            <a:r>
              <a:rPr lang="en-US" altLang="en-US" sz="1050">
                <a:solidFill>
                  <a:srgbClr val="292929"/>
                </a:solidFill>
                <a:latin typeface="Times New Roman" panose="02020603050405020304" pitchFamily="18" charset="0"/>
              </a:rPr>
              <a:t>Performance</a:t>
            </a:r>
          </a:p>
          <a:p>
            <a:pPr lvl="1" fontAlgn="base">
              <a:spcBef>
                <a:spcPct val="0"/>
              </a:spcBef>
              <a:spcAft>
                <a:spcPct val="0"/>
              </a:spcAft>
              <a:buClr>
                <a:srgbClr val="C0C0C0"/>
              </a:buClr>
              <a:buFontTx/>
              <a:buChar char="•"/>
            </a:pPr>
            <a:r>
              <a:rPr lang="en-US" altLang="en-US" sz="1050" b="0">
                <a:solidFill>
                  <a:srgbClr val="292929"/>
                </a:solidFill>
                <a:latin typeface="Times New Roman" panose="02020603050405020304" pitchFamily="18" charset="0"/>
              </a:rPr>
              <a:t>Improving profitability, efficiency, effectiveness, growth, etc.</a:t>
            </a:r>
          </a:p>
        </p:txBody>
      </p:sp>
      <p:sp>
        <p:nvSpPr>
          <p:cNvPr id="12291" name="Text Box 7"/>
          <p:cNvSpPr txBox="1">
            <a:spLocks noChangeArrowheads="1"/>
          </p:cNvSpPr>
          <p:nvPr/>
        </p:nvSpPr>
        <p:spPr bwMode="auto">
          <a:xfrm>
            <a:off x="1362075" y="261938"/>
            <a:ext cx="5856685" cy="365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defRPr b="1">
                <a:solidFill>
                  <a:schemeClr val="tx1"/>
                </a:solidFill>
                <a:latin typeface="Arial" panose="020B0604020202020204" pitchFamily="34" charset="0"/>
                <a:cs typeface="Arial" panose="020B0604020202020204" pitchFamily="34" charset="0"/>
              </a:defRPr>
            </a:lvl1pPr>
            <a:lvl2pPr marL="11430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lvl="1" eaLnBrk="0" fontAlgn="base" hangingPunct="0">
              <a:spcBef>
                <a:spcPct val="0"/>
              </a:spcBef>
              <a:spcAft>
                <a:spcPct val="0"/>
              </a:spcAft>
            </a:pPr>
            <a:r>
              <a:rPr lang="en-US" altLang="en-US" sz="1500">
                <a:solidFill>
                  <a:srgbClr val="FFFFFF"/>
                </a:solidFill>
                <a:latin typeface="Times New Roman" panose="02020603050405020304" pitchFamily="18" charset="0"/>
              </a:rPr>
              <a:t>Enterprise Governance Drives IT Governance</a:t>
            </a:r>
            <a:endParaRPr lang="en-GB" altLang="en-US" sz="1500">
              <a:solidFill>
                <a:srgbClr val="FFFFFF"/>
              </a:solidFill>
              <a:latin typeface="Times New Roman" panose="02020603050405020304" pitchFamily="18" charset="0"/>
            </a:endParaRPr>
          </a:p>
        </p:txBody>
      </p:sp>
      <p:sp>
        <p:nvSpPr>
          <p:cNvPr id="12292" name="Text Box 8"/>
          <p:cNvSpPr txBox="1">
            <a:spLocks noChangeArrowheads="1"/>
          </p:cNvSpPr>
          <p:nvPr/>
        </p:nvSpPr>
        <p:spPr bwMode="auto">
          <a:xfrm>
            <a:off x="1766888" y="3779044"/>
            <a:ext cx="4964906" cy="657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1050">
                <a:solidFill>
                  <a:srgbClr val="292929"/>
                </a:solidFill>
                <a:latin typeface="Times New Roman" panose="02020603050405020304" pitchFamily="18" charset="0"/>
              </a:rPr>
              <a:t>Enterprise governance and IT governance require a balance between conformance and performance goals directed by the board.</a:t>
            </a:r>
          </a:p>
          <a:p>
            <a:pPr fontAlgn="base">
              <a:spcBef>
                <a:spcPct val="50000"/>
              </a:spcBef>
              <a:spcAft>
                <a:spcPct val="0"/>
              </a:spcAft>
            </a:pPr>
            <a:endParaRPr lang="en-US" altLang="en-US" sz="1050">
              <a:solidFill>
                <a:srgbClr val="292929"/>
              </a:solidFill>
            </a:endParaRPr>
          </a:p>
        </p:txBody>
      </p:sp>
      <p:sp>
        <p:nvSpPr>
          <p:cNvPr id="12293" name="Oval 10"/>
          <p:cNvSpPr>
            <a:spLocks noChangeArrowheads="1"/>
          </p:cNvSpPr>
          <p:nvPr/>
        </p:nvSpPr>
        <p:spPr bwMode="auto">
          <a:xfrm>
            <a:off x="5274469" y="1815704"/>
            <a:ext cx="1134666" cy="1134665"/>
          </a:xfrm>
          <a:prstGeom prst="ellipse">
            <a:avLst/>
          </a:prstGeom>
          <a:solidFill>
            <a:srgbClr val="003366"/>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12294" name="Oval 11"/>
          <p:cNvSpPr>
            <a:spLocks noChangeArrowheads="1"/>
          </p:cNvSpPr>
          <p:nvPr/>
        </p:nvSpPr>
        <p:spPr bwMode="auto">
          <a:xfrm>
            <a:off x="6191250" y="2139553"/>
            <a:ext cx="1243013" cy="1241822"/>
          </a:xfrm>
          <a:prstGeom prst="ellipse">
            <a:avLst/>
          </a:prstGeom>
          <a:solidFill>
            <a:srgbClr val="3366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12295" name="Line 12"/>
          <p:cNvSpPr>
            <a:spLocks noChangeShapeType="1"/>
          </p:cNvSpPr>
          <p:nvPr/>
        </p:nvSpPr>
        <p:spPr bwMode="auto">
          <a:xfrm>
            <a:off x="5868591" y="1113235"/>
            <a:ext cx="0" cy="756047"/>
          </a:xfrm>
          <a:prstGeom prst="line">
            <a:avLst/>
          </a:prstGeom>
          <a:noFill/>
          <a:ln w="19050" cap="rnd">
            <a:solidFill>
              <a:srgbClr val="4D4D4D"/>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12296" name="Line 13"/>
          <p:cNvSpPr>
            <a:spLocks noChangeShapeType="1"/>
          </p:cNvSpPr>
          <p:nvPr/>
        </p:nvSpPr>
        <p:spPr bwMode="auto">
          <a:xfrm>
            <a:off x="6786563" y="1528763"/>
            <a:ext cx="1191" cy="827485"/>
          </a:xfrm>
          <a:prstGeom prst="line">
            <a:avLst/>
          </a:prstGeom>
          <a:noFill/>
          <a:ln w="19050" cap="rnd">
            <a:solidFill>
              <a:srgbClr val="4D4D4D"/>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12297" name="Line 15"/>
          <p:cNvSpPr>
            <a:spLocks noChangeShapeType="1"/>
          </p:cNvSpPr>
          <p:nvPr/>
        </p:nvSpPr>
        <p:spPr bwMode="auto">
          <a:xfrm>
            <a:off x="5651898" y="1006078"/>
            <a:ext cx="1350169" cy="594122"/>
          </a:xfrm>
          <a:prstGeom prst="line">
            <a:avLst/>
          </a:prstGeom>
          <a:noFill/>
          <a:ln w="2857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12298" name="Line 16"/>
          <p:cNvSpPr>
            <a:spLocks noChangeShapeType="1"/>
          </p:cNvSpPr>
          <p:nvPr/>
        </p:nvSpPr>
        <p:spPr bwMode="auto">
          <a:xfrm>
            <a:off x="6354366" y="1113235"/>
            <a:ext cx="0" cy="21669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12299" name="Text Box 17"/>
          <p:cNvSpPr txBox="1">
            <a:spLocks noChangeArrowheads="1"/>
          </p:cNvSpPr>
          <p:nvPr/>
        </p:nvSpPr>
        <p:spPr bwMode="auto">
          <a:xfrm>
            <a:off x="5543550" y="2301479"/>
            <a:ext cx="721672" cy="207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750">
                <a:solidFill>
                  <a:srgbClr val="FFFFFF"/>
                </a:solidFill>
                <a:latin typeface="Times New Roman" panose="02020603050405020304" pitchFamily="18" charset="0"/>
              </a:rPr>
              <a:t>Performance</a:t>
            </a:r>
          </a:p>
        </p:txBody>
      </p:sp>
      <p:sp>
        <p:nvSpPr>
          <p:cNvPr id="12300" name="Text Box 18"/>
          <p:cNvSpPr txBox="1">
            <a:spLocks noChangeArrowheads="1"/>
          </p:cNvSpPr>
          <p:nvPr/>
        </p:nvSpPr>
        <p:spPr bwMode="auto">
          <a:xfrm>
            <a:off x="6516291" y="2680098"/>
            <a:ext cx="745717" cy="207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750">
                <a:solidFill>
                  <a:srgbClr val="FFFFFF"/>
                </a:solidFill>
                <a:latin typeface="Times New Roman" panose="02020603050405020304" pitchFamily="18" charset="0"/>
              </a:rPr>
              <a:t>Conformance</a:t>
            </a:r>
          </a:p>
        </p:txBody>
      </p:sp>
    </p:spTree>
    <p:extLst>
      <p:ext uri="{BB962C8B-B14F-4D97-AF65-F5344CB8AC3E}">
        <p14:creationId xmlns:p14="http://schemas.microsoft.com/office/powerpoint/2010/main" val="17020553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1362075" y="261938"/>
            <a:ext cx="5314950" cy="365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defRPr b="1">
                <a:solidFill>
                  <a:schemeClr val="tx1"/>
                </a:solidFill>
                <a:latin typeface="Arial" panose="020B0604020202020204" pitchFamily="34" charset="0"/>
                <a:cs typeface="Arial" panose="020B0604020202020204" pitchFamily="34" charset="0"/>
              </a:defRPr>
            </a:lvl1pPr>
            <a:lvl2pPr marL="11430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lvl="1" eaLnBrk="0" fontAlgn="base" hangingPunct="0">
              <a:spcBef>
                <a:spcPct val="0"/>
              </a:spcBef>
              <a:spcAft>
                <a:spcPct val="0"/>
              </a:spcAft>
            </a:pPr>
            <a:r>
              <a:rPr lang="en-US" altLang="en-US" sz="1500">
                <a:solidFill>
                  <a:srgbClr val="FFFFFF"/>
                </a:solidFill>
                <a:latin typeface="Times New Roman" panose="02020603050405020304" pitchFamily="18" charset="0"/>
              </a:rPr>
              <a:t>IT Governance Focus Areas</a:t>
            </a:r>
            <a:endParaRPr lang="en-GB" altLang="en-US" sz="1500">
              <a:solidFill>
                <a:srgbClr val="FFFFFF"/>
              </a:solidFill>
              <a:latin typeface="Times New Roman" panose="02020603050405020304" pitchFamily="18" charset="0"/>
            </a:endParaRPr>
          </a:p>
        </p:txBody>
      </p:sp>
      <p:sp>
        <p:nvSpPr>
          <p:cNvPr id="14339" name="Rectangle 3"/>
          <p:cNvSpPr>
            <a:spLocks noChangeArrowheads="1"/>
          </p:cNvSpPr>
          <p:nvPr/>
        </p:nvSpPr>
        <p:spPr bwMode="auto">
          <a:xfrm>
            <a:off x="1709737" y="1977629"/>
            <a:ext cx="25384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cs typeface="Arial" panose="020B0604020202020204" pitchFamily="34" charset="0"/>
              </a:defRPr>
            </a:lvl1pPr>
            <a:lvl2pPr marL="801688" indent="-342900">
              <a:defRPr b="1">
                <a:solidFill>
                  <a:schemeClr val="tx1"/>
                </a:solidFill>
                <a:latin typeface="Arial" panose="020B0604020202020204" pitchFamily="34" charset="0"/>
                <a:cs typeface="Arial" panose="020B0604020202020204" pitchFamily="34" charset="0"/>
              </a:defRPr>
            </a:lvl2pPr>
            <a:lvl3pPr marL="1220788" indent="-304800">
              <a:defRPr b="1">
                <a:solidFill>
                  <a:schemeClr val="tx1"/>
                </a:solidFill>
                <a:latin typeface="Arial" panose="020B0604020202020204" pitchFamily="34" charset="0"/>
                <a:cs typeface="Arial" panose="020B0604020202020204" pitchFamily="34" charset="0"/>
              </a:defRPr>
            </a:lvl3pPr>
            <a:lvl4pPr marL="1638300" indent="-266700">
              <a:defRPr b="1">
                <a:solidFill>
                  <a:schemeClr val="tx1"/>
                </a:solidFill>
                <a:latin typeface="Arial" panose="020B0604020202020204" pitchFamily="34" charset="0"/>
                <a:cs typeface="Arial" panose="020B0604020202020204" pitchFamily="34" charset="0"/>
              </a:defRPr>
            </a:lvl4pPr>
            <a:lvl5pPr marL="2781300" indent="-952500">
              <a:defRPr b="1">
                <a:solidFill>
                  <a:schemeClr val="tx1"/>
                </a:solidFill>
                <a:latin typeface="Arial" panose="020B0604020202020204" pitchFamily="34" charset="0"/>
                <a:cs typeface="Arial" panose="020B0604020202020204" pitchFamily="34" charset="0"/>
              </a:defRPr>
            </a:lvl5pPr>
            <a:lvl6pPr marL="3238500" indent="-9525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3695700" indent="-9525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4152900" indent="-9525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4610100" indent="-9525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GB" altLang="en-US" sz="1500">
                <a:solidFill>
                  <a:srgbClr val="336699"/>
                </a:solidFill>
                <a:latin typeface="Times New Roman" panose="02020603050405020304" pitchFamily="18" charset="0"/>
              </a:rPr>
              <a:t>Value delivery</a:t>
            </a:r>
            <a:endParaRPr lang="en-GB" altLang="en-US" sz="1500" b="0">
              <a:solidFill>
                <a:srgbClr val="292929"/>
              </a:solidFill>
              <a:latin typeface="Times New Roman" panose="02020603050405020304" pitchFamily="18" charset="0"/>
            </a:endParaRPr>
          </a:p>
        </p:txBody>
      </p:sp>
      <p:sp>
        <p:nvSpPr>
          <p:cNvPr id="14340" name="Line 4"/>
          <p:cNvSpPr>
            <a:spLocks noChangeShapeType="1"/>
          </p:cNvSpPr>
          <p:nvPr/>
        </p:nvSpPr>
        <p:spPr bwMode="auto">
          <a:xfrm>
            <a:off x="1818085" y="1869281"/>
            <a:ext cx="5616178" cy="0"/>
          </a:xfrm>
          <a:prstGeom prst="line">
            <a:avLst/>
          </a:prstGeom>
          <a:noFill/>
          <a:ln w="28575" cap="rnd">
            <a:solidFill>
              <a:srgbClr val="C0C0C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14341" name="Line 5"/>
          <p:cNvSpPr>
            <a:spLocks noChangeShapeType="1"/>
          </p:cNvSpPr>
          <p:nvPr/>
        </p:nvSpPr>
        <p:spPr bwMode="auto">
          <a:xfrm>
            <a:off x="1818085" y="2409825"/>
            <a:ext cx="5616178" cy="0"/>
          </a:xfrm>
          <a:prstGeom prst="line">
            <a:avLst/>
          </a:prstGeom>
          <a:noFill/>
          <a:ln w="28575" cap="rnd">
            <a:solidFill>
              <a:srgbClr val="C0C0C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14342" name="Line 6"/>
          <p:cNvSpPr>
            <a:spLocks noChangeShapeType="1"/>
          </p:cNvSpPr>
          <p:nvPr/>
        </p:nvSpPr>
        <p:spPr bwMode="auto">
          <a:xfrm>
            <a:off x="1818085" y="3143250"/>
            <a:ext cx="5616178" cy="0"/>
          </a:xfrm>
          <a:prstGeom prst="line">
            <a:avLst/>
          </a:prstGeom>
          <a:noFill/>
          <a:ln w="28575" cap="rnd">
            <a:solidFill>
              <a:srgbClr val="C0C0C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14343" name="Line 7"/>
          <p:cNvSpPr>
            <a:spLocks noChangeShapeType="1"/>
          </p:cNvSpPr>
          <p:nvPr/>
        </p:nvSpPr>
        <p:spPr bwMode="auto">
          <a:xfrm>
            <a:off x="1818085" y="3952875"/>
            <a:ext cx="5616178" cy="0"/>
          </a:xfrm>
          <a:prstGeom prst="line">
            <a:avLst/>
          </a:prstGeom>
          <a:noFill/>
          <a:ln w="28575" cap="rnd">
            <a:solidFill>
              <a:srgbClr val="C0C0C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14344" name="Text Box 8"/>
          <p:cNvSpPr txBox="1">
            <a:spLocks noChangeArrowheads="1"/>
          </p:cNvSpPr>
          <p:nvPr/>
        </p:nvSpPr>
        <p:spPr bwMode="auto">
          <a:xfrm>
            <a:off x="3869532" y="1329929"/>
            <a:ext cx="3726656"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eaLnBrk="0" fontAlgn="base" hangingPunct="0">
              <a:spcBef>
                <a:spcPct val="50000"/>
              </a:spcBef>
              <a:spcAft>
                <a:spcPct val="0"/>
              </a:spcAft>
            </a:pPr>
            <a:r>
              <a:rPr lang="en-GB" altLang="en-US" sz="900" b="0">
                <a:solidFill>
                  <a:srgbClr val="292929"/>
                </a:solidFill>
                <a:latin typeface="Times New Roman" panose="02020603050405020304" pitchFamily="18" charset="0"/>
              </a:rPr>
              <a:t>Focuses on ensuring the </a:t>
            </a:r>
            <a:r>
              <a:rPr lang="en-GB" altLang="en-US" sz="900">
                <a:solidFill>
                  <a:srgbClr val="FF2E29"/>
                </a:solidFill>
                <a:latin typeface="Times New Roman" panose="02020603050405020304" pitchFamily="18" charset="0"/>
              </a:rPr>
              <a:t>linkage of business and IT plans</a:t>
            </a:r>
            <a:r>
              <a:rPr lang="en-GB" altLang="en-US" sz="900" b="0">
                <a:solidFill>
                  <a:srgbClr val="292929"/>
                </a:solidFill>
                <a:latin typeface="Times New Roman" panose="02020603050405020304" pitchFamily="18" charset="0"/>
              </a:rPr>
              <a:t>; </a:t>
            </a:r>
            <a:br>
              <a:rPr lang="en-GB" altLang="en-US" sz="900" b="0">
                <a:solidFill>
                  <a:srgbClr val="292929"/>
                </a:solidFill>
                <a:latin typeface="Times New Roman" panose="02020603050405020304" pitchFamily="18" charset="0"/>
              </a:rPr>
            </a:br>
            <a:r>
              <a:rPr lang="en-GB" altLang="en-US" sz="900" b="0">
                <a:solidFill>
                  <a:srgbClr val="292929"/>
                </a:solidFill>
                <a:latin typeface="Times New Roman" panose="02020603050405020304" pitchFamily="18" charset="0"/>
              </a:rPr>
              <a:t>on defining, maintaining and validating the </a:t>
            </a:r>
            <a:r>
              <a:rPr lang="en-GB" altLang="en-US" sz="900">
                <a:solidFill>
                  <a:srgbClr val="FF2E29"/>
                </a:solidFill>
                <a:latin typeface="Times New Roman" panose="02020603050405020304" pitchFamily="18" charset="0"/>
              </a:rPr>
              <a:t>IT value proposition</a:t>
            </a:r>
            <a:r>
              <a:rPr lang="en-GB" altLang="en-US" sz="900" b="0">
                <a:solidFill>
                  <a:srgbClr val="292929"/>
                </a:solidFill>
                <a:latin typeface="Times New Roman" panose="02020603050405020304" pitchFamily="18" charset="0"/>
              </a:rPr>
              <a:t>; </a:t>
            </a:r>
            <a:br>
              <a:rPr lang="en-GB" altLang="en-US" sz="900" b="0">
                <a:solidFill>
                  <a:srgbClr val="292929"/>
                </a:solidFill>
                <a:latin typeface="Times New Roman" panose="02020603050405020304" pitchFamily="18" charset="0"/>
              </a:rPr>
            </a:br>
            <a:r>
              <a:rPr lang="en-GB" altLang="en-US" sz="900" b="0">
                <a:solidFill>
                  <a:srgbClr val="292929"/>
                </a:solidFill>
                <a:latin typeface="Times New Roman" panose="02020603050405020304" pitchFamily="18" charset="0"/>
              </a:rPr>
              <a:t>and on </a:t>
            </a:r>
            <a:r>
              <a:rPr lang="en-GB" altLang="en-US" sz="900">
                <a:solidFill>
                  <a:srgbClr val="FF2E29"/>
                </a:solidFill>
                <a:latin typeface="Times New Roman" panose="02020603050405020304" pitchFamily="18" charset="0"/>
              </a:rPr>
              <a:t>aligning IT operations</a:t>
            </a:r>
            <a:r>
              <a:rPr lang="en-GB" altLang="en-US" sz="900" b="0">
                <a:solidFill>
                  <a:srgbClr val="292929"/>
                </a:solidFill>
                <a:latin typeface="Times New Roman" panose="02020603050405020304" pitchFamily="18" charset="0"/>
              </a:rPr>
              <a:t> with enterprise operations</a:t>
            </a:r>
          </a:p>
        </p:txBody>
      </p:sp>
      <p:sp>
        <p:nvSpPr>
          <p:cNvPr id="14345" name="Text Box 9"/>
          <p:cNvSpPr txBox="1">
            <a:spLocks noChangeArrowheads="1"/>
          </p:cNvSpPr>
          <p:nvPr/>
        </p:nvSpPr>
        <p:spPr bwMode="auto">
          <a:xfrm>
            <a:off x="3869531" y="1944292"/>
            <a:ext cx="3943350"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eaLnBrk="0" fontAlgn="base" hangingPunct="0">
              <a:spcBef>
                <a:spcPct val="50000"/>
              </a:spcBef>
              <a:spcAft>
                <a:spcPct val="0"/>
              </a:spcAft>
            </a:pPr>
            <a:r>
              <a:rPr lang="en-GB" altLang="en-US" sz="900" b="0">
                <a:solidFill>
                  <a:srgbClr val="292929"/>
                </a:solidFill>
                <a:latin typeface="Times New Roman" panose="02020603050405020304" pitchFamily="18" charset="0"/>
              </a:rPr>
              <a:t>Is about executing the </a:t>
            </a:r>
            <a:r>
              <a:rPr lang="en-GB" altLang="en-US" sz="900">
                <a:solidFill>
                  <a:srgbClr val="FF2E29"/>
                </a:solidFill>
                <a:latin typeface="Times New Roman" panose="02020603050405020304" pitchFamily="18" charset="0"/>
              </a:rPr>
              <a:t>value proposition</a:t>
            </a:r>
            <a:r>
              <a:rPr lang="en-GB" altLang="en-US" sz="900" b="0">
                <a:solidFill>
                  <a:srgbClr val="292929"/>
                </a:solidFill>
                <a:latin typeface="Times New Roman" panose="02020603050405020304" pitchFamily="18" charset="0"/>
              </a:rPr>
              <a:t> throughout the delivery cycle, ensuring that IT delivers the </a:t>
            </a:r>
            <a:r>
              <a:rPr lang="en-GB" altLang="en-US" sz="900">
                <a:solidFill>
                  <a:srgbClr val="FF2E29"/>
                </a:solidFill>
                <a:latin typeface="Times New Roman" panose="02020603050405020304" pitchFamily="18" charset="0"/>
              </a:rPr>
              <a:t>promised benefits against the strategy</a:t>
            </a:r>
            <a:r>
              <a:rPr lang="en-GB" altLang="en-US" sz="900" b="0">
                <a:solidFill>
                  <a:srgbClr val="292929"/>
                </a:solidFill>
                <a:latin typeface="Times New Roman" panose="02020603050405020304" pitchFamily="18" charset="0"/>
              </a:rPr>
              <a:t>, concentrating on optimising costs and proving the intrinsic value of IT</a:t>
            </a:r>
          </a:p>
        </p:txBody>
      </p:sp>
      <p:sp>
        <p:nvSpPr>
          <p:cNvPr id="14346" name="Text Box 10"/>
          <p:cNvSpPr txBox="1">
            <a:spLocks noChangeArrowheads="1"/>
          </p:cNvSpPr>
          <p:nvPr/>
        </p:nvSpPr>
        <p:spPr bwMode="auto">
          <a:xfrm>
            <a:off x="3869532" y="2518173"/>
            <a:ext cx="3726656"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eaLnBrk="0" fontAlgn="base" hangingPunct="0">
              <a:spcBef>
                <a:spcPct val="50000"/>
              </a:spcBef>
              <a:spcAft>
                <a:spcPct val="0"/>
              </a:spcAft>
            </a:pPr>
            <a:r>
              <a:rPr lang="en-GB" altLang="en-US" sz="900" b="0">
                <a:solidFill>
                  <a:srgbClr val="292929"/>
                </a:solidFill>
                <a:latin typeface="Times New Roman" panose="02020603050405020304" pitchFamily="18" charset="0"/>
              </a:rPr>
              <a:t>Is about the optimal investment in, and the proper management of, </a:t>
            </a:r>
            <a:r>
              <a:rPr lang="en-GB" altLang="en-US" sz="900">
                <a:solidFill>
                  <a:srgbClr val="FF2E29"/>
                </a:solidFill>
                <a:latin typeface="Times New Roman" panose="02020603050405020304" pitchFamily="18" charset="0"/>
              </a:rPr>
              <a:t>critical IT resources</a:t>
            </a:r>
            <a:r>
              <a:rPr lang="en-GB" altLang="en-US" sz="900" b="0">
                <a:solidFill>
                  <a:srgbClr val="292929"/>
                </a:solidFill>
                <a:latin typeface="Times New Roman" panose="02020603050405020304" pitchFamily="18" charset="0"/>
              </a:rPr>
              <a:t>: applications, information, infrastructure and people. Key issues relate to the </a:t>
            </a:r>
            <a:r>
              <a:rPr lang="en-GB" altLang="en-US" sz="900">
                <a:solidFill>
                  <a:srgbClr val="FF2E29"/>
                </a:solidFill>
                <a:latin typeface="Times New Roman" panose="02020603050405020304" pitchFamily="18" charset="0"/>
              </a:rPr>
              <a:t>optimisation of knowledge and infrastructure.</a:t>
            </a:r>
            <a:endParaRPr lang="en-GB" altLang="en-US" sz="900" b="0">
              <a:solidFill>
                <a:srgbClr val="FF2E29"/>
              </a:solidFill>
              <a:latin typeface="Times New Roman" panose="02020603050405020304" pitchFamily="18" charset="0"/>
            </a:endParaRPr>
          </a:p>
        </p:txBody>
      </p:sp>
      <p:sp>
        <p:nvSpPr>
          <p:cNvPr id="14347" name="Text Box 11"/>
          <p:cNvSpPr txBox="1">
            <a:spLocks noChangeArrowheads="1"/>
          </p:cNvSpPr>
          <p:nvPr/>
        </p:nvSpPr>
        <p:spPr bwMode="auto">
          <a:xfrm>
            <a:off x="3869532" y="3196829"/>
            <a:ext cx="372665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eaLnBrk="0" fontAlgn="base" hangingPunct="0">
              <a:spcBef>
                <a:spcPct val="50000"/>
              </a:spcBef>
              <a:spcAft>
                <a:spcPct val="0"/>
              </a:spcAft>
            </a:pPr>
            <a:r>
              <a:rPr lang="en-GB" altLang="en-US" sz="900" b="0">
                <a:solidFill>
                  <a:srgbClr val="292929"/>
                </a:solidFill>
                <a:latin typeface="Times New Roman" panose="02020603050405020304" pitchFamily="18" charset="0"/>
              </a:rPr>
              <a:t>Requires risk awareness by senior corporate officers, a clear understanding of the </a:t>
            </a:r>
            <a:r>
              <a:rPr lang="en-GB" altLang="en-US" sz="900">
                <a:solidFill>
                  <a:srgbClr val="FF2E29"/>
                </a:solidFill>
                <a:latin typeface="Times New Roman" panose="02020603050405020304" pitchFamily="18" charset="0"/>
              </a:rPr>
              <a:t>enterprise’s appetite for risk</a:t>
            </a:r>
            <a:r>
              <a:rPr lang="en-GB" altLang="en-US" sz="900" b="0">
                <a:solidFill>
                  <a:srgbClr val="292929"/>
                </a:solidFill>
                <a:latin typeface="Times New Roman" panose="02020603050405020304" pitchFamily="18" charset="0"/>
              </a:rPr>
              <a:t>, understanding of </a:t>
            </a:r>
            <a:r>
              <a:rPr lang="en-GB" altLang="en-US" sz="900">
                <a:solidFill>
                  <a:srgbClr val="FF2E29"/>
                </a:solidFill>
                <a:latin typeface="Times New Roman" panose="02020603050405020304" pitchFamily="18" charset="0"/>
              </a:rPr>
              <a:t>compliance requirements</a:t>
            </a:r>
            <a:r>
              <a:rPr lang="en-GB" altLang="en-US" sz="900" b="0">
                <a:solidFill>
                  <a:srgbClr val="292929"/>
                </a:solidFill>
                <a:latin typeface="Times New Roman" panose="02020603050405020304" pitchFamily="18" charset="0"/>
              </a:rPr>
              <a:t>, transparency about the significant risks to the enterprise, and </a:t>
            </a:r>
            <a:r>
              <a:rPr lang="en-GB" altLang="en-US" sz="900">
                <a:solidFill>
                  <a:srgbClr val="FF2E29"/>
                </a:solidFill>
                <a:latin typeface="Times New Roman" panose="02020603050405020304" pitchFamily="18" charset="0"/>
              </a:rPr>
              <a:t>embedding of risk management responsibilities</a:t>
            </a:r>
            <a:r>
              <a:rPr lang="en-GB" altLang="en-US" sz="900" b="0">
                <a:solidFill>
                  <a:srgbClr val="292929"/>
                </a:solidFill>
                <a:latin typeface="Times New Roman" panose="02020603050405020304" pitchFamily="18" charset="0"/>
              </a:rPr>
              <a:t> in the organisation</a:t>
            </a:r>
          </a:p>
        </p:txBody>
      </p:sp>
      <p:sp>
        <p:nvSpPr>
          <p:cNvPr id="14348" name="Text Box 12"/>
          <p:cNvSpPr txBox="1">
            <a:spLocks noChangeArrowheads="1"/>
          </p:cNvSpPr>
          <p:nvPr/>
        </p:nvSpPr>
        <p:spPr bwMode="auto">
          <a:xfrm>
            <a:off x="3869532" y="4061223"/>
            <a:ext cx="372665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eaLnBrk="0" fontAlgn="base" hangingPunct="0">
              <a:spcBef>
                <a:spcPct val="50000"/>
              </a:spcBef>
              <a:spcAft>
                <a:spcPct val="0"/>
              </a:spcAft>
            </a:pPr>
            <a:r>
              <a:rPr lang="en-GB" altLang="en-US" sz="900" b="0">
                <a:solidFill>
                  <a:srgbClr val="292929"/>
                </a:solidFill>
                <a:latin typeface="Times New Roman" panose="02020603050405020304" pitchFamily="18" charset="0"/>
              </a:rPr>
              <a:t>Tracks and monitors strategy implementation, project completion, resource usage, process performance and service delivery, using, for example, balanced scorecards that </a:t>
            </a:r>
            <a:r>
              <a:rPr lang="en-GB" altLang="en-US" sz="900">
                <a:solidFill>
                  <a:srgbClr val="FF2E29"/>
                </a:solidFill>
                <a:latin typeface="Times New Roman" panose="02020603050405020304" pitchFamily="18" charset="0"/>
              </a:rPr>
              <a:t>translate strategy into action</a:t>
            </a:r>
            <a:r>
              <a:rPr lang="en-GB" altLang="en-US" sz="900" b="0">
                <a:solidFill>
                  <a:srgbClr val="292929"/>
                </a:solidFill>
                <a:latin typeface="Times New Roman" panose="02020603050405020304" pitchFamily="18" charset="0"/>
              </a:rPr>
              <a:t> to achieve </a:t>
            </a:r>
            <a:r>
              <a:rPr lang="en-GB" altLang="en-US" sz="900">
                <a:solidFill>
                  <a:srgbClr val="FF2E29"/>
                </a:solidFill>
                <a:latin typeface="Times New Roman" panose="02020603050405020304" pitchFamily="18" charset="0"/>
              </a:rPr>
              <a:t>goals measurable beyond conventional accounting</a:t>
            </a:r>
            <a:endParaRPr lang="en-GB" altLang="en-US" sz="900" b="0">
              <a:solidFill>
                <a:srgbClr val="292929"/>
              </a:solidFill>
              <a:latin typeface="Times New Roman" panose="02020603050405020304" pitchFamily="18" charset="0"/>
            </a:endParaRPr>
          </a:p>
        </p:txBody>
      </p:sp>
      <p:sp>
        <p:nvSpPr>
          <p:cNvPr id="14349" name="Rectangle 13"/>
          <p:cNvSpPr>
            <a:spLocks noChangeArrowheads="1"/>
          </p:cNvSpPr>
          <p:nvPr/>
        </p:nvSpPr>
        <p:spPr bwMode="auto">
          <a:xfrm>
            <a:off x="1709738" y="4007644"/>
            <a:ext cx="1620441" cy="53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cs typeface="Arial" panose="020B0604020202020204" pitchFamily="34" charset="0"/>
              </a:defRPr>
            </a:lvl1pPr>
            <a:lvl2pPr marL="801688" indent="-342900">
              <a:defRPr b="1">
                <a:solidFill>
                  <a:schemeClr val="tx1"/>
                </a:solidFill>
                <a:latin typeface="Arial" panose="020B0604020202020204" pitchFamily="34" charset="0"/>
                <a:cs typeface="Arial" panose="020B0604020202020204" pitchFamily="34" charset="0"/>
              </a:defRPr>
            </a:lvl2pPr>
            <a:lvl3pPr marL="1220788" indent="-304800">
              <a:defRPr b="1">
                <a:solidFill>
                  <a:schemeClr val="tx1"/>
                </a:solidFill>
                <a:latin typeface="Arial" panose="020B0604020202020204" pitchFamily="34" charset="0"/>
                <a:cs typeface="Arial" panose="020B0604020202020204" pitchFamily="34" charset="0"/>
              </a:defRPr>
            </a:lvl3pPr>
            <a:lvl4pPr marL="1638300" indent="-266700">
              <a:defRPr b="1">
                <a:solidFill>
                  <a:schemeClr val="tx1"/>
                </a:solidFill>
                <a:latin typeface="Arial" panose="020B0604020202020204" pitchFamily="34" charset="0"/>
                <a:cs typeface="Arial" panose="020B0604020202020204" pitchFamily="34" charset="0"/>
              </a:defRPr>
            </a:lvl4pPr>
            <a:lvl5pPr marL="2781300" indent="-952500">
              <a:defRPr b="1">
                <a:solidFill>
                  <a:schemeClr val="tx1"/>
                </a:solidFill>
                <a:latin typeface="Arial" panose="020B0604020202020204" pitchFamily="34" charset="0"/>
                <a:cs typeface="Arial" panose="020B0604020202020204" pitchFamily="34" charset="0"/>
              </a:defRPr>
            </a:lvl5pPr>
            <a:lvl6pPr marL="3238500" indent="-9525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3695700" indent="-9525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4152900" indent="-9525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4610100" indent="-9525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GB" altLang="en-US" sz="1500">
                <a:solidFill>
                  <a:srgbClr val="336699"/>
                </a:solidFill>
                <a:latin typeface="Times New Roman" panose="02020603050405020304" pitchFamily="18" charset="0"/>
              </a:rPr>
              <a:t>Performance </a:t>
            </a:r>
          </a:p>
          <a:p>
            <a:pPr fontAlgn="base">
              <a:spcBef>
                <a:spcPct val="0"/>
              </a:spcBef>
              <a:spcAft>
                <a:spcPct val="0"/>
              </a:spcAft>
            </a:pPr>
            <a:r>
              <a:rPr lang="en-GB" altLang="en-US" sz="1500">
                <a:solidFill>
                  <a:srgbClr val="336699"/>
                </a:solidFill>
                <a:latin typeface="Times New Roman" panose="02020603050405020304" pitchFamily="18" charset="0"/>
              </a:rPr>
              <a:t>measurement</a:t>
            </a:r>
            <a:endParaRPr lang="en-GB" altLang="en-US" sz="1500" b="0">
              <a:solidFill>
                <a:srgbClr val="292929"/>
              </a:solidFill>
              <a:latin typeface="Times New Roman" panose="02020603050405020304" pitchFamily="18" charset="0"/>
            </a:endParaRPr>
          </a:p>
        </p:txBody>
      </p:sp>
      <p:sp>
        <p:nvSpPr>
          <p:cNvPr id="14350" name="Rectangle 14"/>
          <p:cNvSpPr>
            <a:spLocks noChangeArrowheads="1"/>
          </p:cNvSpPr>
          <p:nvPr/>
        </p:nvSpPr>
        <p:spPr bwMode="auto">
          <a:xfrm>
            <a:off x="1709737" y="3230166"/>
            <a:ext cx="2538413"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cs typeface="Arial" panose="020B0604020202020204" pitchFamily="34" charset="0"/>
              </a:defRPr>
            </a:lvl1pPr>
            <a:lvl2pPr marL="801688" indent="-342900">
              <a:defRPr b="1">
                <a:solidFill>
                  <a:schemeClr val="tx1"/>
                </a:solidFill>
                <a:latin typeface="Arial" panose="020B0604020202020204" pitchFamily="34" charset="0"/>
                <a:cs typeface="Arial" panose="020B0604020202020204" pitchFamily="34" charset="0"/>
              </a:defRPr>
            </a:lvl2pPr>
            <a:lvl3pPr marL="1220788" indent="-304800">
              <a:defRPr b="1">
                <a:solidFill>
                  <a:schemeClr val="tx1"/>
                </a:solidFill>
                <a:latin typeface="Arial" panose="020B0604020202020204" pitchFamily="34" charset="0"/>
                <a:cs typeface="Arial" panose="020B0604020202020204" pitchFamily="34" charset="0"/>
              </a:defRPr>
            </a:lvl3pPr>
            <a:lvl4pPr marL="1638300" indent="-266700">
              <a:defRPr b="1">
                <a:solidFill>
                  <a:schemeClr val="tx1"/>
                </a:solidFill>
                <a:latin typeface="Arial" panose="020B0604020202020204" pitchFamily="34" charset="0"/>
                <a:cs typeface="Arial" panose="020B0604020202020204" pitchFamily="34" charset="0"/>
              </a:defRPr>
            </a:lvl4pPr>
            <a:lvl5pPr marL="2781300" indent="-952500">
              <a:defRPr b="1">
                <a:solidFill>
                  <a:schemeClr val="tx1"/>
                </a:solidFill>
                <a:latin typeface="Arial" panose="020B0604020202020204" pitchFamily="34" charset="0"/>
                <a:cs typeface="Arial" panose="020B0604020202020204" pitchFamily="34" charset="0"/>
              </a:defRPr>
            </a:lvl5pPr>
            <a:lvl6pPr marL="3238500" indent="-9525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3695700" indent="-9525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4152900" indent="-9525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4610100" indent="-9525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GB" altLang="en-US" sz="1500">
                <a:solidFill>
                  <a:srgbClr val="336699"/>
                </a:solidFill>
                <a:latin typeface="Times New Roman" panose="02020603050405020304" pitchFamily="18" charset="0"/>
              </a:rPr>
              <a:t>Risk management</a:t>
            </a:r>
            <a:endParaRPr lang="en-GB" altLang="en-US" sz="1500" b="0">
              <a:solidFill>
                <a:srgbClr val="292929"/>
              </a:solidFill>
              <a:latin typeface="Times New Roman" panose="02020603050405020304" pitchFamily="18" charset="0"/>
            </a:endParaRPr>
          </a:p>
        </p:txBody>
      </p:sp>
      <p:sp>
        <p:nvSpPr>
          <p:cNvPr id="14351" name="Rectangle 15"/>
          <p:cNvSpPr>
            <a:spLocks noChangeArrowheads="1"/>
          </p:cNvSpPr>
          <p:nvPr/>
        </p:nvSpPr>
        <p:spPr bwMode="auto">
          <a:xfrm>
            <a:off x="1709737" y="2518173"/>
            <a:ext cx="2538413" cy="378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cs typeface="Arial" panose="020B0604020202020204" pitchFamily="34" charset="0"/>
              </a:defRPr>
            </a:lvl1pPr>
            <a:lvl2pPr marL="801688" indent="-342900">
              <a:defRPr b="1">
                <a:solidFill>
                  <a:schemeClr val="tx1"/>
                </a:solidFill>
                <a:latin typeface="Arial" panose="020B0604020202020204" pitchFamily="34" charset="0"/>
                <a:cs typeface="Arial" panose="020B0604020202020204" pitchFamily="34" charset="0"/>
              </a:defRPr>
            </a:lvl2pPr>
            <a:lvl3pPr marL="1220788" indent="-304800">
              <a:defRPr b="1">
                <a:solidFill>
                  <a:schemeClr val="tx1"/>
                </a:solidFill>
                <a:latin typeface="Arial" panose="020B0604020202020204" pitchFamily="34" charset="0"/>
                <a:cs typeface="Arial" panose="020B0604020202020204" pitchFamily="34" charset="0"/>
              </a:defRPr>
            </a:lvl3pPr>
            <a:lvl4pPr marL="1638300" indent="-266700">
              <a:defRPr b="1">
                <a:solidFill>
                  <a:schemeClr val="tx1"/>
                </a:solidFill>
                <a:latin typeface="Arial" panose="020B0604020202020204" pitchFamily="34" charset="0"/>
                <a:cs typeface="Arial" panose="020B0604020202020204" pitchFamily="34" charset="0"/>
              </a:defRPr>
            </a:lvl4pPr>
            <a:lvl5pPr marL="2781300" indent="-952500">
              <a:defRPr b="1">
                <a:solidFill>
                  <a:schemeClr val="tx1"/>
                </a:solidFill>
                <a:latin typeface="Arial" panose="020B0604020202020204" pitchFamily="34" charset="0"/>
                <a:cs typeface="Arial" panose="020B0604020202020204" pitchFamily="34" charset="0"/>
              </a:defRPr>
            </a:lvl5pPr>
            <a:lvl6pPr marL="3238500" indent="-9525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3695700" indent="-9525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4152900" indent="-9525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4610100" indent="-9525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GB" altLang="en-US" sz="1500">
                <a:solidFill>
                  <a:srgbClr val="336699"/>
                </a:solidFill>
                <a:latin typeface="Times New Roman" panose="02020603050405020304" pitchFamily="18" charset="0"/>
              </a:rPr>
              <a:t>Resource </a:t>
            </a:r>
          </a:p>
          <a:p>
            <a:pPr fontAlgn="base">
              <a:spcBef>
                <a:spcPct val="0"/>
              </a:spcBef>
              <a:spcAft>
                <a:spcPct val="0"/>
              </a:spcAft>
            </a:pPr>
            <a:r>
              <a:rPr lang="en-GB" altLang="en-US" sz="1500">
                <a:solidFill>
                  <a:srgbClr val="336699"/>
                </a:solidFill>
                <a:latin typeface="Times New Roman" panose="02020603050405020304" pitchFamily="18" charset="0"/>
              </a:rPr>
              <a:t>management</a:t>
            </a:r>
            <a:endParaRPr lang="en-GB" altLang="en-US" sz="1500" b="0">
              <a:solidFill>
                <a:srgbClr val="292929"/>
              </a:solidFill>
              <a:latin typeface="Times New Roman" panose="02020603050405020304" pitchFamily="18" charset="0"/>
            </a:endParaRPr>
          </a:p>
        </p:txBody>
      </p:sp>
      <p:sp>
        <p:nvSpPr>
          <p:cNvPr id="14352" name="Rectangle 16"/>
          <p:cNvSpPr>
            <a:spLocks noChangeArrowheads="1"/>
          </p:cNvSpPr>
          <p:nvPr/>
        </p:nvSpPr>
        <p:spPr bwMode="auto">
          <a:xfrm>
            <a:off x="1709737" y="1275160"/>
            <a:ext cx="2538413" cy="594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cs typeface="Arial" panose="020B0604020202020204" pitchFamily="34" charset="0"/>
              </a:defRPr>
            </a:lvl1pPr>
            <a:lvl2pPr marL="801688" indent="-342900">
              <a:defRPr b="1">
                <a:solidFill>
                  <a:schemeClr val="tx1"/>
                </a:solidFill>
                <a:latin typeface="Arial" panose="020B0604020202020204" pitchFamily="34" charset="0"/>
                <a:cs typeface="Arial" panose="020B0604020202020204" pitchFamily="34" charset="0"/>
              </a:defRPr>
            </a:lvl2pPr>
            <a:lvl3pPr marL="1220788" indent="-304800">
              <a:defRPr b="1">
                <a:solidFill>
                  <a:schemeClr val="tx1"/>
                </a:solidFill>
                <a:latin typeface="Arial" panose="020B0604020202020204" pitchFamily="34" charset="0"/>
                <a:cs typeface="Arial" panose="020B0604020202020204" pitchFamily="34" charset="0"/>
              </a:defRPr>
            </a:lvl3pPr>
            <a:lvl4pPr marL="1638300" indent="-266700">
              <a:defRPr b="1">
                <a:solidFill>
                  <a:schemeClr val="tx1"/>
                </a:solidFill>
                <a:latin typeface="Arial" panose="020B0604020202020204" pitchFamily="34" charset="0"/>
                <a:cs typeface="Arial" panose="020B0604020202020204" pitchFamily="34" charset="0"/>
              </a:defRPr>
            </a:lvl4pPr>
            <a:lvl5pPr marL="2781300" indent="-952500">
              <a:defRPr b="1">
                <a:solidFill>
                  <a:schemeClr val="tx1"/>
                </a:solidFill>
                <a:latin typeface="Arial" panose="020B0604020202020204" pitchFamily="34" charset="0"/>
                <a:cs typeface="Arial" panose="020B0604020202020204" pitchFamily="34" charset="0"/>
              </a:defRPr>
            </a:lvl5pPr>
            <a:lvl6pPr marL="3238500" indent="-9525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3695700" indent="-9525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4152900" indent="-9525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4610100" indent="-9525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GB" altLang="en-US" sz="1500">
                <a:solidFill>
                  <a:srgbClr val="336699"/>
                </a:solidFill>
                <a:latin typeface="Times New Roman" panose="02020603050405020304" pitchFamily="18" charset="0"/>
              </a:rPr>
              <a:t>Strategic </a:t>
            </a:r>
          </a:p>
          <a:p>
            <a:pPr fontAlgn="base">
              <a:spcBef>
                <a:spcPct val="0"/>
              </a:spcBef>
              <a:spcAft>
                <a:spcPct val="0"/>
              </a:spcAft>
            </a:pPr>
            <a:r>
              <a:rPr lang="en-GB" altLang="en-US" sz="1500">
                <a:solidFill>
                  <a:srgbClr val="336699"/>
                </a:solidFill>
                <a:latin typeface="Times New Roman" panose="02020603050405020304" pitchFamily="18" charset="0"/>
              </a:rPr>
              <a:t>alignment</a:t>
            </a:r>
            <a:endParaRPr lang="en-GB" altLang="en-US" sz="1500" b="0">
              <a:solidFill>
                <a:srgbClr val="292929"/>
              </a:solidFill>
              <a:latin typeface="Times New Roman" panose="02020603050405020304" pitchFamily="18" charset="0"/>
            </a:endParaRPr>
          </a:p>
        </p:txBody>
      </p:sp>
    </p:spTree>
    <p:extLst>
      <p:ext uri="{BB962C8B-B14F-4D97-AF65-F5344CB8AC3E}">
        <p14:creationId xmlns:p14="http://schemas.microsoft.com/office/powerpoint/2010/main" val="14955638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body" idx="1"/>
          </p:nvPr>
        </p:nvSpPr>
        <p:spPr bwMode="auto">
          <a:xfrm>
            <a:off x="1763316" y="1221582"/>
            <a:ext cx="5778103" cy="3394472"/>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173831" indent="-173831" eaLnBrk="1" hangingPunct="1">
              <a:buClr>
                <a:srgbClr val="C0C0C0"/>
              </a:buClr>
              <a:buNone/>
            </a:pPr>
            <a:r>
              <a:rPr lang="en-GB" altLang="en-US" sz="1350" dirty="0">
                <a:solidFill>
                  <a:srgbClr val="292929"/>
                </a:solidFill>
                <a:latin typeface="Times New Roman" panose="02020603050405020304" pitchFamily="18" charset="0"/>
              </a:rPr>
              <a:t>To make an IT governance implementation project successful:</a:t>
            </a:r>
          </a:p>
          <a:p>
            <a:pPr marL="173831" indent="-173831" eaLnBrk="1" hangingPunct="1">
              <a:buClr>
                <a:srgbClr val="C0C0C0"/>
              </a:buClr>
              <a:buNone/>
            </a:pPr>
            <a:endParaRPr lang="en-GB" altLang="en-US" sz="900" dirty="0">
              <a:solidFill>
                <a:srgbClr val="292929"/>
              </a:solidFill>
              <a:latin typeface="Times New Roman" panose="02020603050405020304" pitchFamily="18" charset="0"/>
            </a:endParaRPr>
          </a:p>
          <a:p>
            <a:pPr marL="173831" indent="-173831" eaLnBrk="1" hangingPunct="1">
              <a:buClr>
                <a:srgbClr val="C0C0C0"/>
              </a:buClr>
              <a:buFont typeface="Wingdings" panose="05000000000000000000" pitchFamily="2" charset="2"/>
              <a:buChar char="¤"/>
            </a:pPr>
            <a:r>
              <a:rPr lang="en-GB" altLang="en-US" sz="1050" dirty="0">
                <a:solidFill>
                  <a:srgbClr val="292929"/>
                </a:solidFill>
                <a:latin typeface="Times New Roman" panose="02020603050405020304" pitchFamily="18" charset="0"/>
              </a:rPr>
              <a:t>Make IT governance a workable solution—able to deal with the challenges and pitfalls presented by IT. </a:t>
            </a:r>
          </a:p>
          <a:p>
            <a:pPr marL="173831" indent="-173831" eaLnBrk="1" hangingPunct="1">
              <a:buClr>
                <a:srgbClr val="C0C0C0"/>
              </a:buClr>
              <a:buFont typeface="Wingdings" panose="05000000000000000000" pitchFamily="2" charset="2"/>
              <a:buChar char="¤"/>
            </a:pPr>
            <a:r>
              <a:rPr lang="en-GB" altLang="en-US" sz="1050" dirty="0">
                <a:solidFill>
                  <a:srgbClr val="292929"/>
                </a:solidFill>
                <a:latin typeface="Times New Roman" panose="02020603050405020304" pitchFamily="18" charset="0"/>
              </a:rPr>
              <a:t>Focus as much on improving performance and enabling competitive advantage as preventing problems. </a:t>
            </a:r>
          </a:p>
          <a:p>
            <a:pPr marL="173831" indent="-173831" eaLnBrk="1" hangingPunct="1">
              <a:buClr>
                <a:srgbClr val="C0C0C0"/>
              </a:buClr>
              <a:buFont typeface="Wingdings" panose="05000000000000000000" pitchFamily="2" charset="2"/>
              <a:buChar char="¤"/>
            </a:pPr>
            <a:r>
              <a:rPr lang="en-GB" altLang="en-US" sz="1050" dirty="0">
                <a:solidFill>
                  <a:srgbClr val="292929"/>
                </a:solidFill>
                <a:latin typeface="Times New Roman" panose="02020603050405020304" pitchFamily="18" charset="0"/>
              </a:rPr>
              <a:t>Make IT governance a shared responsibility between the business (customer) and the IT service provider, with the </a:t>
            </a:r>
            <a:r>
              <a:rPr lang="en-GB" altLang="en-US" sz="1050" b="1" dirty="0">
                <a:solidFill>
                  <a:srgbClr val="292929"/>
                </a:solidFill>
                <a:latin typeface="Times New Roman" panose="02020603050405020304" pitchFamily="18" charset="0"/>
              </a:rPr>
              <a:t>full commitment and direction of the board</a:t>
            </a:r>
            <a:r>
              <a:rPr lang="en-GB" altLang="en-US" sz="1050" dirty="0">
                <a:solidFill>
                  <a:srgbClr val="292929"/>
                </a:solidFill>
                <a:latin typeface="Times New Roman" panose="02020603050405020304" pitchFamily="18" charset="0"/>
              </a:rPr>
              <a:t>. </a:t>
            </a:r>
          </a:p>
          <a:p>
            <a:pPr marL="173831" indent="-173831" eaLnBrk="1" hangingPunct="1">
              <a:buClr>
                <a:srgbClr val="C0C0C0"/>
              </a:buClr>
              <a:buFont typeface="Wingdings" panose="05000000000000000000" pitchFamily="2" charset="2"/>
              <a:buChar char="¤"/>
            </a:pPr>
            <a:r>
              <a:rPr lang="en-GB" altLang="en-US" sz="1050" dirty="0">
                <a:solidFill>
                  <a:srgbClr val="292929"/>
                </a:solidFill>
                <a:latin typeface="Times New Roman" panose="02020603050405020304" pitchFamily="18" charset="0"/>
              </a:rPr>
              <a:t>Align IT governance within a wider enterprise governance scheme.</a:t>
            </a:r>
            <a:endParaRPr lang="en-US" altLang="en-US" sz="1050" b="1" dirty="0">
              <a:solidFill>
                <a:srgbClr val="292929"/>
              </a:solidFill>
              <a:latin typeface="Times New Roman" panose="02020603050405020304" pitchFamily="18" charset="0"/>
            </a:endParaRPr>
          </a:p>
          <a:p>
            <a:pPr marL="173831" indent="-173831" eaLnBrk="1" hangingPunct="1">
              <a:buClr>
                <a:srgbClr val="C0C0C0"/>
              </a:buClr>
              <a:buFont typeface="Wingdings" panose="05000000000000000000" pitchFamily="2" charset="2"/>
              <a:buChar char="¤"/>
            </a:pPr>
            <a:r>
              <a:rPr lang="en-GB" altLang="en-US" sz="1050" dirty="0">
                <a:solidFill>
                  <a:srgbClr val="292929"/>
                </a:solidFill>
                <a:latin typeface="Times New Roman" panose="02020603050405020304" pitchFamily="18" charset="0"/>
              </a:rPr>
              <a:t>Boards and executive management need to extend enterprise governance to include IT, provide the necessary leadership and organisational structures, and insist on well-managed and properly controlled processes.</a:t>
            </a:r>
            <a:endParaRPr lang="en-US" altLang="en-US" sz="1050" dirty="0">
              <a:solidFill>
                <a:srgbClr val="292929"/>
              </a:solidFill>
              <a:latin typeface="Times New Roman" panose="02020603050405020304" pitchFamily="18" charset="0"/>
            </a:endParaRPr>
          </a:p>
        </p:txBody>
      </p:sp>
      <p:sp>
        <p:nvSpPr>
          <p:cNvPr id="16387" name="Text Box 3"/>
          <p:cNvSpPr txBox="1">
            <a:spLocks noChangeArrowheads="1"/>
          </p:cNvSpPr>
          <p:nvPr/>
        </p:nvSpPr>
        <p:spPr bwMode="auto">
          <a:xfrm>
            <a:off x="1331119" y="261938"/>
            <a:ext cx="5314950" cy="365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defRPr b="1">
                <a:solidFill>
                  <a:schemeClr val="tx1"/>
                </a:solidFill>
                <a:latin typeface="Arial" panose="020B0604020202020204" pitchFamily="34" charset="0"/>
                <a:cs typeface="Arial" panose="020B0604020202020204" pitchFamily="34" charset="0"/>
              </a:defRPr>
            </a:lvl1pPr>
            <a:lvl2pPr marL="11430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lvl="1" eaLnBrk="0" fontAlgn="base" hangingPunct="0">
              <a:spcBef>
                <a:spcPct val="0"/>
              </a:spcBef>
              <a:spcAft>
                <a:spcPct val="0"/>
              </a:spcAft>
            </a:pPr>
            <a:r>
              <a:rPr lang="en-GB" altLang="en-US" sz="1500">
                <a:solidFill>
                  <a:srgbClr val="FFFFFF"/>
                </a:solidFill>
                <a:latin typeface="Times New Roman" panose="02020603050405020304" pitchFamily="18" charset="0"/>
              </a:rPr>
              <a:t>Making IT Governance Work</a:t>
            </a:r>
          </a:p>
        </p:txBody>
      </p:sp>
    </p:spTree>
    <p:extLst>
      <p:ext uri="{BB962C8B-B14F-4D97-AF65-F5344CB8AC3E}">
        <p14:creationId xmlns:p14="http://schemas.microsoft.com/office/powerpoint/2010/main" val="33561924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13"/>
          <p:cNvSpPr txBox="1">
            <a:spLocks noChangeArrowheads="1"/>
          </p:cNvSpPr>
          <p:nvPr/>
        </p:nvSpPr>
        <p:spPr bwMode="auto">
          <a:xfrm>
            <a:off x="1331119" y="261938"/>
            <a:ext cx="5314950" cy="365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defRPr b="1">
                <a:solidFill>
                  <a:schemeClr val="tx1"/>
                </a:solidFill>
                <a:latin typeface="Arial" panose="020B0604020202020204" pitchFamily="34" charset="0"/>
                <a:cs typeface="Arial" panose="020B0604020202020204" pitchFamily="34" charset="0"/>
              </a:defRPr>
            </a:lvl1pPr>
            <a:lvl2pPr marL="11430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lvl="1" eaLnBrk="0" fontAlgn="base" hangingPunct="0">
              <a:spcBef>
                <a:spcPct val="0"/>
              </a:spcBef>
              <a:spcAft>
                <a:spcPct val="0"/>
              </a:spcAft>
            </a:pPr>
            <a:r>
              <a:rPr lang="en-GB" altLang="en-US" sz="1500">
                <a:solidFill>
                  <a:srgbClr val="FFFFFF"/>
                </a:solidFill>
                <a:latin typeface="Times New Roman" panose="02020603050405020304" pitchFamily="18" charset="0"/>
              </a:rPr>
              <a:t>IT Governance Stakeholders</a:t>
            </a:r>
          </a:p>
        </p:txBody>
      </p:sp>
      <p:sp>
        <p:nvSpPr>
          <p:cNvPr id="18435" name="Rectangle 15"/>
          <p:cNvSpPr>
            <a:spLocks noChangeArrowheads="1"/>
          </p:cNvSpPr>
          <p:nvPr/>
        </p:nvSpPr>
        <p:spPr bwMode="auto">
          <a:xfrm>
            <a:off x="1709737" y="1977629"/>
            <a:ext cx="25384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cs typeface="Arial" panose="020B0604020202020204" pitchFamily="34" charset="0"/>
              </a:defRPr>
            </a:lvl1pPr>
            <a:lvl2pPr marL="801688" indent="-342900">
              <a:defRPr b="1">
                <a:solidFill>
                  <a:schemeClr val="tx1"/>
                </a:solidFill>
                <a:latin typeface="Arial" panose="020B0604020202020204" pitchFamily="34" charset="0"/>
                <a:cs typeface="Arial" panose="020B0604020202020204" pitchFamily="34" charset="0"/>
              </a:defRPr>
            </a:lvl2pPr>
            <a:lvl3pPr marL="1220788" indent="-304800">
              <a:defRPr b="1">
                <a:solidFill>
                  <a:schemeClr val="tx1"/>
                </a:solidFill>
                <a:latin typeface="Arial" panose="020B0604020202020204" pitchFamily="34" charset="0"/>
                <a:cs typeface="Arial" panose="020B0604020202020204" pitchFamily="34" charset="0"/>
              </a:defRPr>
            </a:lvl3pPr>
            <a:lvl4pPr marL="1638300" indent="-266700">
              <a:defRPr b="1">
                <a:solidFill>
                  <a:schemeClr val="tx1"/>
                </a:solidFill>
                <a:latin typeface="Arial" panose="020B0604020202020204" pitchFamily="34" charset="0"/>
                <a:cs typeface="Arial" panose="020B0604020202020204" pitchFamily="34" charset="0"/>
              </a:defRPr>
            </a:lvl4pPr>
            <a:lvl5pPr marL="2781300" indent="-952500">
              <a:defRPr b="1">
                <a:solidFill>
                  <a:schemeClr val="tx1"/>
                </a:solidFill>
                <a:latin typeface="Arial" panose="020B0604020202020204" pitchFamily="34" charset="0"/>
                <a:cs typeface="Arial" panose="020B0604020202020204" pitchFamily="34" charset="0"/>
              </a:defRPr>
            </a:lvl5pPr>
            <a:lvl6pPr marL="3238500" indent="-9525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3695700" indent="-9525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4152900" indent="-9525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4610100" indent="-9525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GB" altLang="en-US" sz="1500">
                <a:solidFill>
                  <a:srgbClr val="336699"/>
                </a:solidFill>
                <a:latin typeface="Times New Roman" panose="02020603050405020304" pitchFamily="18" charset="0"/>
              </a:rPr>
              <a:t>Business management</a:t>
            </a:r>
            <a:endParaRPr lang="en-GB" altLang="en-US" sz="1500" b="0">
              <a:solidFill>
                <a:srgbClr val="292929"/>
              </a:solidFill>
              <a:latin typeface="Times New Roman" panose="02020603050405020304" pitchFamily="18" charset="0"/>
            </a:endParaRPr>
          </a:p>
        </p:txBody>
      </p:sp>
      <p:sp>
        <p:nvSpPr>
          <p:cNvPr id="18436" name="Line 16"/>
          <p:cNvSpPr>
            <a:spLocks noChangeShapeType="1"/>
          </p:cNvSpPr>
          <p:nvPr/>
        </p:nvSpPr>
        <p:spPr bwMode="auto">
          <a:xfrm>
            <a:off x="1818085" y="1869281"/>
            <a:ext cx="5616178" cy="0"/>
          </a:xfrm>
          <a:prstGeom prst="line">
            <a:avLst/>
          </a:prstGeom>
          <a:noFill/>
          <a:ln w="28575" cap="rnd">
            <a:solidFill>
              <a:srgbClr val="C0C0C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18437" name="Line 17"/>
          <p:cNvSpPr>
            <a:spLocks noChangeShapeType="1"/>
          </p:cNvSpPr>
          <p:nvPr/>
        </p:nvSpPr>
        <p:spPr bwMode="auto">
          <a:xfrm>
            <a:off x="1818085" y="2409825"/>
            <a:ext cx="5616178" cy="0"/>
          </a:xfrm>
          <a:prstGeom prst="line">
            <a:avLst/>
          </a:prstGeom>
          <a:noFill/>
          <a:ln w="28575" cap="rnd">
            <a:solidFill>
              <a:srgbClr val="C0C0C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18438" name="Line 18"/>
          <p:cNvSpPr>
            <a:spLocks noChangeShapeType="1"/>
          </p:cNvSpPr>
          <p:nvPr/>
        </p:nvSpPr>
        <p:spPr bwMode="auto">
          <a:xfrm>
            <a:off x="1818085" y="2950369"/>
            <a:ext cx="5616178" cy="0"/>
          </a:xfrm>
          <a:prstGeom prst="line">
            <a:avLst/>
          </a:prstGeom>
          <a:noFill/>
          <a:ln w="28575" cap="rnd">
            <a:solidFill>
              <a:srgbClr val="C0C0C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18439" name="Line 19"/>
          <p:cNvSpPr>
            <a:spLocks noChangeShapeType="1"/>
          </p:cNvSpPr>
          <p:nvPr/>
        </p:nvSpPr>
        <p:spPr bwMode="auto">
          <a:xfrm>
            <a:off x="1818085" y="3489722"/>
            <a:ext cx="5616178" cy="0"/>
          </a:xfrm>
          <a:prstGeom prst="line">
            <a:avLst/>
          </a:prstGeom>
          <a:noFill/>
          <a:ln w="28575" cap="rnd">
            <a:solidFill>
              <a:srgbClr val="C0C0C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18440" name="Text Box 21"/>
          <p:cNvSpPr txBox="1">
            <a:spLocks noChangeArrowheads="1"/>
          </p:cNvSpPr>
          <p:nvPr/>
        </p:nvSpPr>
        <p:spPr bwMode="auto">
          <a:xfrm>
            <a:off x="4031456" y="1329929"/>
            <a:ext cx="3349229" cy="350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lnSpc>
                <a:spcPct val="80000"/>
              </a:lnSpc>
              <a:spcBef>
                <a:spcPct val="20000"/>
              </a:spcBef>
              <a:spcAft>
                <a:spcPct val="0"/>
              </a:spcAft>
            </a:pPr>
            <a:r>
              <a:rPr lang="en-GB" altLang="en-US" sz="1050" b="0">
                <a:solidFill>
                  <a:srgbClr val="292929"/>
                </a:solidFill>
                <a:latin typeface="Times New Roman" panose="02020603050405020304" pitchFamily="18" charset="0"/>
              </a:rPr>
              <a:t>Set direction for IT, monitor results and insist on corrective measures</a:t>
            </a:r>
            <a:endParaRPr lang="en-US" altLang="en-US" sz="1050" b="0">
              <a:solidFill>
                <a:srgbClr val="000000"/>
              </a:solidFill>
              <a:latin typeface="Times New Roman" panose="02020603050405020304" pitchFamily="18" charset="0"/>
            </a:endParaRPr>
          </a:p>
        </p:txBody>
      </p:sp>
      <p:sp>
        <p:nvSpPr>
          <p:cNvPr id="18441" name="Text Box 22"/>
          <p:cNvSpPr txBox="1">
            <a:spLocks noChangeArrowheads="1"/>
          </p:cNvSpPr>
          <p:nvPr/>
        </p:nvSpPr>
        <p:spPr bwMode="auto">
          <a:xfrm>
            <a:off x="4031456" y="1924050"/>
            <a:ext cx="334922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1050" b="0">
                <a:solidFill>
                  <a:srgbClr val="292929"/>
                </a:solidFill>
                <a:latin typeface="Times New Roman" panose="02020603050405020304" pitchFamily="18" charset="0"/>
              </a:rPr>
              <a:t>Defines business requirements for IT and ensures that value is delivered and risks are managed</a:t>
            </a:r>
          </a:p>
        </p:txBody>
      </p:sp>
      <p:sp>
        <p:nvSpPr>
          <p:cNvPr id="18442" name="Text Box 23"/>
          <p:cNvSpPr txBox="1">
            <a:spLocks noChangeArrowheads="1"/>
          </p:cNvSpPr>
          <p:nvPr/>
        </p:nvSpPr>
        <p:spPr bwMode="auto">
          <a:xfrm>
            <a:off x="4031456" y="2518173"/>
            <a:ext cx="3349229" cy="350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lnSpc>
                <a:spcPct val="80000"/>
              </a:lnSpc>
              <a:spcBef>
                <a:spcPct val="20000"/>
              </a:spcBef>
              <a:spcAft>
                <a:spcPct val="0"/>
              </a:spcAft>
            </a:pPr>
            <a:r>
              <a:rPr lang="en-US" altLang="en-US" sz="1050" b="0">
                <a:solidFill>
                  <a:srgbClr val="292929"/>
                </a:solidFill>
                <a:latin typeface="Times New Roman" panose="02020603050405020304" pitchFamily="18" charset="0"/>
              </a:rPr>
              <a:t>Delivers and improves IT services as required by the business</a:t>
            </a:r>
          </a:p>
        </p:txBody>
      </p:sp>
      <p:sp>
        <p:nvSpPr>
          <p:cNvPr id="18443" name="Text Box 24"/>
          <p:cNvSpPr txBox="1">
            <a:spLocks noChangeArrowheads="1"/>
          </p:cNvSpPr>
          <p:nvPr/>
        </p:nvSpPr>
        <p:spPr bwMode="auto">
          <a:xfrm>
            <a:off x="4031456" y="3057526"/>
            <a:ext cx="3349229" cy="350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lnSpc>
                <a:spcPct val="80000"/>
              </a:lnSpc>
              <a:spcBef>
                <a:spcPct val="20000"/>
              </a:spcBef>
              <a:spcAft>
                <a:spcPct val="0"/>
              </a:spcAft>
            </a:pPr>
            <a:r>
              <a:rPr lang="en-GB" altLang="en-US" sz="1050" b="0">
                <a:solidFill>
                  <a:srgbClr val="000000"/>
                </a:solidFill>
                <a:latin typeface="Times New Roman" panose="02020603050405020304" pitchFamily="18" charset="0"/>
              </a:rPr>
              <a:t>Provides independent assurance to demonstrate that IT delivers what is needed</a:t>
            </a:r>
            <a:endParaRPr lang="en-US" altLang="en-US" sz="1050" b="0">
              <a:solidFill>
                <a:srgbClr val="292929"/>
              </a:solidFill>
              <a:latin typeface="Times New Roman" panose="02020603050405020304" pitchFamily="18" charset="0"/>
            </a:endParaRPr>
          </a:p>
        </p:txBody>
      </p:sp>
      <p:sp>
        <p:nvSpPr>
          <p:cNvPr id="18444" name="Text Box 25"/>
          <p:cNvSpPr txBox="1">
            <a:spLocks noChangeArrowheads="1"/>
          </p:cNvSpPr>
          <p:nvPr/>
        </p:nvSpPr>
        <p:spPr bwMode="auto">
          <a:xfrm>
            <a:off x="4031456" y="3651647"/>
            <a:ext cx="334922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GB" altLang="en-US" sz="1050" b="0">
                <a:solidFill>
                  <a:srgbClr val="292929"/>
                </a:solidFill>
                <a:latin typeface="Times New Roman" panose="02020603050405020304" pitchFamily="18" charset="0"/>
              </a:rPr>
              <a:t>Measures compliance with policies and focuses on alerts to new risks</a:t>
            </a:r>
            <a:endParaRPr lang="en-US" altLang="en-US" sz="1050" b="0">
              <a:solidFill>
                <a:srgbClr val="292929"/>
              </a:solidFill>
              <a:latin typeface="Times New Roman" panose="02020603050405020304" pitchFamily="18" charset="0"/>
            </a:endParaRPr>
          </a:p>
        </p:txBody>
      </p:sp>
      <p:sp>
        <p:nvSpPr>
          <p:cNvPr id="18445" name="Rectangle 27"/>
          <p:cNvSpPr>
            <a:spLocks noChangeArrowheads="1"/>
          </p:cNvSpPr>
          <p:nvPr/>
        </p:nvSpPr>
        <p:spPr bwMode="auto">
          <a:xfrm>
            <a:off x="1709737" y="3598069"/>
            <a:ext cx="2538413" cy="917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cs typeface="Arial" panose="020B0604020202020204" pitchFamily="34" charset="0"/>
              </a:defRPr>
            </a:lvl1pPr>
            <a:lvl2pPr marL="801688" indent="-342900">
              <a:defRPr b="1">
                <a:solidFill>
                  <a:schemeClr val="tx1"/>
                </a:solidFill>
                <a:latin typeface="Arial" panose="020B0604020202020204" pitchFamily="34" charset="0"/>
                <a:cs typeface="Arial" panose="020B0604020202020204" pitchFamily="34" charset="0"/>
              </a:defRPr>
            </a:lvl2pPr>
            <a:lvl3pPr marL="1220788" indent="-304800">
              <a:defRPr b="1">
                <a:solidFill>
                  <a:schemeClr val="tx1"/>
                </a:solidFill>
                <a:latin typeface="Arial" panose="020B0604020202020204" pitchFamily="34" charset="0"/>
                <a:cs typeface="Arial" panose="020B0604020202020204" pitchFamily="34" charset="0"/>
              </a:defRPr>
            </a:lvl3pPr>
            <a:lvl4pPr marL="1638300" indent="-266700">
              <a:defRPr b="1">
                <a:solidFill>
                  <a:schemeClr val="tx1"/>
                </a:solidFill>
                <a:latin typeface="Arial" panose="020B0604020202020204" pitchFamily="34" charset="0"/>
                <a:cs typeface="Arial" panose="020B0604020202020204" pitchFamily="34" charset="0"/>
              </a:defRPr>
            </a:lvl4pPr>
            <a:lvl5pPr marL="2781300" indent="-952500">
              <a:defRPr b="1">
                <a:solidFill>
                  <a:schemeClr val="tx1"/>
                </a:solidFill>
                <a:latin typeface="Arial" panose="020B0604020202020204" pitchFamily="34" charset="0"/>
                <a:cs typeface="Arial" panose="020B0604020202020204" pitchFamily="34" charset="0"/>
              </a:defRPr>
            </a:lvl5pPr>
            <a:lvl6pPr marL="3238500" indent="-9525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3695700" indent="-9525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4152900" indent="-9525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4610100" indent="-9525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GB" altLang="en-US" sz="1500">
                <a:solidFill>
                  <a:srgbClr val="336699"/>
                </a:solidFill>
                <a:latin typeface="Times New Roman" panose="02020603050405020304" pitchFamily="18" charset="0"/>
              </a:rPr>
              <a:t>Risk and </a:t>
            </a:r>
          </a:p>
          <a:p>
            <a:pPr fontAlgn="base">
              <a:spcBef>
                <a:spcPct val="0"/>
              </a:spcBef>
              <a:spcAft>
                <a:spcPct val="0"/>
              </a:spcAft>
            </a:pPr>
            <a:r>
              <a:rPr lang="en-GB" altLang="en-US" sz="1500">
                <a:solidFill>
                  <a:srgbClr val="336699"/>
                </a:solidFill>
                <a:latin typeface="Times New Roman" panose="02020603050405020304" pitchFamily="18" charset="0"/>
              </a:rPr>
              <a:t>compliance</a:t>
            </a:r>
            <a:r>
              <a:rPr lang="en-GB" altLang="en-US" sz="1500">
                <a:solidFill>
                  <a:srgbClr val="336699"/>
                </a:solidFill>
              </a:rPr>
              <a:t> </a:t>
            </a:r>
          </a:p>
          <a:p>
            <a:pPr fontAlgn="base">
              <a:spcBef>
                <a:spcPct val="0"/>
              </a:spcBef>
              <a:spcAft>
                <a:spcPct val="0"/>
              </a:spcAft>
            </a:pPr>
            <a:endParaRPr lang="en-GB" altLang="en-US" sz="1500" b="0">
              <a:solidFill>
                <a:srgbClr val="292929"/>
              </a:solidFill>
            </a:endParaRPr>
          </a:p>
        </p:txBody>
      </p:sp>
      <p:sp>
        <p:nvSpPr>
          <p:cNvPr id="18446" name="Rectangle 28"/>
          <p:cNvSpPr>
            <a:spLocks noChangeArrowheads="1"/>
          </p:cNvSpPr>
          <p:nvPr/>
        </p:nvSpPr>
        <p:spPr bwMode="auto">
          <a:xfrm>
            <a:off x="1709737" y="3090862"/>
            <a:ext cx="2538413"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cs typeface="Arial" panose="020B0604020202020204" pitchFamily="34" charset="0"/>
              </a:defRPr>
            </a:lvl1pPr>
            <a:lvl2pPr marL="801688" indent="-342900">
              <a:defRPr b="1">
                <a:solidFill>
                  <a:schemeClr val="tx1"/>
                </a:solidFill>
                <a:latin typeface="Arial" panose="020B0604020202020204" pitchFamily="34" charset="0"/>
                <a:cs typeface="Arial" panose="020B0604020202020204" pitchFamily="34" charset="0"/>
              </a:defRPr>
            </a:lvl2pPr>
            <a:lvl3pPr marL="1220788" indent="-304800">
              <a:defRPr b="1">
                <a:solidFill>
                  <a:schemeClr val="tx1"/>
                </a:solidFill>
                <a:latin typeface="Arial" panose="020B0604020202020204" pitchFamily="34" charset="0"/>
                <a:cs typeface="Arial" panose="020B0604020202020204" pitchFamily="34" charset="0"/>
              </a:defRPr>
            </a:lvl3pPr>
            <a:lvl4pPr marL="1638300" indent="-266700">
              <a:defRPr b="1">
                <a:solidFill>
                  <a:schemeClr val="tx1"/>
                </a:solidFill>
                <a:latin typeface="Arial" panose="020B0604020202020204" pitchFamily="34" charset="0"/>
                <a:cs typeface="Arial" panose="020B0604020202020204" pitchFamily="34" charset="0"/>
              </a:defRPr>
            </a:lvl4pPr>
            <a:lvl5pPr marL="2781300" indent="-952500">
              <a:defRPr b="1">
                <a:solidFill>
                  <a:schemeClr val="tx1"/>
                </a:solidFill>
                <a:latin typeface="Arial" panose="020B0604020202020204" pitchFamily="34" charset="0"/>
                <a:cs typeface="Arial" panose="020B0604020202020204" pitchFamily="34" charset="0"/>
              </a:defRPr>
            </a:lvl5pPr>
            <a:lvl6pPr marL="3238500" indent="-9525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3695700" indent="-9525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4152900" indent="-9525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4610100" indent="-9525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GB" altLang="en-US" sz="1500">
                <a:solidFill>
                  <a:srgbClr val="336699"/>
                </a:solidFill>
                <a:latin typeface="Times New Roman" panose="02020603050405020304" pitchFamily="18" charset="0"/>
              </a:rPr>
              <a:t>IT audit</a:t>
            </a:r>
            <a:endParaRPr lang="en-GB" altLang="en-US" sz="1500" b="0">
              <a:solidFill>
                <a:srgbClr val="292929"/>
              </a:solidFill>
              <a:latin typeface="Times New Roman" panose="02020603050405020304" pitchFamily="18" charset="0"/>
            </a:endParaRPr>
          </a:p>
        </p:txBody>
      </p:sp>
      <p:sp>
        <p:nvSpPr>
          <p:cNvPr id="18447" name="Rectangle 29"/>
          <p:cNvSpPr>
            <a:spLocks noChangeArrowheads="1"/>
          </p:cNvSpPr>
          <p:nvPr/>
        </p:nvSpPr>
        <p:spPr bwMode="auto">
          <a:xfrm>
            <a:off x="1709737" y="2571750"/>
            <a:ext cx="2538413" cy="378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cs typeface="Arial" panose="020B0604020202020204" pitchFamily="34" charset="0"/>
              </a:defRPr>
            </a:lvl1pPr>
            <a:lvl2pPr marL="801688" indent="-342900">
              <a:defRPr b="1">
                <a:solidFill>
                  <a:schemeClr val="tx1"/>
                </a:solidFill>
                <a:latin typeface="Arial" panose="020B0604020202020204" pitchFamily="34" charset="0"/>
                <a:cs typeface="Arial" panose="020B0604020202020204" pitchFamily="34" charset="0"/>
              </a:defRPr>
            </a:lvl2pPr>
            <a:lvl3pPr marL="1220788" indent="-304800">
              <a:defRPr b="1">
                <a:solidFill>
                  <a:schemeClr val="tx1"/>
                </a:solidFill>
                <a:latin typeface="Arial" panose="020B0604020202020204" pitchFamily="34" charset="0"/>
                <a:cs typeface="Arial" panose="020B0604020202020204" pitchFamily="34" charset="0"/>
              </a:defRPr>
            </a:lvl3pPr>
            <a:lvl4pPr marL="1638300" indent="-266700">
              <a:defRPr b="1">
                <a:solidFill>
                  <a:schemeClr val="tx1"/>
                </a:solidFill>
                <a:latin typeface="Arial" panose="020B0604020202020204" pitchFamily="34" charset="0"/>
                <a:cs typeface="Arial" panose="020B0604020202020204" pitchFamily="34" charset="0"/>
              </a:defRPr>
            </a:lvl4pPr>
            <a:lvl5pPr marL="2781300" indent="-952500">
              <a:defRPr b="1">
                <a:solidFill>
                  <a:schemeClr val="tx1"/>
                </a:solidFill>
                <a:latin typeface="Arial" panose="020B0604020202020204" pitchFamily="34" charset="0"/>
                <a:cs typeface="Arial" panose="020B0604020202020204" pitchFamily="34" charset="0"/>
              </a:defRPr>
            </a:lvl5pPr>
            <a:lvl6pPr marL="3238500" indent="-9525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3695700" indent="-9525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4152900" indent="-9525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4610100" indent="-9525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GB" altLang="en-US" sz="1500">
                <a:solidFill>
                  <a:srgbClr val="336699"/>
                </a:solidFill>
                <a:latin typeface="Times New Roman" panose="02020603050405020304" pitchFamily="18" charset="0"/>
              </a:rPr>
              <a:t>IT management</a:t>
            </a:r>
            <a:endParaRPr lang="en-GB" altLang="en-US" sz="1500" b="0">
              <a:solidFill>
                <a:srgbClr val="292929"/>
              </a:solidFill>
              <a:latin typeface="Times New Roman" panose="02020603050405020304" pitchFamily="18" charset="0"/>
            </a:endParaRPr>
          </a:p>
        </p:txBody>
      </p:sp>
      <p:sp>
        <p:nvSpPr>
          <p:cNvPr id="18448" name="Rectangle 30"/>
          <p:cNvSpPr>
            <a:spLocks noChangeArrowheads="1"/>
          </p:cNvSpPr>
          <p:nvPr/>
        </p:nvSpPr>
        <p:spPr bwMode="auto">
          <a:xfrm>
            <a:off x="1709737" y="1275160"/>
            <a:ext cx="2538413" cy="594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cs typeface="Arial" panose="020B0604020202020204" pitchFamily="34" charset="0"/>
              </a:defRPr>
            </a:lvl1pPr>
            <a:lvl2pPr marL="801688" indent="-342900">
              <a:defRPr b="1">
                <a:solidFill>
                  <a:schemeClr val="tx1"/>
                </a:solidFill>
                <a:latin typeface="Arial" panose="020B0604020202020204" pitchFamily="34" charset="0"/>
                <a:cs typeface="Arial" panose="020B0604020202020204" pitchFamily="34" charset="0"/>
              </a:defRPr>
            </a:lvl2pPr>
            <a:lvl3pPr marL="1220788" indent="-304800">
              <a:defRPr b="1">
                <a:solidFill>
                  <a:schemeClr val="tx1"/>
                </a:solidFill>
                <a:latin typeface="Arial" panose="020B0604020202020204" pitchFamily="34" charset="0"/>
                <a:cs typeface="Arial" panose="020B0604020202020204" pitchFamily="34" charset="0"/>
              </a:defRPr>
            </a:lvl3pPr>
            <a:lvl4pPr marL="1638300" indent="-266700">
              <a:defRPr b="1">
                <a:solidFill>
                  <a:schemeClr val="tx1"/>
                </a:solidFill>
                <a:latin typeface="Arial" panose="020B0604020202020204" pitchFamily="34" charset="0"/>
                <a:cs typeface="Arial" panose="020B0604020202020204" pitchFamily="34" charset="0"/>
              </a:defRPr>
            </a:lvl4pPr>
            <a:lvl5pPr marL="2781300" indent="-952500">
              <a:defRPr b="1">
                <a:solidFill>
                  <a:schemeClr val="tx1"/>
                </a:solidFill>
                <a:latin typeface="Arial" panose="020B0604020202020204" pitchFamily="34" charset="0"/>
                <a:cs typeface="Arial" panose="020B0604020202020204" pitchFamily="34" charset="0"/>
              </a:defRPr>
            </a:lvl5pPr>
            <a:lvl6pPr marL="3238500" indent="-9525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3695700" indent="-9525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4152900" indent="-9525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4610100" indent="-9525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GB" altLang="en-US" sz="1500">
                <a:solidFill>
                  <a:srgbClr val="336699"/>
                </a:solidFill>
                <a:latin typeface="Times New Roman" panose="02020603050405020304" pitchFamily="18" charset="0"/>
              </a:rPr>
              <a:t>Board and </a:t>
            </a:r>
          </a:p>
          <a:p>
            <a:pPr fontAlgn="base">
              <a:spcBef>
                <a:spcPct val="0"/>
              </a:spcBef>
              <a:spcAft>
                <a:spcPct val="0"/>
              </a:spcAft>
            </a:pPr>
            <a:r>
              <a:rPr lang="en-GB" altLang="en-US" sz="1500">
                <a:solidFill>
                  <a:srgbClr val="336699"/>
                </a:solidFill>
                <a:latin typeface="Times New Roman" panose="02020603050405020304" pitchFamily="18" charset="0"/>
              </a:rPr>
              <a:t>executive</a:t>
            </a:r>
            <a:endParaRPr lang="en-GB" altLang="en-US" sz="1500" b="0">
              <a:solidFill>
                <a:srgbClr val="292929"/>
              </a:solidFill>
              <a:latin typeface="Times New Roman" panose="02020603050405020304" pitchFamily="18" charset="0"/>
            </a:endParaRPr>
          </a:p>
        </p:txBody>
      </p:sp>
    </p:spTree>
    <p:extLst>
      <p:ext uri="{BB962C8B-B14F-4D97-AF65-F5344CB8AC3E}">
        <p14:creationId xmlns:p14="http://schemas.microsoft.com/office/powerpoint/2010/main" val="24757269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1818085" y="1957388"/>
            <a:ext cx="3780234" cy="2186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spAutoFit/>
          </a:bodyPr>
          <a:lstStyle>
            <a:lvl1pPr marL="333375" indent="-333375">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lnSpc>
                <a:spcPct val="115000"/>
              </a:lnSpc>
              <a:spcBef>
                <a:spcPct val="20000"/>
              </a:spcBef>
              <a:spcAft>
                <a:spcPct val="0"/>
              </a:spcAft>
            </a:pPr>
            <a:r>
              <a:rPr lang="en-US" altLang="en-US" sz="1050">
                <a:solidFill>
                  <a:srgbClr val="003366"/>
                </a:solidFill>
                <a:latin typeface="Times New Roman" panose="02020603050405020304" pitchFamily="18" charset="0"/>
              </a:rPr>
              <a:t>C</a:t>
            </a:r>
            <a:r>
              <a:rPr lang="en-US" altLang="en-US" sz="900">
                <a:solidFill>
                  <a:srgbClr val="003366"/>
                </a:solidFill>
                <a:latin typeface="Times New Roman" panose="02020603050405020304" pitchFamily="18" charset="0"/>
              </a:rPr>
              <a:t>OBI</a:t>
            </a:r>
            <a:r>
              <a:rPr lang="en-US" altLang="en-US" sz="1050">
                <a:solidFill>
                  <a:srgbClr val="003366"/>
                </a:solidFill>
                <a:latin typeface="Times New Roman" panose="02020603050405020304" pitchFamily="18" charset="0"/>
              </a:rPr>
              <a:t>T:</a:t>
            </a:r>
          </a:p>
          <a:p>
            <a:pPr fontAlgn="base">
              <a:lnSpc>
                <a:spcPct val="115000"/>
              </a:lnSpc>
              <a:spcBef>
                <a:spcPct val="20000"/>
              </a:spcBef>
              <a:spcAft>
                <a:spcPct val="0"/>
              </a:spcAft>
              <a:buClr>
                <a:srgbClr val="C0C0C0"/>
              </a:buClr>
              <a:buFont typeface="Wingdings" panose="05000000000000000000" pitchFamily="2" charset="2"/>
              <a:buChar char="¤"/>
            </a:pPr>
            <a:r>
              <a:rPr lang="en-US" altLang="en-US" sz="1050" b="0">
                <a:solidFill>
                  <a:srgbClr val="292929"/>
                </a:solidFill>
                <a:latin typeface="Times New Roman" panose="02020603050405020304" pitchFamily="18" charset="0"/>
              </a:rPr>
              <a:t>Starts from business requirements</a:t>
            </a:r>
          </a:p>
          <a:p>
            <a:pPr fontAlgn="base">
              <a:lnSpc>
                <a:spcPct val="115000"/>
              </a:lnSpc>
              <a:spcBef>
                <a:spcPct val="20000"/>
              </a:spcBef>
              <a:spcAft>
                <a:spcPct val="0"/>
              </a:spcAft>
              <a:buClr>
                <a:srgbClr val="C0C0C0"/>
              </a:buClr>
              <a:buFont typeface="Wingdings" panose="05000000000000000000" pitchFamily="2" charset="2"/>
              <a:buChar char="¤"/>
            </a:pPr>
            <a:r>
              <a:rPr lang="en-US" altLang="en-US" sz="1050" b="0">
                <a:solidFill>
                  <a:srgbClr val="292929"/>
                </a:solidFill>
                <a:latin typeface="Times New Roman" panose="02020603050405020304" pitchFamily="18" charset="0"/>
              </a:rPr>
              <a:t>Is process-oriented, organising IT activities into a generally accepted process model</a:t>
            </a:r>
          </a:p>
          <a:p>
            <a:pPr fontAlgn="base">
              <a:lnSpc>
                <a:spcPct val="115000"/>
              </a:lnSpc>
              <a:spcBef>
                <a:spcPct val="20000"/>
              </a:spcBef>
              <a:spcAft>
                <a:spcPct val="0"/>
              </a:spcAft>
              <a:buClr>
                <a:srgbClr val="C0C0C0"/>
              </a:buClr>
              <a:buFont typeface="Wingdings" panose="05000000000000000000" pitchFamily="2" charset="2"/>
              <a:buChar char="¤"/>
            </a:pPr>
            <a:r>
              <a:rPr lang="en-US" altLang="en-US" sz="1050" b="0">
                <a:solidFill>
                  <a:srgbClr val="292929"/>
                </a:solidFill>
                <a:latin typeface="Times New Roman" panose="02020603050405020304" pitchFamily="18" charset="0"/>
              </a:rPr>
              <a:t>Identifies the major IT resources to be leveraged</a:t>
            </a:r>
          </a:p>
          <a:p>
            <a:pPr fontAlgn="base">
              <a:lnSpc>
                <a:spcPct val="115000"/>
              </a:lnSpc>
              <a:spcBef>
                <a:spcPct val="20000"/>
              </a:spcBef>
              <a:spcAft>
                <a:spcPct val="0"/>
              </a:spcAft>
              <a:buClr>
                <a:srgbClr val="C0C0C0"/>
              </a:buClr>
              <a:buFont typeface="Wingdings" panose="05000000000000000000" pitchFamily="2" charset="2"/>
              <a:buChar char="¤"/>
            </a:pPr>
            <a:r>
              <a:rPr lang="en-US" altLang="en-US" sz="1050" b="0">
                <a:solidFill>
                  <a:srgbClr val="292929"/>
                </a:solidFill>
                <a:latin typeface="Times New Roman" panose="02020603050405020304" pitchFamily="18" charset="0"/>
              </a:rPr>
              <a:t>Defines the management control objectives to be considered</a:t>
            </a:r>
          </a:p>
          <a:p>
            <a:pPr fontAlgn="base">
              <a:lnSpc>
                <a:spcPct val="115000"/>
              </a:lnSpc>
              <a:spcBef>
                <a:spcPct val="20000"/>
              </a:spcBef>
              <a:spcAft>
                <a:spcPct val="0"/>
              </a:spcAft>
              <a:buClr>
                <a:srgbClr val="C0C0C0"/>
              </a:buClr>
              <a:buFont typeface="Wingdings" panose="05000000000000000000" pitchFamily="2" charset="2"/>
              <a:buChar char="¤"/>
            </a:pPr>
            <a:r>
              <a:rPr lang="en-US" altLang="en-US" sz="1050" b="0">
                <a:solidFill>
                  <a:srgbClr val="292929"/>
                </a:solidFill>
                <a:latin typeface="Times New Roman" panose="02020603050405020304" pitchFamily="18" charset="0"/>
              </a:rPr>
              <a:t>Incorporates major international standards</a:t>
            </a:r>
          </a:p>
          <a:p>
            <a:pPr fontAlgn="base">
              <a:lnSpc>
                <a:spcPct val="115000"/>
              </a:lnSpc>
              <a:spcBef>
                <a:spcPct val="20000"/>
              </a:spcBef>
              <a:spcAft>
                <a:spcPct val="0"/>
              </a:spcAft>
              <a:buClr>
                <a:srgbClr val="C0C0C0"/>
              </a:buClr>
              <a:buFont typeface="Wingdings" panose="05000000000000000000" pitchFamily="2" charset="2"/>
              <a:buChar char="¤"/>
            </a:pPr>
            <a:r>
              <a:rPr lang="en-US" altLang="en-US" sz="1050" b="0">
                <a:solidFill>
                  <a:srgbClr val="292929"/>
                </a:solidFill>
                <a:latin typeface="Times New Roman" panose="02020603050405020304" pitchFamily="18" charset="0"/>
              </a:rPr>
              <a:t>Has become the </a:t>
            </a:r>
            <a:r>
              <a:rPr lang="en-US" altLang="en-US" sz="1050" b="0" i="1">
                <a:solidFill>
                  <a:srgbClr val="292929"/>
                </a:solidFill>
                <a:latin typeface="Times New Roman" panose="02020603050405020304" pitchFamily="18" charset="0"/>
              </a:rPr>
              <a:t>de facto</a:t>
            </a:r>
            <a:r>
              <a:rPr lang="en-US" altLang="en-US" sz="1050" b="0">
                <a:solidFill>
                  <a:srgbClr val="292929"/>
                </a:solidFill>
                <a:latin typeface="Times New Roman" panose="02020603050405020304" pitchFamily="18" charset="0"/>
              </a:rPr>
              <a:t> standard for overall control of IT</a:t>
            </a:r>
          </a:p>
          <a:p>
            <a:pPr fontAlgn="base">
              <a:lnSpc>
                <a:spcPct val="115000"/>
              </a:lnSpc>
              <a:spcBef>
                <a:spcPct val="20000"/>
              </a:spcBef>
              <a:spcAft>
                <a:spcPct val="0"/>
              </a:spcAft>
              <a:buFontTx/>
              <a:buChar char="•"/>
            </a:pPr>
            <a:endParaRPr lang="en-US" altLang="en-US" sz="1050" b="0">
              <a:solidFill>
                <a:srgbClr val="CC6600"/>
              </a:solidFill>
              <a:latin typeface="Times New Roman" panose="02020603050405020304" pitchFamily="18" charset="0"/>
            </a:endParaRPr>
          </a:p>
          <a:p>
            <a:pPr fontAlgn="base">
              <a:lnSpc>
                <a:spcPct val="115000"/>
              </a:lnSpc>
              <a:spcBef>
                <a:spcPct val="20000"/>
              </a:spcBef>
              <a:spcAft>
                <a:spcPct val="0"/>
              </a:spcAft>
              <a:buFontTx/>
              <a:buChar char="•"/>
            </a:pPr>
            <a:endParaRPr lang="en-US" altLang="en-US" sz="1050" b="0">
              <a:solidFill>
                <a:srgbClr val="CC6600"/>
              </a:solidFill>
              <a:latin typeface="Times New Roman" panose="02020603050405020304" pitchFamily="18" charset="0"/>
            </a:endParaRPr>
          </a:p>
        </p:txBody>
      </p:sp>
      <p:sp>
        <p:nvSpPr>
          <p:cNvPr id="20483" name="Rectangle 3"/>
          <p:cNvSpPr>
            <a:spLocks noChangeArrowheads="1"/>
          </p:cNvSpPr>
          <p:nvPr/>
        </p:nvSpPr>
        <p:spPr bwMode="auto">
          <a:xfrm>
            <a:off x="1808560" y="1172260"/>
            <a:ext cx="5841206" cy="6463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GB" altLang="en-US" sz="1200">
                <a:solidFill>
                  <a:srgbClr val="292929"/>
                </a:solidFill>
                <a:latin typeface="Times New Roman" panose="02020603050405020304" pitchFamily="18" charset="0"/>
              </a:rPr>
              <a:t>C</a:t>
            </a:r>
            <a:r>
              <a:rPr lang="en-GB" altLang="en-US" sz="1050">
                <a:solidFill>
                  <a:srgbClr val="292929"/>
                </a:solidFill>
                <a:latin typeface="Times New Roman" panose="02020603050405020304" pitchFamily="18" charset="0"/>
              </a:rPr>
              <a:t>OBI</a:t>
            </a:r>
            <a:r>
              <a:rPr lang="en-GB" altLang="en-US" sz="1200">
                <a:solidFill>
                  <a:srgbClr val="292929"/>
                </a:solidFill>
                <a:latin typeface="Times New Roman" panose="02020603050405020304" pitchFamily="18" charset="0"/>
              </a:rPr>
              <a:t>T helps bridge the gaps between business risks, control needs and technical issues. It provides good practices across a domain and process framework and presents activities in a manageable and logical structure.</a:t>
            </a:r>
          </a:p>
        </p:txBody>
      </p:sp>
      <p:pic>
        <p:nvPicPr>
          <p:cNvPr id="20484" name="Picture 4" descr="picture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2587" y="2031207"/>
            <a:ext cx="2538413" cy="1493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AutoShape 6"/>
          <p:cNvSpPr>
            <a:spLocks noChangeArrowheads="1"/>
          </p:cNvSpPr>
          <p:nvPr/>
        </p:nvSpPr>
        <p:spPr bwMode="auto">
          <a:xfrm>
            <a:off x="1871663" y="4030266"/>
            <a:ext cx="5347097" cy="701278"/>
          </a:xfrm>
          <a:prstGeom prst="roundRect">
            <a:avLst>
              <a:gd name="adj" fmla="val 16667"/>
            </a:avLst>
          </a:prstGeom>
          <a:solidFill>
            <a:srgbClr val="660033"/>
          </a:solidFill>
          <a:ln>
            <a:noFill/>
          </a:ln>
          <a:effectLst/>
          <a:extLst>
            <a:ext uri="{91240B29-F687-4F45-9708-019B960494DF}">
              <a14:hiddenLine xmlns:a14="http://schemas.microsoft.com/office/drawing/2010/main" w="9525">
                <a:solidFill>
                  <a:srgbClr val="660033"/>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endParaRPr lang="en-GB" altLang="en-US" sz="1350" b="0">
              <a:solidFill>
                <a:srgbClr val="660033"/>
              </a:solidFill>
            </a:endParaRPr>
          </a:p>
        </p:txBody>
      </p:sp>
      <p:sp>
        <p:nvSpPr>
          <p:cNvPr id="20486" name="Text Box 7"/>
          <p:cNvSpPr txBox="1">
            <a:spLocks noChangeArrowheads="1"/>
          </p:cNvSpPr>
          <p:nvPr/>
        </p:nvSpPr>
        <p:spPr bwMode="auto">
          <a:xfrm>
            <a:off x="2195513" y="4083844"/>
            <a:ext cx="4698206" cy="590931"/>
          </a:xfrm>
          <a:prstGeom prst="rect">
            <a:avLst/>
          </a:prstGeom>
          <a:noFill/>
          <a:ln>
            <a:noFill/>
          </a:ln>
          <a:effectLst/>
          <a:extLst>
            <a:ext uri="{909E8E84-426E-40DD-AFC4-6F175D3DCCD1}">
              <a14:hiddenFill xmlns:a14="http://schemas.microsoft.com/office/drawing/2010/main">
                <a:solidFill>
                  <a:srgbClr val="66003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lnSpc>
                <a:spcPct val="80000"/>
              </a:lnSpc>
              <a:spcBef>
                <a:spcPct val="20000"/>
              </a:spcBef>
              <a:spcAft>
                <a:spcPct val="0"/>
              </a:spcAft>
            </a:pPr>
            <a:r>
              <a:rPr lang="en-US" altLang="en-US" sz="1350">
                <a:solidFill>
                  <a:srgbClr val="FFFFFF"/>
                </a:solidFill>
                <a:latin typeface="Times New Roman" panose="02020603050405020304" pitchFamily="18" charset="0"/>
              </a:rPr>
              <a:t>IT resources need to be managed by a set of naturally grouped processes. C</a:t>
            </a:r>
            <a:r>
              <a:rPr lang="en-US" altLang="en-US" sz="1200">
                <a:solidFill>
                  <a:srgbClr val="FFFFFF"/>
                </a:solidFill>
                <a:latin typeface="Times New Roman" panose="02020603050405020304" pitchFamily="18" charset="0"/>
              </a:rPr>
              <a:t>OBI</a:t>
            </a:r>
            <a:r>
              <a:rPr lang="en-US" altLang="en-US" sz="1350">
                <a:solidFill>
                  <a:srgbClr val="FFFFFF"/>
                </a:solidFill>
                <a:latin typeface="Times New Roman" panose="02020603050405020304" pitchFamily="18" charset="0"/>
              </a:rPr>
              <a:t>T provides a framework that achieves this objective. </a:t>
            </a:r>
          </a:p>
        </p:txBody>
      </p:sp>
      <p:sp>
        <p:nvSpPr>
          <p:cNvPr id="20487" name="Text Box 8"/>
          <p:cNvSpPr txBox="1">
            <a:spLocks noChangeArrowheads="1"/>
          </p:cNvSpPr>
          <p:nvPr/>
        </p:nvSpPr>
        <p:spPr bwMode="auto">
          <a:xfrm>
            <a:off x="1331119" y="261938"/>
            <a:ext cx="5838825" cy="365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defRPr b="1">
                <a:solidFill>
                  <a:schemeClr val="tx1"/>
                </a:solidFill>
                <a:latin typeface="Arial" panose="020B0604020202020204" pitchFamily="34" charset="0"/>
                <a:cs typeface="Arial" panose="020B0604020202020204" pitchFamily="34" charset="0"/>
              </a:defRPr>
            </a:lvl1pPr>
            <a:lvl2pPr marL="11430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lvl="1" eaLnBrk="0" fontAlgn="base" hangingPunct="0">
              <a:spcBef>
                <a:spcPct val="0"/>
              </a:spcBef>
              <a:spcAft>
                <a:spcPct val="0"/>
              </a:spcAft>
            </a:pPr>
            <a:r>
              <a:rPr lang="en-US" altLang="en-US" sz="1500">
                <a:solidFill>
                  <a:srgbClr val="FFFFFF"/>
                </a:solidFill>
                <a:latin typeface="Times New Roman" panose="02020603050405020304" pitchFamily="18" charset="0"/>
              </a:rPr>
              <a:t>C</a:t>
            </a:r>
            <a:r>
              <a:rPr lang="en-US" altLang="en-US" sz="1350">
                <a:solidFill>
                  <a:srgbClr val="FFFFFF"/>
                </a:solidFill>
                <a:latin typeface="Times New Roman" panose="02020603050405020304" pitchFamily="18" charset="0"/>
              </a:rPr>
              <a:t>OBI</a:t>
            </a:r>
            <a:r>
              <a:rPr lang="en-US" altLang="en-US" sz="1500">
                <a:solidFill>
                  <a:srgbClr val="FFFFFF"/>
                </a:solidFill>
                <a:latin typeface="Times New Roman" panose="02020603050405020304" pitchFamily="18" charset="0"/>
              </a:rPr>
              <a:t>T Provides a Framework for IT Governance</a:t>
            </a:r>
            <a:endParaRPr lang="en-GB" altLang="en-US" sz="1500">
              <a:solidFill>
                <a:srgbClr val="FFFFFF"/>
              </a:solidFill>
              <a:latin typeface="Times New Roman" panose="02020603050405020304" pitchFamily="18" charset="0"/>
            </a:endParaRPr>
          </a:p>
        </p:txBody>
      </p:sp>
    </p:spTree>
    <p:extLst>
      <p:ext uri="{BB962C8B-B14F-4D97-AF65-F5344CB8AC3E}">
        <p14:creationId xmlns:p14="http://schemas.microsoft.com/office/powerpoint/2010/main" val="40636845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body" sz="half" idx="1"/>
          </p:nvPr>
        </p:nvSpPr>
        <p:spPr bwMode="auto">
          <a:xfrm>
            <a:off x="1656160" y="951310"/>
            <a:ext cx="3028950" cy="3556397"/>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173831" indent="-173831" eaLnBrk="1" hangingPunct="1">
              <a:buClr>
                <a:srgbClr val="C0C0C0"/>
              </a:buClr>
              <a:buNone/>
            </a:pPr>
            <a:r>
              <a:rPr lang="en-US" altLang="en-US" sz="1350" dirty="0">
                <a:solidFill>
                  <a:srgbClr val="292929"/>
                </a:solidFill>
                <a:latin typeface="Times New Roman" panose="02020603050405020304" pitchFamily="18" charset="0"/>
              </a:rPr>
              <a:t>C</a:t>
            </a:r>
            <a:r>
              <a:rPr lang="en-US" altLang="en-US" sz="1200" dirty="0">
                <a:solidFill>
                  <a:srgbClr val="292929"/>
                </a:solidFill>
                <a:latin typeface="Times New Roman" panose="02020603050405020304" pitchFamily="18" charset="0"/>
              </a:rPr>
              <a:t>OBI</a:t>
            </a:r>
            <a:r>
              <a:rPr lang="en-US" altLang="en-US" sz="1350" dirty="0">
                <a:solidFill>
                  <a:srgbClr val="292929"/>
                </a:solidFill>
                <a:latin typeface="Times New Roman" panose="02020603050405020304" pitchFamily="18" charset="0"/>
              </a:rPr>
              <a:t>T brings the following </a:t>
            </a:r>
          </a:p>
          <a:p>
            <a:pPr marL="173831" indent="-173831" eaLnBrk="1" hangingPunct="1">
              <a:buClr>
                <a:srgbClr val="C0C0C0"/>
              </a:buClr>
              <a:buNone/>
            </a:pPr>
            <a:r>
              <a:rPr lang="en-US" altLang="en-US" sz="1350" dirty="0">
                <a:solidFill>
                  <a:srgbClr val="292929"/>
                </a:solidFill>
                <a:latin typeface="Times New Roman" panose="02020603050405020304" pitchFamily="18" charset="0"/>
              </a:rPr>
              <a:t>advantages to an IT governance </a:t>
            </a:r>
          </a:p>
          <a:p>
            <a:pPr marL="173831" indent="-173831" eaLnBrk="1" hangingPunct="1">
              <a:buClr>
                <a:srgbClr val="C0C0C0"/>
              </a:buClr>
              <a:buNone/>
            </a:pPr>
            <a:r>
              <a:rPr lang="en-US" altLang="en-US" sz="1350" dirty="0">
                <a:solidFill>
                  <a:srgbClr val="292929"/>
                </a:solidFill>
                <a:latin typeface="Times New Roman" panose="02020603050405020304" pitchFamily="18" charset="0"/>
              </a:rPr>
              <a:t>implementation effort:</a:t>
            </a:r>
          </a:p>
          <a:p>
            <a:pPr marL="173831" indent="-173831" eaLnBrk="1" hangingPunct="1">
              <a:buClr>
                <a:srgbClr val="C0C0C0"/>
              </a:buClr>
              <a:buNone/>
            </a:pPr>
            <a:endParaRPr lang="en-US" altLang="en-US" sz="1350" dirty="0">
              <a:solidFill>
                <a:srgbClr val="292929"/>
              </a:solidFill>
              <a:latin typeface="Times New Roman" panose="02020603050405020304" pitchFamily="18" charset="0"/>
            </a:endParaRPr>
          </a:p>
          <a:p>
            <a:pPr marL="173831" indent="-173831" eaLnBrk="1" hangingPunct="1">
              <a:buClr>
                <a:srgbClr val="C0C0C0"/>
              </a:buClr>
              <a:buFont typeface="Wingdings" panose="05000000000000000000" pitchFamily="2" charset="2"/>
              <a:buChar char="¤"/>
            </a:pPr>
            <a:r>
              <a:rPr lang="en-US" altLang="en-US" sz="1050" dirty="0">
                <a:solidFill>
                  <a:srgbClr val="292929"/>
                </a:solidFill>
                <a:latin typeface="Times New Roman" panose="02020603050405020304" pitchFamily="18" charset="0"/>
              </a:rPr>
              <a:t>Enables mapping of IT goals to business goals and </a:t>
            </a:r>
            <a:r>
              <a:rPr lang="en-US" altLang="en-US" sz="1050" i="1" dirty="0">
                <a:solidFill>
                  <a:srgbClr val="292929"/>
                </a:solidFill>
                <a:latin typeface="Times New Roman" panose="02020603050405020304" pitchFamily="18" charset="0"/>
              </a:rPr>
              <a:t>vice versa</a:t>
            </a:r>
          </a:p>
          <a:p>
            <a:pPr marL="173831" indent="-173831" eaLnBrk="1" hangingPunct="1">
              <a:buClr>
                <a:srgbClr val="C0C0C0"/>
              </a:buClr>
              <a:buFont typeface="Wingdings" panose="05000000000000000000" pitchFamily="2" charset="2"/>
              <a:buChar char="¤"/>
            </a:pPr>
            <a:r>
              <a:rPr lang="en-GB" altLang="en-US" sz="1050" dirty="0">
                <a:solidFill>
                  <a:srgbClr val="292929"/>
                </a:solidFill>
                <a:latin typeface="Times New Roman" panose="02020603050405020304" pitchFamily="18" charset="0"/>
              </a:rPr>
              <a:t>Better alignment, based on a business focus</a:t>
            </a:r>
          </a:p>
          <a:p>
            <a:pPr marL="173831" indent="-173831" eaLnBrk="1" hangingPunct="1">
              <a:buClr>
                <a:srgbClr val="C0C0C0"/>
              </a:buClr>
              <a:buFont typeface="Wingdings" panose="05000000000000000000" pitchFamily="2" charset="2"/>
              <a:buChar char="¤"/>
            </a:pPr>
            <a:r>
              <a:rPr lang="en-GB" altLang="en-US" sz="1050" dirty="0">
                <a:solidFill>
                  <a:srgbClr val="292929"/>
                </a:solidFill>
                <a:latin typeface="Times New Roman" panose="02020603050405020304" pitchFamily="18" charset="0"/>
              </a:rPr>
              <a:t>A view of what IT does that is understandable to management</a:t>
            </a:r>
          </a:p>
          <a:p>
            <a:pPr marL="173831" indent="-173831" eaLnBrk="1" hangingPunct="1">
              <a:buClr>
                <a:srgbClr val="C0C0C0"/>
              </a:buClr>
              <a:buFont typeface="Wingdings" panose="05000000000000000000" pitchFamily="2" charset="2"/>
              <a:buChar char="¤"/>
            </a:pPr>
            <a:r>
              <a:rPr lang="en-GB" altLang="en-US" sz="1050" dirty="0">
                <a:solidFill>
                  <a:srgbClr val="292929"/>
                </a:solidFill>
                <a:latin typeface="Times New Roman" panose="02020603050405020304" pitchFamily="18" charset="0"/>
              </a:rPr>
              <a:t>Clear ownership and responsibilities based on process orientation</a:t>
            </a:r>
          </a:p>
          <a:p>
            <a:pPr marL="173831" indent="-173831" eaLnBrk="1" hangingPunct="1">
              <a:buClr>
                <a:srgbClr val="C0C0C0"/>
              </a:buClr>
              <a:buFont typeface="Wingdings" panose="05000000000000000000" pitchFamily="2" charset="2"/>
              <a:buChar char="¤"/>
            </a:pPr>
            <a:r>
              <a:rPr lang="en-GB" altLang="en-US" sz="1050" dirty="0">
                <a:solidFill>
                  <a:srgbClr val="292929"/>
                </a:solidFill>
                <a:latin typeface="Times New Roman" panose="02020603050405020304" pitchFamily="18" charset="0"/>
              </a:rPr>
              <a:t>General acceptability with third parties and regulators</a:t>
            </a:r>
          </a:p>
          <a:p>
            <a:pPr marL="173831" indent="-173831" eaLnBrk="1" hangingPunct="1">
              <a:buClr>
                <a:srgbClr val="C0C0C0"/>
              </a:buClr>
              <a:buFont typeface="Wingdings" panose="05000000000000000000" pitchFamily="2" charset="2"/>
              <a:buChar char="¤"/>
            </a:pPr>
            <a:r>
              <a:rPr lang="en-GB" altLang="en-US" sz="1050" dirty="0">
                <a:solidFill>
                  <a:srgbClr val="292929"/>
                </a:solidFill>
                <a:latin typeface="Times New Roman" panose="02020603050405020304" pitchFamily="18" charset="0"/>
              </a:rPr>
              <a:t>Shared understanding amongst all stakeholders, based on a common language</a:t>
            </a:r>
          </a:p>
          <a:p>
            <a:pPr marL="173831" indent="-173831" eaLnBrk="1" hangingPunct="1">
              <a:buClr>
                <a:srgbClr val="C0C0C0"/>
              </a:buClr>
              <a:buFont typeface="Wingdings" panose="05000000000000000000" pitchFamily="2" charset="2"/>
              <a:buChar char="¤"/>
            </a:pPr>
            <a:r>
              <a:rPr lang="en-GB" altLang="en-US" sz="1050" dirty="0">
                <a:solidFill>
                  <a:srgbClr val="292929"/>
                </a:solidFill>
                <a:latin typeface="Times New Roman" panose="02020603050405020304" pitchFamily="18" charset="0"/>
              </a:rPr>
              <a:t>Fulfilment of the COSO (committee of sponsoring organizations) requirements for the IT control environment</a:t>
            </a:r>
            <a:endParaRPr lang="en-US" altLang="en-US" sz="1050" dirty="0">
              <a:solidFill>
                <a:srgbClr val="292929"/>
              </a:solidFill>
              <a:latin typeface="Times New Roman" panose="02020603050405020304" pitchFamily="18" charset="0"/>
            </a:endParaRPr>
          </a:p>
        </p:txBody>
      </p:sp>
      <p:grpSp>
        <p:nvGrpSpPr>
          <p:cNvPr id="22531" name="Group 3"/>
          <p:cNvGrpSpPr>
            <a:grpSpLocks noChangeAspect="1"/>
          </p:cNvGrpSpPr>
          <p:nvPr/>
        </p:nvGrpSpPr>
        <p:grpSpPr bwMode="auto">
          <a:xfrm>
            <a:off x="4895850" y="1869282"/>
            <a:ext cx="2852738" cy="965597"/>
            <a:chOff x="1404" y="2733"/>
            <a:chExt cx="3235" cy="1095"/>
          </a:xfrm>
        </p:grpSpPr>
        <p:sp>
          <p:nvSpPr>
            <p:cNvPr id="22533" name="AutoShape 4"/>
            <p:cNvSpPr>
              <a:spLocks noChangeAspect="1" noChangeArrowheads="1" noTextEdit="1"/>
            </p:cNvSpPr>
            <p:nvPr/>
          </p:nvSpPr>
          <p:spPr bwMode="auto">
            <a:xfrm>
              <a:off x="1404" y="2733"/>
              <a:ext cx="3235" cy="1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spcBef>
                  <a:spcPct val="0"/>
                </a:spcBef>
                <a:spcAft>
                  <a:spcPct val="0"/>
                </a:spcAft>
              </a:pPr>
              <a:endParaRPr lang="en-US" sz="1350" b="1">
                <a:solidFill>
                  <a:srgbClr val="000000"/>
                </a:solidFill>
              </a:endParaRPr>
            </a:p>
          </p:txBody>
        </p:sp>
        <p:sp>
          <p:nvSpPr>
            <p:cNvPr id="22534" name="Freeform 5"/>
            <p:cNvSpPr>
              <a:spLocks/>
            </p:cNvSpPr>
            <p:nvPr/>
          </p:nvSpPr>
          <p:spPr bwMode="auto">
            <a:xfrm>
              <a:off x="2242" y="2769"/>
              <a:ext cx="2380" cy="1041"/>
            </a:xfrm>
            <a:custGeom>
              <a:avLst/>
              <a:gdLst>
                <a:gd name="T0" fmla="*/ 2380 w 11901"/>
                <a:gd name="T1" fmla="*/ 0 h 5205"/>
                <a:gd name="T2" fmla="*/ 2227 w 11901"/>
                <a:gd name="T3" fmla="*/ 9 h 5205"/>
                <a:gd name="T4" fmla="*/ 2077 w 11901"/>
                <a:gd name="T5" fmla="*/ 19 h 5205"/>
                <a:gd name="T6" fmla="*/ 1930 w 11901"/>
                <a:gd name="T7" fmla="*/ 31 h 5205"/>
                <a:gd name="T8" fmla="*/ 1785 w 11901"/>
                <a:gd name="T9" fmla="*/ 46 h 5205"/>
                <a:gd name="T10" fmla="*/ 1644 w 11901"/>
                <a:gd name="T11" fmla="*/ 62 h 5205"/>
                <a:gd name="T12" fmla="*/ 1505 w 11901"/>
                <a:gd name="T13" fmla="*/ 80 h 5205"/>
                <a:gd name="T14" fmla="*/ 1369 w 11901"/>
                <a:gd name="T15" fmla="*/ 100 h 5205"/>
                <a:gd name="T16" fmla="*/ 1236 w 11901"/>
                <a:gd name="T17" fmla="*/ 121 h 5205"/>
                <a:gd name="T18" fmla="*/ 1106 w 11901"/>
                <a:gd name="T19" fmla="*/ 144 h 5205"/>
                <a:gd name="T20" fmla="*/ 978 w 11901"/>
                <a:gd name="T21" fmla="*/ 170 h 5205"/>
                <a:gd name="T22" fmla="*/ 853 w 11901"/>
                <a:gd name="T23" fmla="*/ 197 h 5205"/>
                <a:gd name="T24" fmla="*/ 732 w 11901"/>
                <a:gd name="T25" fmla="*/ 226 h 5205"/>
                <a:gd name="T26" fmla="*/ 612 w 11901"/>
                <a:gd name="T27" fmla="*/ 257 h 5205"/>
                <a:gd name="T28" fmla="*/ 496 w 11901"/>
                <a:gd name="T29" fmla="*/ 289 h 5205"/>
                <a:gd name="T30" fmla="*/ 382 w 11901"/>
                <a:gd name="T31" fmla="*/ 324 h 5205"/>
                <a:gd name="T32" fmla="*/ 272 w 11901"/>
                <a:gd name="T33" fmla="*/ 360 h 5205"/>
                <a:gd name="T34" fmla="*/ 202 w 11901"/>
                <a:gd name="T35" fmla="*/ 384 h 5205"/>
                <a:gd name="T36" fmla="*/ 134 w 11901"/>
                <a:gd name="T37" fmla="*/ 409 h 5205"/>
                <a:gd name="T38" fmla="*/ 1 w 11901"/>
                <a:gd name="T39" fmla="*/ 462 h 5205"/>
                <a:gd name="T40" fmla="*/ 0 w 11901"/>
                <a:gd name="T41" fmla="*/ 540 h 5205"/>
                <a:gd name="T42" fmla="*/ 67 w 11901"/>
                <a:gd name="T43" fmla="*/ 514 h 5205"/>
                <a:gd name="T44" fmla="*/ 202 w 11901"/>
                <a:gd name="T45" fmla="*/ 463 h 5205"/>
                <a:gd name="T46" fmla="*/ 317 w 11901"/>
                <a:gd name="T47" fmla="*/ 423 h 5205"/>
                <a:gd name="T48" fmla="*/ 409 w 11901"/>
                <a:gd name="T49" fmla="*/ 393 h 5205"/>
                <a:gd name="T50" fmla="*/ 503 w 11901"/>
                <a:gd name="T51" fmla="*/ 364 h 5205"/>
                <a:gd name="T52" fmla="*/ 599 w 11901"/>
                <a:gd name="T53" fmla="*/ 336 h 5205"/>
                <a:gd name="T54" fmla="*/ 695 w 11901"/>
                <a:gd name="T55" fmla="*/ 310 h 5205"/>
                <a:gd name="T56" fmla="*/ 800 w 11901"/>
                <a:gd name="T57" fmla="*/ 283 h 5205"/>
                <a:gd name="T58" fmla="*/ 918 w 11901"/>
                <a:gd name="T59" fmla="*/ 255 h 5205"/>
                <a:gd name="T60" fmla="*/ 1200 w 11901"/>
                <a:gd name="T61" fmla="*/ 1041 h 5205"/>
                <a:gd name="T62" fmla="*/ 1041 w 11901"/>
                <a:gd name="T63" fmla="*/ 228 h 5205"/>
                <a:gd name="T64" fmla="*/ 1117 w 11901"/>
                <a:gd name="T65" fmla="*/ 212 h 5205"/>
                <a:gd name="T66" fmla="*/ 1272 w 11901"/>
                <a:gd name="T67" fmla="*/ 182 h 5205"/>
                <a:gd name="T68" fmla="*/ 1352 w 11901"/>
                <a:gd name="T69" fmla="*/ 167 h 5205"/>
                <a:gd name="T70" fmla="*/ 1513 w 11901"/>
                <a:gd name="T71" fmla="*/ 140 h 5205"/>
                <a:gd name="T72" fmla="*/ 1637 w 11901"/>
                <a:gd name="T73" fmla="*/ 122 h 5205"/>
                <a:gd name="T74" fmla="*/ 1763 w 11901"/>
                <a:gd name="T75" fmla="*/ 105 h 5205"/>
                <a:gd name="T76" fmla="*/ 1848 w 11901"/>
                <a:gd name="T77" fmla="*/ 94 h 5205"/>
                <a:gd name="T78" fmla="*/ 2021 w 11901"/>
                <a:gd name="T79" fmla="*/ 74 h 5205"/>
                <a:gd name="T80" fmla="*/ 2154 w 11901"/>
                <a:gd name="T81" fmla="*/ 60 h 5205"/>
                <a:gd name="T82" fmla="*/ 2244 w 11901"/>
                <a:gd name="T83" fmla="*/ 52 h 5205"/>
                <a:gd name="T84" fmla="*/ 2380 w 11901"/>
                <a:gd name="T85" fmla="*/ 41 h 52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1901" h="5205">
                  <a:moveTo>
                    <a:pt x="11901" y="205"/>
                  </a:moveTo>
                  <a:lnTo>
                    <a:pt x="11901" y="0"/>
                  </a:lnTo>
                  <a:lnTo>
                    <a:pt x="11517" y="21"/>
                  </a:lnTo>
                  <a:lnTo>
                    <a:pt x="11136" y="43"/>
                  </a:lnTo>
                  <a:lnTo>
                    <a:pt x="10759" y="68"/>
                  </a:lnTo>
                  <a:lnTo>
                    <a:pt x="10386" y="96"/>
                  </a:lnTo>
                  <a:lnTo>
                    <a:pt x="10015" y="126"/>
                  </a:lnTo>
                  <a:lnTo>
                    <a:pt x="9650" y="157"/>
                  </a:lnTo>
                  <a:lnTo>
                    <a:pt x="9287" y="192"/>
                  </a:lnTo>
                  <a:lnTo>
                    <a:pt x="8928" y="229"/>
                  </a:lnTo>
                  <a:lnTo>
                    <a:pt x="8572" y="268"/>
                  </a:lnTo>
                  <a:lnTo>
                    <a:pt x="8219" y="310"/>
                  </a:lnTo>
                  <a:lnTo>
                    <a:pt x="7870" y="353"/>
                  </a:lnTo>
                  <a:lnTo>
                    <a:pt x="7526" y="399"/>
                  </a:lnTo>
                  <a:lnTo>
                    <a:pt x="7184" y="448"/>
                  </a:lnTo>
                  <a:lnTo>
                    <a:pt x="6846" y="498"/>
                  </a:lnTo>
                  <a:lnTo>
                    <a:pt x="6511" y="551"/>
                  </a:lnTo>
                  <a:lnTo>
                    <a:pt x="6181" y="607"/>
                  </a:lnTo>
                  <a:lnTo>
                    <a:pt x="5852" y="662"/>
                  </a:lnTo>
                  <a:lnTo>
                    <a:pt x="5528" y="722"/>
                  </a:lnTo>
                  <a:lnTo>
                    <a:pt x="5207" y="785"/>
                  </a:lnTo>
                  <a:lnTo>
                    <a:pt x="4891" y="850"/>
                  </a:lnTo>
                  <a:lnTo>
                    <a:pt x="4577" y="915"/>
                  </a:lnTo>
                  <a:lnTo>
                    <a:pt x="4267" y="984"/>
                  </a:lnTo>
                  <a:lnTo>
                    <a:pt x="3960" y="1056"/>
                  </a:lnTo>
                  <a:lnTo>
                    <a:pt x="3658" y="1131"/>
                  </a:lnTo>
                  <a:lnTo>
                    <a:pt x="3357" y="1205"/>
                  </a:lnTo>
                  <a:lnTo>
                    <a:pt x="3061" y="1284"/>
                  </a:lnTo>
                  <a:lnTo>
                    <a:pt x="2769" y="1363"/>
                  </a:lnTo>
                  <a:lnTo>
                    <a:pt x="2480" y="1447"/>
                  </a:lnTo>
                  <a:lnTo>
                    <a:pt x="2193" y="1531"/>
                  </a:lnTo>
                  <a:lnTo>
                    <a:pt x="1911" y="1619"/>
                  </a:lnTo>
                  <a:lnTo>
                    <a:pt x="1633" y="1708"/>
                  </a:lnTo>
                  <a:lnTo>
                    <a:pt x="1359" y="1801"/>
                  </a:lnTo>
                  <a:lnTo>
                    <a:pt x="1184" y="1860"/>
                  </a:lnTo>
                  <a:lnTo>
                    <a:pt x="1012" y="1921"/>
                  </a:lnTo>
                  <a:lnTo>
                    <a:pt x="839" y="1982"/>
                  </a:lnTo>
                  <a:lnTo>
                    <a:pt x="671" y="2046"/>
                  </a:lnTo>
                  <a:lnTo>
                    <a:pt x="335" y="2175"/>
                  </a:lnTo>
                  <a:lnTo>
                    <a:pt x="5" y="2308"/>
                  </a:lnTo>
                  <a:lnTo>
                    <a:pt x="0" y="2308"/>
                  </a:lnTo>
                  <a:lnTo>
                    <a:pt x="0" y="2702"/>
                  </a:lnTo>
                  <a:lnTo>
                    <a:pt x="5" y="2703"/>
                  </a:lnTo>
                  <a:lnTo>
                    <a:pt x="335" y="2570"/>
                  </a:lnTo>
                  <a:lnTo>
                    <a:pt x="671" y="2441"/>
                  </a:lnTo>
                  <a:lnTo>
                    <a:pt x="1012" y="2315"/>
                  </a:lnTo>
                  <a:lnTo>
                    <a:pt x="1359" y="2194"/>
                  </a:lnTo>
                  <a:lnTo>
                    <a:pt x="1585" y="2116"/>
                  </a:lnTo>
                  <a:lnTo>
                    <a:pt x="1815" y="2040"/>
                  </a:lnTo>
                  <a:lnTo>
                    <a:pt x="2045" y="1965"/>
                  </a:lnTo>
                  <a:lnTo>
                    <a:pt x="2279" y="1893"/>
                  </a:lnTo>
                  <a:lnTo>
                    <a:pt x="2515" y="1821"/>
                  </a:lnTo>
                  <a:lnTo>
                    <a:pt x="2755" y="1751"/>
                  </a:lnTo>
                  <a:lnTo>
                    <a:pt x="2997" y="1682"/>
                  </a:lnTo>
                  <a:lnTo>
                    <a:pt x="3241" y="1616"/>
                  </a:lnTo>
                  <a:lnTo>
                    <a:pt x="3473" y="1551"/>
                  </a:lnTo>
                  <a:lnTo>
                    <a:pt x="3710" y="1490"/>
                  </a:lnTo>
                  <a:lnTo>
                    <a:pt x="3999" y="1416"/>
                  </a:lnTo>
                  <a:lnTo>
                    <a:pt x="4293" y="1344"/>
                  </a:lnTo>
                  <a:lnTo>
                    <a:pt x="4589" y="1275"/>
                  </a:lnTo>
                  <a:lnTo>
                    <a:pt x="4890" y="1207"/>
                  </a:lnTo>
                  <a:lnTo>
                    <a:pt x="6003" y="5205"/>
                  </a:lnTo>
                  <a:lnTo>
                    <a:pt x="6442" y="4915"/>
                  </a:lnTo>
                  <a:lnTo>
                    <a:pt x="5205" y="1139"/>
                  </a:lnTo>
                  <a:lnTo>
                    <a:pt x="5393" y="1098"/>
                  </a:lnTo>
                  <a:lnTo>
                    <a:pt x="5584" y="1059"/>
                  </a:lnTo>
                  <a:lnTo>
                    <a:pt x="5971" y="982"/>
                  </a:lnTo>
                  <a:lnTo>
                    <a:pt x="6363" y="908"/>
                  </a:lnTo>
                  <a:lnTo>
                    <a:pt x="6560" y="871"/>
                  </a:lnTo>
                  <a:lnTo>
                    <a:pt x="6759" y="837"/>
                  </a:lnTo>
                  <a:lnTo>
                    <a:pt x="7160" y="767"/>
                  </a:lnTo>
                  <a:lnTo>
                    <a:pt x="7566" y="702"/>
                  </a:lnTo>
                  <a:lnTo>
                    <a:pt x="7976" y="640"/>
                  </a:lnTo>
                  <a:lnTo>
                    <a:pt x="8184" y="609"/>
                  </a:lnTo>
                  <a:lnTo>
                    <a:pt x="8394" y="581"/>
                  </a:lnTo>
                  <a:lnTo>
                    <a:pt x="8814" y="523"/>
                  </a:lnTo>
                  <a:lnTo>
                    <a:pt x="9026" y="495"/>
                  </a:lnTo>
                  <a:lnTo>
                    <a:pt x="9241" y="469"/>
                  </a:lnTo>
                  <a:lnTo>
                    <a:pt x="9671" y="418"/>
                  </a:lnTo>
                  <a:lnTo>
                    <a:pt x="10107" y="370"/>
                  </a:lnTo>
                  <a:lnTo>
                    <a:pt x="10549" y="324"/>
                  </a:lnTo>
                  <a:lnTo>
                    <a:pt x="10770" y="301"/>
                  </a:lnTo>
                  <a:lnTo>
                    <a:pt x="10994" y="281"/>
                  </a:lnTo>
                  <a:lnTo>
                    <a:pt x="11219" y="260"/>
                  </a:lnTo>
                  <a:lnTo>
                    <a:pt x="11445" y="241"/>
                  </a:lnTo>
                  <a:lnTo>
                    <a:pt x="11901" y="205"/>
                  </a:lnTo>
                  <a:close/>
                </a:path>
              </a:pathLst>
            </a:custGeom>
            <a:solidFill>
              <a:srgbClr val="017B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350" b="1">
                <a:solidFill>
                  <a:srgbClr val="000000"/>
                </a:solidFill>
              </a:endParaRPr>
            </a:p>
          </p:txBody>
        </p:sp>
        <p:sp>
          <p:nvSpPr>
            <p:cNvPr id="22535" name="Freeform 6"/>
            <p:cNvSpPr>
              <a:spLocks/>
            </p:cNvSpPr>
            <p:nvPr/>
          </p:nvSpPr>
          <p:spPr bwMode="auto">
            <a:xfrm>
              <a:off x="1423" y="2750"/>
              <a:ext cx="3199" cy="481"/>
            </a:xfrm>
            <a:custGeom>
              <a:avLst/>
              <a:gdLst>
                <a:gd name="T0" fmla="*/ 2707 w 15996"/>
                <a:gd name="T1" fmla="*/ 0 h 2405"/>
                <a:gd name="T2" fmla="*/ 2509 w 15996"/>
                <a:gd name="T3" fmla="*/ 11 h 2405"/>
                <a:gd name="T4" fmla="*/ 2310 w 15996"/>
                <a:gd name="T5" fmla="*/ 24 h 2405"/>
                <a:gd name="T6" fmla="*/ 2109 w 15996"/>
                <a:gd name="T7" fmla="*/ 41 h 2405"/>
                <a:gd name="T8" fmla="*/ 1958 w 15996"/>
                <a:gd name="T9" fmla="*/ 55 h 2405"/>
                <a:gd name="T10" fmla="*/ 1806 w 15996"/>
                <a:gd name="T11" fmla="*/ 71 h 2405"/>
                <a:gd name="T12" fmla="*/ 1654 w 15996"/>
                <a:gd name="T13" fmla="*/ 89 h 2405"/>
                <a:gd name="T14" fmla="*/ 1502 w 15996"/>
                <a:gd name="T15" fmla="*/ 108 h 2405"/>
                <a:gd name="T16" fmla="*/ 1297 w 15996"/>
                <a:gd name="T17" fmla="*/ 137 h 2405"/>
                <a:gd name="T18" fmla="*/ 1091 w 15996"/>
                <a:gd name="T19" fmla="*/ 168 h 2405"/>
                <a:gd name="T20" fmla="*/ 929 w 15996"/>
                <a:gd name="T21" fmla="*/ 195 h 2405"/>
                <a:gd name="T22" fmla="*/ 766 w 15996"/>
                <a:gd name="T23" fmla="*/ 223 h 2405"/>
                <a:gd name="T24" fmla="*/ 657 w 15996"/>
                <a:gd name="T25" fmla="*/ 244 h 2405"/>
                <a:gd name="T26" fmla="*/ 493 w 15996"/>
                <a:gd name="T27" fmla="*/ 275 h 2405"/>
                <a:gd name="T28" fmla="*/ 329 w 15996"/>
                <a:gd name="T29" fmla="*/ 308 h 2405"/>
                <a:gd name="T30" fmla="*/ 164 w 15996"/>
                <a:gd name="T31" fmla="*/ 343 h 2405"/>
                <a:gd name="T32" fmla="*/ 0 w 15996"/>
                <a:gd name="T33" fmla="*/ 380 h 2405"/>
                <a:gd name="T34" fmla="*/ 820 w 15996"/>
                <a:gd name="T35" fmla="*/ 481 h 2405"/>
                <a:gd name="T36" fmla="*/ 953 w 15996"/>
                <a:gd name="T37" fmla="*/ 429 h 2405"/>
                <a:gd name="T38" fmla="*/ 1021 w 15996"/>
                <a:gd name="T39" fmla="*/ 404 h 2405"/>
                <a:gd name="T40" fmla="*/ 1091 w 15996"/>
                <a:gd name="T41" fmla="*/ 380 h 2405"/>
                <a:gd name="T42" fmla="*/ 1201 w 15996"/>
                <a:gd name="T43" fmla="*/ 343 h 2405"/>
                <a:gd name="T44" fmla="*/ 1315 w 15996"/>
                <a:gd name="T45" fmla="*/ 309 h 2405"/>
                <a:gd name="T46" fmla="*/ 1431 w 15996"/>
                <a:gd name="T47" fmla="*/ 276 h 2405"/>
                <a:gd name="T48" fmla="*/ 1551 w 15996"/>
                <a:gd name="T49" fmla="*/ 246 h 2405"/>
                <a:gd name="T50" fmla="*/ 1672 w 15996"/>
                <a:gd name="T51" fmla="*/ 216 h 2405"/>
                <a:gd name="T52" fmla="*/ 1797 w 15996"/>
                <a:gd name="T53" fmla="*/ 189 h 2405"/>
                <a:gd name="T54" fmla="*/ 1924 w 15996"/>
                <a:gd name="T55" fmla="*/ 164 h 2405"/>
                <a:gd name="T56" fmla="*/ 2055 w 15996"/>
                <a:gd name="T57" fmla="*/ 141 h 2405"/>
                <a:gd name="T58" fmla="*/ 2188 w 15996"/>
                <a:gd name="T59" fmla="*/ 119 h 2405"/>
                <a:gd name="T60" fmla="*/ 2324 w 15996"/>
                <a:gd name="T61" fmla="*/ 99 h 2405"/>
                <a:gd name="T62" fmla="*/ 2463 w 15996"/>
                <a:gd name="T63" fmla="*/ 81 h 2405"/>
                <a:gd name="T64" fmla="*/ 2604 w 15996"/>
                <a:gd name="T65" fmla="*/ 65 h 2405"/>
                <a:gd name="T66" fmla="*/ 2749 w 15996"/>
                <a:gd name="T67" fmla="*/ 51 h 2405"/>
                <a:gd name="T68" fmla="*/ 2896 w 15996"/>
                <a:gd name="T69" fmla="*/ 39 h 2405"/>
                <a:gd name="T70" fmla="*/ 3046 w 15996"/>
                <a:gd name="T71" fmla="*/ 28 h 2405"/>
                <a:gd name="T72" fmla="*/ 3199 w 15996"/>
                <a:gd name="T73" fmla="*/ 19 h 240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5996" h="2405">
                  <a:moveTo>
                    <a:pt x="15996" y="97"/>
                  </a:moveTo>
                  <a:lnTo>
                    <a:pt x="13537" y="0"/>
                  </a:lnTo>
                  <a:lnTo>
                    <a:pt x="13042" y="23"/>
                  </a:lnTo>
                  <a:lnTo>
                    <a:pt x="12545" y="53"/>
                  </a:lnTo>
                  <a:lnTo>
                    <a:pt x="12048" y="85"/>
                  </a:lnTo>
                  <a:lnTo>
                    <a:pt x="11550" y="121"/>
                  </a:lnTo>
                  <a:lnTo>
                    <a:pt x="11049" y="160"/>
                  </a:lnTo>
                  <a:lnTo>
                    <a:pt x="10547" y="204"/>
                  </a:lnTo>
                  <a:lnTo>
                    <a:pt x="10044" y="250"/>
                  </a:lnTo>
                  <a:lnTo>
                    <a:pt x="9791" y="274"/>
                  </a:lnTo>
                  <a:lnTo>
                    <a:pt x="9540" y="302"/>
                  </a:lnTo>
                  <a:lnTo>
                    <a:pt x="9033" y="355"/>
                  </a:lnTo>
                  <a:lnTo>
                    <a:pt x="8526" y="414"/>
                  </a:lnTo>
                  <a:lnTo>
                    <a:pt x="8271" y="443"/>
                  </a:lnTo>
                  <a:lnTo>
                    <a:pt x="8017" y="475"/>
                  </a:lnTo>
                  <a:lnTo>
                    <a:pt x="7508" y="541"/>
                  </a:lnTo>
                  <a:lnTo>
                    <a:pt x="6996" y="609"/>
                  </a:lnTo>
                  <a:lnTo>
                    <a:pt x="6483" y="684"/>
                  </a:lnTo>
                  <a:lnTo>
                    <a:pt x="5969" y="760"/>
                  </a:lnTo>
                  <a:lnTo>
                    <a:pt x="5454" y="842"/>
                  </a:lnTo>
                  <a:lnTo>
                    <a:pt x="4914" y="929"/>
                  </a:lnTo>
                  <a:lnTo>
                    <a:pt x="4643" y="974"/>
                  </a:lnTo>
                  <a:lnTo>
                    <a:pt x="4373" y="1021"/>
                  </a:lnTo>
                  <a:lnTo>
                    <a:pt x="3830" y="1117"/>
                  </a:lnTo>
                  <a:lnTo>
                    <a:pt x="3558" y="1166"/>
                  </a:lnTo>
                  <a:lnTo>
                    <a:pt x="3287" y="1218"/>
                  </a:lnTo>
                  <a:lnTo>
                    <a:pt x="2741" y="1321"/>
                  </a:lnTo>
                  <a:lnTo>
                    <a:pt x="2467" y="1374"/>
                  </a:lnTo>
                  <a:lnTo>
                    <a:pt x="2194" y="1429"/>
                  </a:lnTo>
                  <a:lnTo>
                    <a:pt x="1646" y="1541"/>
                  </a:lnTo>
                  <a:lnTo>
                    <a:pt x="1096" y="1658"/>
                  </a:lnTo>
                  <a:lnTo>
                    <a:pt x="822" y="1716"/>
                  </a:lnTo>
                  <a:lnTo>
                    <a:pt x="548" y="1776"/>
                  </a:lnTo>
                  <a:lnTo>
                    <a:pt x="0" y="1900"/>
                  </a:lnTo>
                  <a:lnTo>
                    <a:pt x="4095" y="2403"/>
                  </a:lnTo>
                  <a:lnTo>
                    <a:pt x="4100" y="2405"/>
                  </a:lnTo>
                  <a:lnTo>
                    <a:pt x="4430" y="2272"/>
                  </a:lnTo>
                  <a:lnTo>
                    <a:pt x="4766" y="2143"/>
                  </a:lnTo>
                  <a:lnTo>
                    <a:pt x="4934" y="2079"/>
                  </a:lnTo>
                  <a:lnTo>
                    <a:pt x="5107" y="2018"/>
                  </a:lnTo>
                  <a:lnTo>
                    <a:pt x="5279" y="1957"/>
                  </a:lnTo>
                  <a:lnTo>
                    <a:pt x="5454" y="1898"/>
                  </a:lnTo>
                  <a:lnTo>
                    <a:pt x="5728" y="1805"/>
                  </a:lnTo>
                  <a:lnTo>
                    <a:pt x="6006" y="1716"/>
                  </a:lnTo>
                  <a:lnTo>
                    <a:pt x="6288" y="1628"/>
                  </a:lnTo>
                  <a:lnTo>
                    <a:pt x="6575" y="1544"/>
                  </a:lnTo>
                  <a:lnTo>
                    <a:pt x="6864" y="1460"/>
                  </a:lnTo>
                  <a:lnTo>
                    <a:pt x="7156" y="1381"/>
                  </a:lnTo>
                  <a:lnTo>
                    <a:pt x="7452" y="1302"/>
                  </a:lnTo>
                  <a:lnTo>
                    <a:pt x="7753" y="1228"/>
                  </a:lnTo>
                  <a:lnTo>
                    <a:pt x="8055" y="1153"/>
                  </a:lnTo>
                  <a:lnTo>
                    <a:pt x="8362" y="1081"/>
                  </a:lnTo>
                  <a:lnTo>
                    <a:pt x="8672" y="1012"/>
                  </a:lnTo>
                  <a:lnTo>
                    <a:pt x="8986" y="947"/>
                  </a:lnTo>
                  <a:lnTo>
                    <a:pt x="9302" y="882"/>
                  </a:lnTo>
                  <a:lnTo>
                    <a:pt x="9623" y="819"/>
                  </a:lnTo>
                  <a:lnTo>
                    <a:pt x="9947" y="759"/>
                  </a:lnTo>
                  <a:lnTo>
                    <a:pt x="10276" y="704"/>
                  </a:lnTo>
                  <a:lnTo>
                    <a:pt x="10606" y="648"/>
                  </a:lnTo>
                  <a:lnTo>
                    <a:pt x="10941" y="595"/>
                  </a:lnTo>
                  <a:lnTo>
                    <a:pt x="11279" y="545"/>
                  </a:lnTo>
                  <a:lnTo>
                    <a:pt x="11621" y="496"/>
                  </a:lnTo>
                  <a:lnTo>
                    <a:pt x="11965" y="450"/>
                  </a:lnTo>
                  <a:lnTo>
                    <a:pt x="12314" y="407"/>
                  </a:lnTo>
                  <a:lnTo>
                    <a:pt x="12667" y="365"/>
                  </a:lnTo>
                  <a:lnTo>
                    <a:pt x="13023" y="326"/>
                  </a:lnTo>
                  <a:lnTo>
                    <a:pt x="13382" y="289"/>
                  </a:lnTo>
                  <a:lnTo>
                    <a:pt x="13745" y="254"/>
                  </a:lnTo>
                  <a:lnTo>
                    <a:pt x="14110" y="223"/>
                  </a:lnTo>
                  <a:lnTo>
                    <a:pt x="14481" y="193"/>
                  </a:lnTo>
                  <a:lnTo>
                    <a:pt x="14854" y="165"/>
                  </a:lnTo>
                  <a:lnTo>
                    <a:pt x="15231" y="140"/>
                  </a:lnTo>
                  <a:lnTo>
                    <a:pt x="15612" y="118"/>
                  </a:lnTo>
                  <a:lnTo>
                    <a:pt x="15996" y="97"/>
                  </a:lnTo>
                  <a:close/>
                </a:path>
              </a:pathLst>
            </a:custGeom>
            <a:solidFill>
              <a:srgbClr val="015C7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350" b="1">
                <a:solidFill>
                  <a:srgbClr val="000000"/>
                </a:solidFill>
              </a:endParaRPr>
            </a:p>
          </p:txBody>
        </p:sp>
        <p:sp>
          <p:nvSpPr>
            <p:cNvPr id="22536" name="Freeform 7"/>
            <p:cNvSpPr>
              <a:spLocks/>
            </p:cNvSpPr>
            <p:nvPr/>
          </p:nvSpPr>
          <p:spPr bwMode="auto">
            <a:xfrm>
              <a:off x="1421" y="3130"/>
              <a:ext cx="821" cy="179"/>
            </a:xfrm>
            <a:custGeom>
              <a:avLst/>
              <a:gdLst>
                <a:gd name="T0" fmla="*/ 821 w 4107"/>
                <a:gd name="T1" fmla="*/ 179 h 899"/>
                <a:gd name="T2" fmla="*/ 821 w 4107"/>
                <a:gd name="T3" fmla="*/ 101 h 899"/>
                <a:gd name="T4" fmla="*/ 821 w 4107"/>
                <a:gd name="T5" fmla="*/ 100 h 899"/>
                <a:gd name="T6" fmla="*/ 2 w 4107"/>
                <a:gd name="T7" fmla="*/ 0 h 899"/>
                <a:gd name="T8" fmla="*/ 0 w 4107"/>
                <a:gd name="T9" fmla="*/ 0 h 899"/>
                <a:gd name="T10" fmla="*/ 0 w 4107"/>
                <a:gd name="T11" fmla="*/ 78 h 899"/>
                <a:gd name="T12" fmla="*/ 821 w 4107"/>
                <a:gd name="T13" fmla="*/ 179 h 8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107" h="899">
                  <a:moveTo>
                    <a:pt x="4107" y="899"/>
                  </a:moveTo>
                  <a:lnTo>
                    <a:pt x="4107" y="505"/>
                  </a:lnTo>
                  <a:lnTo>
                    <a:pt x="4107" y="503"/>
                  </a:lnTo>
                  <a:lnTo>
                    <a:pt x="12" y="0"/>
                  </a:lnTo>
                  <a:lnTo>
                    <a:pt x="0" y="1"/>
                  </a:lnTo>
                  <a:lnTo>
                    <a:pt x="0" y="393"/>
                  </a:lnTo>
                  <a:lnTo>
                    <a:pt x="4107" y="899"/>
                  </a:lnTo>
                  <a:close/>
                </a:path>
              </a:pathLst>
            </a:custGeom>
            <a:solidFill>
              <a:srgbClr val="0142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350" b="1">
                <a:solidFill>
                  <a:srgbClr val="000000"/>
                </a:solidFill>
              </a:endParaRPr>
            </a:p>
          </p:txBody>
        </p:sp>
        <p:sp>
          <p:nvSpPr>
            <p:cNvPr id="22537" name="Freeform 8"/>
            <p:cNvSpPr>
              <a:spLocks/>
            </p:cNvSpPr>
            <p:nvPr/>
          </p:nvSpPr>
          <p:spPr bwMode="auto">
            <a:xfrm>
              <a:off x="2710" y="3010"/>
              <a:ext cx="733" cy="801"/>
            </a:xfrm>
            <a:custGeom>
              <a:avLst/>
              <a:gdLst>
                <a:gd name="T0" fmla="*/ 510 w 3666"/>
                <a:gd name="T1" fmla="*/ 0 h 4004"/>
                <a:gd name="T2" fmla="*/ 450 w 3666"/>
                <a:gd name="T3" fmla="*/ 14 h 4004"/>
                <a:gd name="T4" fmla="*/ 391 w 3666"/>
                <a:gd name="T5" fmla="*/ 27 h 4004"/>
                <a:gd name="T6" fmla="*/ 332 w 3666"/>
                <a:gd name="T7" fmla="*/ 42 h 4004"/>
                <a:gd name="T8" fmla="*/ 275 w 3666"/>
                <a:gd name="T9" fmla="*/ 57 h 4004"/>
                <a:gd name="T10" fmla="*/ 227 w 3666"/>
                <a:gd name="T11" fmla="*/ 69 h 4004"/>
                <a:gd name="T12" fmla="*/ 181 w 3666"/>
                <a:gd name="T13" fmla="*/ 82 h 4004"/>
                <a:gd name="T14" fmla="*/ 0 w 3666"/>
                <a:gd name="T15" fmla="*/ 674 h 4004"/>
                <a:gd name="T16" fmla="*/ 22 w 3666"/>
                <a:gd name="T17" fmla="*/ 670 h 4004"/>
                <a:gd name="T18" fmla="*/ 43 w 3666"/>
                <a:gd name="T19" fmla="*/ 667 h 4004"/>
                <a:gd name="T20" fmla="*/ 65 w 3666"/>
                <a:gd name="T21" fmla="*/ 664 h 4004"/>
                <a:gd name="T22" fmla="*/ 87 w 3666"/>
                <a:gd name="T23" fmla="*/ 663 h 4004"/>
                <a:gd name="T24" fmla="*/ 109 w 3666"/>
                <a:gd name="T25" fmla="*/ 661 h 4004"/>
                <a:gd name="T26" fmla="*/ 131 w 3666"/>
                <a:gd name="T27" fmla="*/ 660 h 4004"/>
                <a:gd name="T28" fmla="*/ 153 w 3666"/>
                <a:gd name="T29" fmla="*/ 659 h 4004"/>
                <a:gd name="T30" fmla="*/ 176 w 3666"/>
                <a:gd name="T31" fmla="*/ 659 h 4004"/>
                <a:gd name="T32" fmla="*/ 198 w 3666"/>
                <a:gd name="T33" fmla="*/ 659 h 4004"/>
                <a:gd name="T34" fmla="*/ 220 w 3666"/>
                <a:gd name="T35" fmla="*/ 660 h 4004"/>
                <a:gd name="T36" fmla="*/ 243 w 3666"/>
                <a:gd name="T37" fmla="*/ 661 h 4004"/>
                <a:gd name="T38" fmla="*/ 265 w 3666"/>
                <a:gd name="T39" fmla="*/ 663 h 4004"/>
                <a:gd name="T40" fmla="*/ 288 w 3666"/>
                <a:gd name="T41" fmla="*/ 666 h 4004"/>
                <a:gd name="T42" fmla="*/ 310 w 3666"/>
                <a:gd name="T43" fmla="*/ 669 h 4004"/>
                <a:gd name="T44" fmla="*/ 333 w 3666"/>
                <a:gd name="T45" fmla="*/ 672 h 4004"/>
                <a:gd name="T46" fmla="*/ 356 w 3666"/>
                <a:gd name="T47" fmla="*/ 676 h 4004"/>
                <a:gd name="T48" fmla="*/ 379 w 3666"/>
                <a:gd name="T49" fmla="*/ 680 h 4004"/>
                <a:gd name="T50" fmla="*/ 402 w 3666"/>
                <a:gd name="T51" fmla="*/ 684 h 4004"/>
                <a:gd name="T52" fmla="*/ 425 w 3666"/>
                <a:gd name="T53" fmla="*/ 689 h 4004"/>
                <a:gd name="T54" fmla="*/ 448 w 3666"/>
                <a:gd name="T55" fmla="*/ 695 h 4004"/>
                <a:gd name="T56" fmla="*/ 471 w 3666"/>
                <a:gd name="T57" fmla="*/ 701 h 4004"/>
                <a:gd name="T58" fmla="*/ 494 w 3666"/>
                <a:gd name="T59" fmla="*/ 708 h 4004"/>
                <a:gd name="T60" fmla="*/ 517 w 3666"/>
                <a:gd name="T61" fmla="*/ 715 h 4004"/>
                <a:gd name="T62" fmla="*/ 541 w 3666"/>
                <a:gd name="T63" fmla="*/ 723 h 4004"/>
                <a:gd name="T64" fmla="*/ 564 w 3666"/>
                <a:gd name="T65" fmla="*/ 731 h 4004"/>
                <a:gd name="T66" fmla="*/ 588 w 3666"/>
                <a:gd name="T67" fmla="*/ 739 h 4004"/>
                <a:gd name="T68" fmla="*/ 611 w 3666"/>
                <a:gd name="T69" fmla="*/ 748 h 4004"/>
                <a:gd name="T70" fmla="*/ 635 w 3666"/>
                <a:gd name="T71" fmla="*/ 758 h 4004"/>
                <a:gd name="T72" fmla="*/ 659 w 3666"/>
                <a:gd name="T73" fmla="*/ 768 h 4004"/>
                <a:gd name="T74" fmla="*/ 683 w 3666"/>
                <a:gd name="T75" fmla="*/ 778 h 4004"/>
                <a:gd name="T76" fmla="*/ 706 w 3666"/>
                <a:gd name="T77" fmla="*/ 789 h 4004"/>
                <a:gd name="T78" fmla="*/ 730 w 3666"/>
                <a:gd name="T79" fmla="*/ 801 h 4004"/>
                <a:gd name="T80" fmla="*/ 732 w 3666"/>
                <a:gd name="T81" fmla="*/ 800 h 4004"/>
                <a:gd name="T82" fmla="*/ 731 w 3666"/>
                <a:gd name="T83" fmla="*/ 799 h 4004"/>
                <a:gd name="T84" fmla="*/ 733 w 3666"/>
                <a:gd name="T85" fmla="*/ 800 h 4004"/>
                <a:gd name="T86" fmla="*/ 733 w 3666"/>
                <a:gd name="T87" fmla="*/ 800 h 4004"/>
                <a:gd name="T88" fmla="*/ 510 w 3666"/>
                <a:gd name="T89" fmla="*/ 0 h 400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3666" h="4004">
                  <a:moveTo>
                    <a:pt x="2553" y="0"/>
                  </a:moveTo>
                  <a:lnTo>
                    <a:pt x="2252" y="68"/>
                  </a:lnTo>
                  <a:lnTo>
                    <a:pt x="1956" y="137"/>
                  </a:lnTo>
                  <a:lnTo>
                    <a:pt x="1662" y="209"/>
                  </a:lnTo>
                  <a:lnTo>
                    <a:pt x="1373" y="283"/>
                  </a:lnTo>
                  <a:lnTo>
                    <a:pt x="1136" y="344"/>
                  </a:lnTo>
                  <a:lnTo>
                    <a:pt x="904" y="409"/>
                  </a:lnTo>
                  <a:lnTo>
                    <a:pt x="0" y="3367"/>
                  </a:lnTo>
                  <a:lnTo>
                    <a:pt x="109" y="3350"/>
                  </a:lnTo>
                  <a:lnTo>
                    <a:pt x="217" y="3334"/>
                  </a:lnTo>
                  <a:lnTo>
                    <a:pt x="326" y="3321"/>
                  </a:lnTo>
                  <a:lnTo>
                    <a:pt x="437" y="3312"/>
                  </a:lnTo>
                  <a:lnTo>
                    <a:pt x="545" y="3303"/>
                  </a:lnTo>
                  <a:lnTo>
                    <a:pt x="656" y="3298"/>
                  </a:lnTo>
                  <a:lnTo>
                    <a:pt x="767" y="3294"/>
                  </a:lnTo>
                  <a:lnTo>
                    <a:pt x="879" y="3295"/>
                  </a:lnTo>
                  <a:lnTo>
                    <a:pt x="990" y="3296"/>
                  </a:lnTo>
                  <a:lnTo>
                    <a:pt x="1102" y="3300"/>
                  </a:lnTo>
                  <a:lnTo>
                    <a:pt x="1214" y="3306"/>
                  </a:lnTo>
                  <a:lnTo>
                    <a:pt x="1327" y="3316"/>
                  </a:lnTo>
                  <a:lnTo>
                    <a:pt x="1439" y="3327"/>
                  </a:lnTo>
                  <a:lnTo>
                    <a:pt x="1552" y="3342"/>
                  </a:lnTo>
                  <a:lnTo>
                    <a:pt x="1666" y="3358"/>
                  </a:lnTo>
                  <a:lnTo>
                    <a:pt x="1781" y="3378"/>
                  </a:lnTo>
                  <a:lnTo>
                    <a:pt x="1894" y="3398"/>
                  </a:lnTo>
                  <a:lnTo>
                    <a:pt x="2009" y="3421"/>
                  </a:lnTo>
                  <a:lnTo>
                    <a:pt x="2124" y="3446"/>
                  </a:lnTo>
                  <a:lnTo>
                    <a:pt x="2240" y="3476"/>
                  </a:lnTo>
                  <a:lnTo>
                    <a:pt x="2356" y="3505"/>
                  </a:lnTo>
                  <a:lnTo>
                    <a:pt x="2471" y="3539"/>
                  </a:lnTo>
                  <a:lnTo>
                    <a:pt x="2588" y="3575"/>
                  </a:lnTo>
                  <a:lnTo>
                    <a:pt x="2706" y="3614"/>
                  </a:lnTo>
                  <a:lnTo>
                    <a:pt x="2822" y="3653"/>
                  </a:lnTo>
                  <a:lnTo>
                    <a:pt x="2939" y="3696"/>
                  </a:lnTo>
                  <a:lnTo>
                    <a:pt x="3057" y="3741"/>
                  </a:lnTo>
                  <a:lnTo>
                    <a:pt x="3177" y="3790"/>
                  </a:lnTo>
                  <a:lnTo>
                    <a:pt x="3294" y="3838"/>
                  </a:lnTo>
                  <a:lnTo>
                    <a:pt x="3414" y="3891"/>
                  </a:lnTo>
                  <a:lnTo>
                    <a:pt x="3533" y="3946"/>
                  </a:lnTo>
                  <a:lnTo>
                    <a:pt x="3653" y="4004"/>
                  </a:lnTo>
                  <a:lnTo>
                    <a:pt x="3661" y="4000"/>
                  </a:lnTo>
                  <a:lnTo>
                    <a:pt x="3655" y="3994"/>
                  </a:lnTo>
                  <a:lnTo>
                    <a:pt x="3664" y="3998"/>
                  </a:lnTo>
                  <a:lnTo>
                    <a:pt x="3666" y="3998"/>
                  </a:lnTo>
                  <a:lnTo>
                    <a:pt x="2553" y="0"/>
                  </a:lnTo>
                  <a:close/>
                </a:path>
              </a:pathLst>
            </a:custGeom>
            <a:solidFill>
              <a:srgbClr val="015C7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350" b="1">
                <a:solidFill>
                  <a:srgbClr val="000000"/>
                </a:solidFill>
              </a:endParaRPr>
            </a:p>
          </p:txBody>
        </p:sp>
      </p:grpSp>
      <p:sp>
        <p:nvSpPr>
          <p:cNvPr id="22532" name="Text Box 9"/>
          <p:cNvSpPr txBox="1">
            <a:spLocks noChangeArrowheads="1"/>
          </p:cNvSpPr>
          <p:nvPr/>
        </p:nvSpPr>
        <p:spPr bwMode="auto">
          <a:xfrm>
            <a:off x="1331119" y="261938"/>
            <a:ext cx="5586413" cy="365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defRPr b="1">
                <a:solidFill>
                  <a:schemeClr val="tx1"/>
                </a:solidFill>
                <a:latin typeface="Arial" panose="020B0604020202020204" pitchFamily="34" charset="0"/>
                <a:cs typeface="Arial" panose="020B0604020202020204" pitchFamily="34" charset="0"/>
              </a:defRPr>
            </a:lvl1pPr>
            <a:lvl2pPr marL="11430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lvl="1" eaLnBrk="0" fontAlgn="base" hangingPunct="0">
              <a:spcBef>
                <a:spcPct val="0"/>
              </a:spcBef>
              <a:spcAft>
                <a:spcPct val="0"/>
              </a:spcAft>
            </a:pPr>
            <a:r>
              <a:rPr lang="en-GB" altLang="en-US" sz="1500">
                <a:solidFill>
                  <a:srgbClr val="FFFFFF"/>
                </a:solidFill>
                <a:latin typeface="Times New Roman" panose="02020603050405020304" pitchFamily="18" charset="0"/>
              </a:rPr>
              <a:t>How Does C</a:t>
            </a:r>
            <a:r>
              <a:rPr lang="en-GB" altLang="en-US" sz="1350">
                <a:solidFill>
                  <a:srgbClr val="FFFFFF"/>
                </a:solidFill>
                <a:latin typeface="Times New Roman" panose="02020603050405020304" pitchFamily="18" charset="0"/>
              </a:rPr>
              <a:t>OBI</a:t>
            </a:r>
            <a:r>
              <a:rPr lang="en-GB" altLang="en-US" sz="1500">
                <a:solidFill>
                  <a:srgbClr val="FFFFFF"/>
                </a:solidFill>
                <a:latin typeface="Times New Roman" panose="02020603050405020304" pitchFamily="18" charset="0"/>
              </a:rPr>
              <a:t>T Help Implement Effective IT Governance?</a:t>
            </a:r>
          </a:p>
        </p:txBody>
      </p:sp>
    </p:spTree>
    <p:extLst>
      <p:ext uri="{BB962C8B-B14F-4D97-AF65-F5344CB8AC3E}">
        <p14:creationId xmlns:p14="http://schemas.microsoft.com/office/powerpoint/2010/main" val="28420553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1709738" y="857250"/>
            <a:ext cx="58328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eaLnBrk="0" fontAlgn="base" hangingPunct="0">
              <a:spcBef>
                <a:spcPct val="15000"/>
              </a:spcBef>
              <a:spcAft>
                <a:spcPct val="0"/>
              </a:spcAft>
              <a:buClr>
                <a:srgbClr val="00009E"/>
              </a:buClr>
              <a:buFont typeface="Wingdings" panose="05000000000000000000" pitchFamily="2" charset="2"/>
              <a:buNone/>
            </a:pPr>
            <a:r>
              <a:rPr lang="en-GB" altLang="en-US" sz="1200">
                <a:solidFill>
                  <a:srgbClr val="292929"/>
                </a:solidFill>
                <a:latin typeface="Times New Roman" panose="02020603050405020304" pitchFamily="18" charset="0"/>
              </a:rPr>
              <a:t>Organisations will consider and use a variety of IT models, standards and best practices. These must be understood in order to consider how they can be used together, with C</a:t>
            </a:r>
            <a:r>
              <a:rPr lang="en-GB" altLang="en-US" sz="1050">
                <a:solidFill>
                  <a:srgbClr val="292929"/>
                </a:solidFill>
                <a:latin typeface="Times New Roman" panose="02020603050405020304" pitchFamily="18" charset="0"/>
              </a:rPr>
              <a:t>OBI</a:t>
            </a:r>
            <a:r>
              <a:rPr lang="en-GB" altLang="en-US" sz="1200">
                <a:solidFill>
                  <a:srgbClr val="292929"/>
                </a:solidFill>
                <a:latin typeface="Times New Roman" panose="02020603050405020304" pitchFamily="18" charset="0"/>
              </a:rPr>
              <a:t>T acting as the consolidator (‘umbrella’).</a:t>
            </a:r>
          </a:p>
        </p:txBody>
      </p:sp>
      <p:sp>
        <p:nvSpPr>
          <p:cNvPr id="24579" name="Oval 3"/>
          <p:cNvSpPr>
            <a:spLocks noChangeArrowheads="1"/>
          </p:cNvSpPr>
          <p:nvPr/>
        </p:nvSpPr>
        <p:spPr bwMode="auto">
          <a:xfrm>
            <a:off x="1910954" y="1545431"/>
            <a:ext cx="5307806" cy="571500"/>
          </a:xfrm>
          <a:prstGeom prst="ellipse">
            <a:avLst/>
          </a:prstGeom>
          <a:solidFill>
            <a:schemeClr val="accent1"/>
          </a:solidFill>
          <a:ln w="9525">
            <a:solidFill>
              <a:srgbClr val="33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0" fontAlgn="base" hangingPunct="0">
              <a:spcBef>
                <a:spcPct val="0"/>
              </a:spcBef>
              <a:spcAft>
                <a:spcPct val="0"/>
              </a:spcAft>
            </a:pPr>
            <a:endParaRPr lang="en-GB" altLang="en-US" b="0">
              <a:solidFill>
                <a:srgbClr val="000000"/>
              </a:solidFill>
              <a:latin typeface="Times New Roman" panose="02020603050405020304" pitchFamily="18" charset="0"/>
            </a:endParaRPr>
          </a:p>
        </p:txBody>
      </p:sp>
      <p:sp>
        <p:nvSpPr>
          <p:cNvPr id="24580" name="Oval 4"/>
          <p:cNvSpPr>
            <a:spLocks noChangeArrowheads="1"/>
          </p:cNvSpPr>
          <p:nvPr/>
        </p:nvSpPr>
        <p:spPr bwMode="auto">
          <a:xfrm>
            <a:off x="2874169" y="1756173"/>
            <a:ext cx="3371850" cy="1139428"/>
          </a:xfrm>
          <a:prstGeom prst="ellipse">
            <a:avLst/>
          </a:prstGeom>
          <a:solidFill>
            <a:srgbClr val="336699">
              <a:alpha val="50195"/>
            </a:srgbClr>
          </a:solidFill>
          <a:ln w="9525">
            <a:solidFill>
              <a:srgbClr val="0033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0" fontAlgn="base" hangingPunct="0">
              <a:spcBef>
                <a:spcPct val="0"/>
              </a:spcBef>
              <a:spcAft>
                <a:spcPct val="0"/>
              </a:spcAft>
            </a:pPr>
            <a:endParaRPr lang="en-GB" altLang="en-US" sz="1200">
              <a:solidFill>
                <a:srgbClr val="003366"/>
              </a:solidFill>
              <a:latin typeface="Verdana" panose="020B0604030504040204" pitchFamily="34" charset="0"/>
            </a:endParaRPr>
          </a:p>
          <a:p>
            <a:pPr algn="ctr" eaLnBrk="0" fontAlgn="base" hangingPunct="0">
              <a:spcBef>
                <a:spcPct val="0"/>
              </a:spcBef>
              <a:spcAft>
                <a:spcPct val="0"/>
              </a:spcAft>
            </a:pPr>
            <a:r>
              <a:rPr lang="en-GB" altLang="en-US" sz="1200">
                <a:solidFill>
                  <a:srgbClr val="003366"/>
                </a:solidFill>
                <a:latin typeface="Verdana" panose="020B0604030504040204" pitchFamily="34" charset="0"/>
              </a:rPr>
              <a:t>C</a:t>
            </a:r>
            <a:r>
              <a:rPr lang="en-GB" altLang="en-US" sz="1050">
                <a:solidFill>
                  <a:srgbClr val="003366"/>
                </a:solidFill>
                <a:latin typeface="Verdana" panose="020B0604030504040204" pitchFamily="34" charset="0"/>
              </a:rPr>
              <a:t>OBI</a:t>
            </a:r>
            <a:r>
              <a:rPr lang="en-GB" altLang="en-US" sz="1200">
                <a:solidFill>
                  <a:srgbClr val="003366"/>
                </a:solidFill>
                <a:latin typeface="Verdana" panose="020B0604030504040204" pitchFamily="34" charset="0"/>
              </a:rPr>
              <a:t>T</a:t>
            </a:r>
          </a:p>
        </p:txBody>
      </p:sp>
      <p:sp>
        <p:nvSpPr>
          <p:cNvPr id="24581" name="Oval 5"/>
          <p:cNvSpPr>
            <a:spLocks noChangeArrowheads="1"/>
          </p:cNvSpPr>
          <p:nvPr/>
        </p:nvSpPr>
        <p:spPr bwMode="auto">
          <a:xfrm rot="-5400000">
            <a:off x="4689277" y="2347317"/>
            <a:ext cx="2305049" cy="1134666"/>
          </a:xfrm>
          <a:prstGeom prst="ellipse">
            <a:avLst/>
          </a:prstGeom>
          <a:solidFill>
            <a:srgbClr val="FF6600">
              <a:alpha val="50195"/>
            </a:srgbClr>
          </a:solidFill>
          <a:ln w="9525">
            <a:solidFill>
              <a:srgbClr val="CC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0" fontAlgn="base" hangingPunct="0">
              <a:spcBef>
                <a:spcPct val="0"/>
              </a:spcBef>
              <a:spcAft>
                <a:spcPct val="0"/>
              </a:spcAft>
            </a:pPr>
            <a:r>
              <a:rPr lang="en-GB" altLang="en-US" sz="750">
                <a:solidFill>
                  <a:srgbClr val="800000"/>
                </a:solidFill>
                <a:latin typeface="Verdana" panose="020B0604030504040204" pitchFamily="34" charset="0"/>
              </a:rPr>
              <a:t>ISO 9000</a:t>
            </a:r>
          </a:p>
        </p:txBody>
      </p:sp>
      <p:sp>
        <p:nvSpPr>
          <p:cNvPr id="24582" name="Oval 6"/>
          <p:cNvSpPr>
            <a:spLocks noChangeArrowheads="1"/>
          </p:cNvSpPr>
          <p:nvPr/>
        </p:nvSpPr>
        <p:spPr bwMode="auto">
          <a:xfrm>
            <a:off x="2989660" y="1888331"/>
            <a:ext cx="1028700" cy="2178844"/>
          </a:xfrm>
          <a:prstGeom prst="ellipse">
            <a:avLst/>
          </a:prstGeom>
          <a:solidFill>
            <a:srgbClr val="00FF00">
              <a:alpha val="50195"/>
            </a:srgbClr>
          </a:solidFill>
          <a:ln w="9525">
            <a:solidFill>
              <a:srgbClr val="3399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0" fontAlgn="base" hangingPunct="0">
              <a:spcBef>
                <a:spcPct val="0"/>
              </a:spcBef>
              <a:spcAft>
                <a:spcPct val="0"/>
              </a:spcAft>
            </a:pPr>
            <a:r>
              <a:rPr lang="en-GB" altLang="en-US" sz="750" dirty="0">
                <a:solidFill>
                  <a:srgbClr val="003300"/>
                </a:solidFill>
                <a:latin typeface="Verdana" panose="020B0604030504040204" pitchFamily="34" charset="0"/>
              </a:rPr>
              <a:t>ISO 17799/27000</a:t>
            </a:r>
          </a:p>
        </p:txBody>
      </p:sp>
      <p:sp>
        <p:nvSpPr>
          <p:cNvPr id="24583" name="Oval 7"/>
          <p:cNvSpPr>
            <a:spLocks noChangeArrowheads="1"/>
          </p:cNvSpPr>
          <p:nvPr/>
        </p:nvSpPr>
        <p:spPr bwMode="auto">
          <a:xfrm>
            <a:off x="3480197" y="2409825"/>
            <a:ext cx="2171700" cy="1657350"/>
          </a:xfrm>
          <a:prstGeom prst="ellipse">
            <a:avLst/>
          </a:prstGeom>
          <a:solidFill>
            <a:srgbClr val="FFFF00">
              <a:alpha val="50195"/>
            </a:srgbClr>
          </a:solidFill>
          <a:ln w="9525">
            <a:solidFill>
              <a:srgbClr val="FF99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0" fontAlgn="base" hangingPunct="0">
              <a:spcBef>
                <a:spcPct val="0"/>
              </a:spcBef>
              <a:spcAft>
                <a:spcPct val="0"/>
              </a:spcAft>
            </a:pPr>
            <a:r>
              <a:rPr lang="en-GB" altLang="en-US" sz="750">
                <a:solidFill>
                  <a:srgbClr val="CC3300"/>
                </a:solidFill>
                <a:latin typeface="Verdana" panose="020B0604030504040204" pitchFamily="34" charset="0"/>
              </a:rPr>
              <a:t>ITIL</a:t>
            </a:r>
          </a:p>
        </p:txBody>
      </p:sp>
      <p:sp>
        <p:nvSpPr>
          <p:cNvPr id="24584" name="Text Box 8"/>
          <p:cNvSpPr txBox="1">
            <a:spLocks noChangeArrowheads="1"/>
          </p:cNvSpPr>
          <p:nvPr/>
        </p:nvSpPr>
        <p:spPr bwMode="auto">
          <a:xfrm>
            <a:off x="2465785" y="1740694"/>
            <a:ext cx="1485900" cy="207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r>
              <a:rPr lang="en-GB" altLang="en-US" sz="750">
                <a:solidFill>
                  <a:srgbClr val="003366"/>
                </a:solidFill>
                <a:latin typeface="Verdana" panose="020B0604030504040204" pitchFamily="34" charset="0"/>
              </a:rPr>
              <a:t>COSO</a:t>
            </a:r>
          </a:p>
        </p:txBody>
      </p:sp>
      <p:sp>
        <p:nvSpPr>
          <p:cNvPr id="24585" name="Text Box 9"/>
          <p:cNvSpPr txBox="1">
            <a:spLocks noChangeAspect="1" noChangeArrowheads="1"/>
          </p:cNvSpPr>
          <p:nvPr/>
        </p:nvSpPr>
        <p:spPr bwMode="auto">
          <a:xfrm>
            <a:off x="1785938" y="3167063"/>
            <a:ext cx="514885" cy="207749"/>
          </a:xfrm>
          <a:prstGeom prst="rect">
            <a:avLst/>
          </a:prstGeom>
          <a:noFill/>
          <a:ln>
            <a:noFill/>
          </a:ln>
          <a:effectLst/>
          <a:extLst>
            <a:ext uri="{909E8E84-426E-40DD-AFC4-6F175D3DCCD1}">
              <a14:hiddenFill xmlns:a14="http://schemas.microsoft.com/office/drawing/2010/main">
                <a:solidFill>
                  <a:srgbClr val="006600">
                    <a:alpha val="50195"/>
                  </a:srgbClr>
                </a:solidFill>
              </a14:hiddenFill>
            </a:ext>
            <a:ext uri="{91240B29-F687-4F45-9708-019B960494DF}">
              <a14:hiddenLine xmlns:a14="http://schemas.microsoft.com/office/drawing/2010/main" w="9525">
                <a:solidFill>
                  <a:srgbClr val="00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r>
              <a:rPr lang="en-US" altLang="en-US" sz="750">
                <a:solidFill>
                  <a:srgbClr val="003366"/>
                </a:solidFill>
                <a:latin typeface="Verdana" panose="020B0604030504040204" pitchFamily="34" charset="0"/>
              </a:rPr>
              <a:t>WHAT</a:t>
            </a:r>
          </a:p>
        </p:txBody>
      </p:sp>
      <p:sp>
        <p:nvSpPr>
          <p:cNvPr id="24586" name="Text Box 10"/>
          <p:cNvSpPr txBox="1">
            <a:spLocks noChangeAspect="1" noChangeArrowheads="1"/>
          </p:cNvSpPr>
          <p:nvPr/>
        </p:nvSpPr>
        <p:spPr bwMode="auto">
          <a:xfrm>
            <a:off x="6997303" y="3164682"/>
            <a:ext cx="455574" cy="207749"/>
          </a:xfrm>
          <a:prstGeom prst="rect">
            <a:avLst/>
          </a:prstGeom>
          <a:noFill/>
          <a:ln>
            <a:noFill/>
          </a:ln>
          <a:effectLst/>
          <a:extLst>
            <a:ext uri="{909E8E84-426E-40DD-AFC4-6F175D3DCCD1}">
              <a14:hiddenFill xmlns:a14="http://schemas.microsoft.com/office/drawing/2010/main">
                <a:solidFill>
                  <a:srgbClr val="FF3300">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r>
              <a:rPr lang="en-US" altLang="en-US" sz="750">
                <a:solidFill>
                  <a:srgbClr val="006699"/>
                </a:solidFill>
                <a:latin typeface="Verdana" panose="020B0604030504040204" pitchFamily="34" charset="0"/>
              </a:rPr>
              <a:t>HOW</a:t>
            </a:r>
          </a:p>
        </p:txBody>
      </p:sp>
      <p:sp>
        <p:nvSpPr>
          <p:cNvPr id="24587" name="Line 11"/>
          <p:cNvSpPr>
            <a:spLocks noChangeShapeType="1"/>
          </p:cNvSpPr>
          <p:nvPr/>
        </p:nvSpPr>
        <p:spPr bwMode="auto">
          <a:xfrm flipH="1" flipV="1">
            <a:off x="2257425" y="2345531"/>
            <a:ext cx="0" cy="1828800"/>
          </a:xfrm>
          <a:prstGeom prst="line">
            <a:avLst/>
          </a:prstGeom>
          <a:noFill/>
          <a:ln w="38100" cap="rnd">
            <a:solidFill>
              <a:srgbClr val="003366"/>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24588" name="Line 12"/>
          <p:cNvSpPr>
            <a:spLocks noChangeShapeType="1"/>
          </p:cNvSpPr>
          <p:nvPr/>
        </p:nvSpPr>
        <p:spPr bwMode="auto">
          <a:xfrm>
            <a:off x="6948488" y="2319338"/>
            <a:ext cx="1191" cy="1926431"/>
          </a:xfrm>
          <a:prstGeom prst="line">
            <a:avLst/>
          </a:prstGeom>
          <a:noFill/>
          <a:ln w="38100" cap="rnd">
            <a:solidFill>
              <a:srgbClr val="85C8CD"/>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24589" name="Text Box 13"/>
          <p:cNvSpPr txBox="1">
            <a:spLocks noChangeArrowheads="1"/>
          </p:cNvSpPr>
          <p:nvPr/>
        </p:nvSpPr>
        <p:spPr bwMode="auto">
          <a:xfrm>
            <a:off x="1331119" y="261938"/>
            <a:ext cx="5781675" cy="365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defRPr b="1">
                <a:solidFill>
                  <a:schemeClr val="tx1"/>
                </a:solidFill>
                <a:latin typeface="Arial" panose="020B0604020202020204" pitchFamily="34" charset="0"/>
                <a:cs typeface="Arial" panose="020B0604020202020204" pitchFamily="34" charset="0"/>
              </a:defRPr>
            </a:lvl1pPr>
            <a:lvl2pPr marL="11430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lvl="1" eaLnBrk="0" fontAlgn="base" hangingPunct="0">
              <a:spcBef>
                <a:spcPct val="0"/>
              </a:spcBef>
              <a:spcAft>
                <a:spcPct val="0"/>
              </a:spcAft>
            </a:pPr>
            <a:r>
              <a:rPr lang="en-GB" altLang="en-US" sz="1500">
                <a:solidFill>
                  <a:srgbClr val="FFFFFF"/>
                </a:solidFill>
                <a:latin typeface="Times New Roman" panose="02020603050405020304" pitchFamily="18" charset="0"/>
              </a:rPr>
              <a:t>C</a:t>
            </a:r>
            <a:r>
              <a:rPr lang="en-GB" altLang="en-US" sz="1350">
                <a:solidFill>
                  <a:srgbClr val="FFFFFF"/>
                </a:solidFill>
                <a:latin typeface="Times New Roman" panose="02020603050405020304" pitchFamily="18" charset="0"/>
              </a:rPr>
              <a:t>OBI</a:t>
            </a:r>
            <a:r>
              <a:rPr lang="en-GB" altLang="en-US" sz="1500">
                <a:solidFill>
                  <a:srgbClr val="FFFFFF"/>
                </a:solidFill>
                <a:latin typeface="Times New Roman" panose="02020603050405020304" pitchFamily="18" charset="0"/>
              </a:rPr>
              <a:t>T and Other IT Management Frameworks</a:t>
            </a:r>
          </a:p>
        </p:txBody>
      </p:sp>
      <p:sp>
        <p:nvSpPr>
          <p:cNvPr id="24590" name="Line 14"/>
          <p:cNvSpPr>
            <a:spLocks noChangeShapeType="1"/>
          </p:cNvSpPr>
          <p:nvPr/>
        </p:nvSpPr>
        <p:spPr bwMode="auto">
          <a:xfrm flipV="1">
            <a:off x="2303860" y="4443413"/>
            <a:ext cx="4479131" cy="0"/>
          </a:xfrm>
          <a:prstGeom prst="line">
            <a:avLst/>
          </a:prstGeom>
          <a:noFill/>
          <a:ln w="38100" cap="rnd">
            <a:solidFill>
              <a:srgbClr val="336699"/>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24591" name="Text Box 15"/>
          <p:cNvSpPr txBox="1">
            <a:spLocks noChangeAspect="1" noChangeArrowheads="1"/>
          </p:cNvSpPr>
          <p:nvPr/>
        </p:nvSpPr>
        <p:spPr bwMode="auto">
          <a:xfrm>
            <a:off x="3924300" y="4462463"/>
            <a:ext cx="1337226" cy="207749"/>
          </a:xfrm>
          <a:prstGeom prst="rect">
            <a:avLst/>
          </a:prstGeom>
          <a:noFill/>
          <a:ln>
            <a:noFill/>
          </a:ln>
          <a:effectLst/>
          <a:extLst>
            <a:ext uri="{909E8E84-426E-40DD-AFC4-6F175D3DCCD1}">
              <a14:hiddenFill xmlns:a14="http://schemas.microsoft.com/office/drawing/2010/main">
                <a:solidFill>
                  <a:srgbClr val="990033">
                    <a:alpha val="50195"/>
                  </a:srgbClr>
                </a:solidFill>
              </a14:hiddenFill>
            </a:ext>
            <a:ext uri="{91240B29-F687-4F45-9708-019B960494DF}">
              <a14:hiddenLine xmlns:a14="http://schemas.microsoft.com/office/drawing/2010/main" w="9525">
                <a:solidFill>
                  <a:srgbClr val="00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r>
              <a:rPr lang="en-US" altLang="en-US" sz="750">
                <a:solidFill>
                  <a:srgbClr val="336699"/>
                </a:solidFill>
                <a:latin typeface="Verdana" panose="020B0604030504040204" pitchFamily="34" charset="0"/>
              </a:rPr>
              <a:t>SCOPE OF COVERAGE</a:t>
            </a:r>
          </a:p>
        </p:txBody>
      </p:sp>
    </p:spTree>
    <p:extLst>
      <p:ext uri="{BB962C8B-B14F-4D97-AF65-F5344CB8AC3E}">
        <p14:creationId xmlns:p14="http://schemas.microsoft.com/office/powerpoint/2010/main" val="431165629"/>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ChangeArrowheads="1"/>
          </p:cNvSpPr>
          <p:nvPr/>
        </p:nvSpPr>
        <p:spPr bwMode="auto">
          <a:xfrm>
            <a:off x="1428751" y="908448"/>
            <a:ext cx="6318647" cy="540544"/>
          </a:xfrm>
          <a:prstGeom prst="rect">
            <a:avLst/>
          </a:prstGeom>
          <a:solidFill>
            <a:srgbClr val="336699"/>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26627" name="Rectangle 3"/>
          <p:cNvSpPr>
            <a:spLocks noChangeArrowheads="1"/>
          </p:cNvSpPr>
          <p:nvPr/>
        </p:nvSpPr>
        <p:spPr bwMode="auto">
          <a:xfrm>
            <a:off x="3707607" y="952501"/>
            <a:ext cx="1151335" cy="431006"/>
          </a:xfrm>
          <a:prstGeom prst="rect">
            <a:avLst/>
          </a:prstGeom>
          <a:solidFill>
            <a:srgbClr val="EAEAEA"/>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26628" name="Text Box 4"/>
          <p:cNvSpPr txBox="1">
            <a:spLocks noChangeArrowheads="1"/>
          </p:cNvSpPr>
          <p:nvPr/>
        </p:nvSpPr>
        <p:spPr bwMode="auto">
          <a:xfrm>
            <a:off x="3788541" y="1041798"/>
            <a:ext cx="998991" cy="323165"/>
          </a:xfrm>
          <a:prstGeom prst="rect">
            <a:avLst/>
          </a:prstGeom>
          <a:noFill/>
          <a:ln>
            <a:noFill/>
          </a:ln>
          <a:effectLst/>
          <a:extLst>
            <a:ext uri="{909E8E84-426E-40DD-AFC4-6F175D3DCCD1}">
              <a14:hiddenFill xmlns:a14="http://schemas.microsoft.com/office/drawing/2010/main">
                <a:solidFill>
                  <a:srgbClr val="6699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r>
              <a:rPr lang="nb-NO" altLang="en-US" sz="750">
                <a:solidFill>
                  <a:srgbClr val="000000"/>
                </a:solidFill>
                <a:latin typeface="Times New Roman" panose="02020603050405020304" pitchFamily="18" charset="0"/>
              </a:rPr>
              <a:t>PERFORMANCE: </a:t>
            </a:r>
          </a:p>
          <a:p>
            <a:pPr algn="ctr" fontAlgn="base">
              <a:spcBef>
                <a:spcPct val="0"/>
              </a:spcBef>
              <a:spcAft>
                <a:spcPct val="0"/>
              </a:spcAft>
            </a:pPr>
            <a:r>
              <a:rPr lang="nb-NO" altLang="en-US" sz="750">
                <a:solidFill>
                  <a:srgbClr val="000000"/>
                </a:solidFill>
                <a:latin typeface="Times New Roman" panose="02020603050405020304" pitchFamily="18" charset="0"/>
              </a:rPr>
              <a:t>Business Goals</a:t>
            </a:r>
            <a:endParaRPr lang="en-US" altLang="en-US" sz="750">
              <a:solidFill>
                <a:srgbClr val="000000"/>
              </a:solidFill>
              <a:latin typeface="Times New Roman" panose="02020603050405020304" pitchFamily="18" charset="0"/>
            </a:endParaRPr>
          </a:p>
        </p:txBody>
      </p:sp>
      <p:sp>
        <p:nvSpPr>
          <p:cNvPr id="26629" name="Rectangle 5"/>
          <p:cNvSpPr>
            <a:spLocks noChangeArrowheads="1"/>
          </p:cNvSpPr>
          <p:nvPr/>
        </p:nvSpPr>
        <p:spPr bwMode="auto">
          <a:xfrm>
            <a:off x="5835253" y="952501"/>
            <a:ext cx="1166813" cy="431006"/>
          </a:xfrm>
          <a:prstGeom prst="rect">
            <a:avLst/>
          </a:prstGeom>
          <a:solidFill>
            <a:srgbClr val="EAEAEA"/>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26630" name="Text Box 6"/>
          <p:cNvSpPr txBox="1">
            <a:spLocks noChangeArrowheads="1"/>
          </p:cNvSpPr>
          <p:nvPr/>
        </p:nvSpPr>
        <p:spPr bwMode="auto">
          <a:xfrm>
            <a:off x="5935607" y="973931"/>
            <a:ext cx="963726" cy="438582"/>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r>
              <a:rPr lang="nb-NO" altLang="en-US" sz="750">
                <a:solidFill>
                  <a:srgbClr val="000000"/>
                </a:solidFill>
                <a:latin typeface="Times New Roman" panose="02020603050405020304" pitchFamily="18" charset="0"/>
              </a:rPr>
              <a:t>CONFORMANCE</a:t>
            </a:r>
          </a:p>
          <a:p>
            <a:pPr algn="ctr" fontAlgn="base">
              <a:spcBef>
                <a:spcPct val="0"/>
              </a:spcBef>
              <a:spcAft>
                <a:spcPct val="0"/>
              </a:spcAft>
            </a:pPr>
            <a:r>
              <a:rPr lang="nb-NO" altLang="en-US" sz="750">
                <a:solidFill>
                  <a:srgbClr val="000000"/>
                </a:solidFill>
                <a:latin typeface="Times New Roman" panose="02020603050405020304" pitchFamily="18" charset="0"/>
              </a:rPr>
              <a:t>Basel II, Sarbanes-</a:t>
            </a:r>
          </a:p>
          <a:p>
            <a:pPr algn="ctr" fontAlgn="base">
              <a:spcBef>
                <a:spcPct val="0"/>
              </a:spcBef>
              <a:spcAft>
                <a:spcPct val="0"/>
              </a:spcAft>
            </a:pPr>
            <a:r>
              <a:rPr lang="nb-NO" altLang="en-US" sz="750">
                <a:solidFill>
                  <a:srgbClr val="000000"/>
                </a:solidFill>
                <a:latin typeface="Times New Roman" panose="02020603050405020304" pitchFamily="18" charset="0"/>
              </a:rPr>
              <a:t>Oxley Act, etc.</a:t>
            </a:r>
            <a:endParaRPr lang="en-US" altLang="en-US" sz="750">
              <a:solidFill>
                <a:srgbClr val="000000"/>
              </a:solidFill>
              <a:latin typeface="Times New Roman" panose="02020603050405020304" pitchFamily="18" charset="0"/>
            </a:endParaRPr>
          </a:p>
        </p:txBody>
      </p:sp>
      <p:sp>
        <p:nvSpPr>
          <p:cNvPr id="26631" name="Rectangle 7"/>
          <p:cNvSpPr>
            <a:spLocks noChangeArrowheads="1"/>
          </p:cNvSpPr>
          <p:nvPr/>
        </p:nvSpPr>
        <p:spPr bwMode="auto">
          <a:xfrm>
            <a:off x="1428751" y="1703785"/>
            <a:ext cx="6318647" cy="540544"/>
          </a:xfrm>
          <a:prstGeom prst="rect">
            <a:avLst/>
          </a:prstGeom>
          <a:solidFill>
            <a:srgbClr val="336699"/>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26632" name="Rectangle 8"/>
          <p:cNvSpPr>
            <a:spLocks noChangeArrowheads="1"/>
          </p:cNvSpPr>
          <p:nvPr/>
        </p:nvSpPr>
        <p:spPr bwMode="auto">
          <a:xfrm>
            <a:off x="5813823" y="1762126"/>
            <a:ext cx="1188244" cy="432197"/>
          </a:xfrm>
          <a:prstGeom prst="rect">
            <a:avLst/>
          </a:prstGeom>
          <a:solidFill>
            <a:srgbClr val="EAEAEA"/>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26633" name="Text Box 9"/>
          <p:cNvSpPr txBox="1">
            <a:spLocks noChangeArrowheads="1"/>
          </p:cNvSpPr>
          <p:nvPr/>
        </p:nvSpPr>
        <p:spPr bwMode="auto">
          <a:xfrm>
            <a:off x="1519289" y="1869282"/>
            <a:ext cx="1146469" cy="207749"/>
          </a:xfrm>
          <a:prstGeom prst="rect">
            <a:avLst/>
          </a:prstGeom>
          <a:noFill/>
          <a:ln>
            <a:noFill/>
          </a:ln>
          <a:effectLst/>
          <a:extLst>
            <a:ext uri="{909E8E84-426E-40DD-AFC4-6F175D3DCCD1}">
              <a14:hiddenFill xmlns:a14="http://schemas.microsoft.com/office/drawing/2010/main">
                <a:solidFill>
                  <a:srgbClr val="6699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r>
              <a:rPr lang="nb-NO" altLang="en-US" sz="750">
                <a:solidFill>
                  <a:srgbClr val="FFFFFF"/>
                </a:solidFill>
                <a:latin typeface="Times New Roman" panose="02020603050405020304" pitchFamily="18" charset="0"/>
              </a:rPr>
              <a:t>Enterprise Governance</a:t>
            </a:r>
            <a:endParaRPr lang="en-US" altLang="en-US" sz="750">
              <a:solidFill>
                <a:srgbClr val="FFFFFF"/>
              </a:solidFill>
              <a:latin typeface="Times New Roman" panose="02020603050405020304" pitchFamily="18" charset="0"/>
            </a:endParaRPr>
          </a:p>
        </p:txBody>
      </p:sp>
      <p:sp>
        <p:nvSpPr>
          <p:cNvPr id="26634" name="Rectangle 10"/>
          <p:cNvSpPr>
            <a:spLocks noChangeArrowheads="1"/>
          </p:cNvSpPr>
          <p:nvPr/>
        </p:nvSpPr>
        <p:spPr bwMode="auto">
          <a:xfrm>
            <a:off x="1428751" y="2508648"/>
            <a:ext cx="6318647" cy="539353"/>
          </a:xfrm>
          <a:prstGeom prst="rect">
            <a:avLst/>
          </a:prstGeom>
          <a:solidFill>
            <a:srgbClr val="336699"/>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26635" name="Rectangle 11"/>
          <p:cNvSpPr>
            <a:spLocks noChangeArrowheads="1"/>
          </p:cNvSpPr>
          <p:nvPr/>
        </p:nvSpPr>
        <p:spPr bwMode="auto">
          <a:xfrm>
            <a:off x="3437335" y="2562226"/>
            <a:ext cx="3888581" cy="432197"/>
          </a:xfrm>
          <a:prstGeom prst="rect">
            <a:avLst/>
          </a:prstGeom>
          <a:solidFill>
            <a:srgbClr val="EAEAEA"/>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endParaRPr lang="sl-SI" altLang="en-US" sz="1350" b="0">
              <a:solidFill>
                <a:srgbClr val="000000"/>
              </a:solidFill>
              <a:latin typeface="Trebuchet MS" panose="020B0603020202020204" pitchFamily="34" charset="0"/>
            </a:endParaRPr>
          </a:p>
        </p:txBody>
      </p:sp>
      <p:sp>
        <p:nvSpPr>
          <p:cNvPr id="26636" name="Text Box 12"/>
          <p:cNvSpPr txBox="1">
            <a:spLocks noChangeArrowheads="1"/>
          </p:cNvSpPr>
          <p:nvPr/>
        </p:nvSpPr>
        <p:spPr bwMode="auto">
          <a:xfrm>
            <a:off x="1547813" y="2682479"/>
            <a:ext cx="808235" cy="207749"/>
          </a:xfrm>
          <a:prstGeom prst="rect">
            <a:avLst/>
          </a:prstGeom>
          <a:noFill/>
          <a:ln>
            <a:noFill/>
          </a:ln>
          <a:effectLst/>
          <a:extLst>
            <a:ext uri="{909E8E84-426E-40DD-AFC4-6F175D3DCCD1}">
              <a14:hiddenFill xmlns:a14="http://schemas.microsoft.com/office/drawing/2010/main">
                <a:solidFill>
                  <a:srgbClr val="6699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nb-NO" altLang="en-US" sz="750">
                <a:solidFill>
                  <a:srgbClr val="FFFFFF"/>
                </a:solidFill>
                <a:latin typeface="Times New Roman" panose="02020603050405020304" pitchFamily="18" charset="0"/>
              </a:rPr>
              <a:t>IT Governance</a:t>
            </a:r>
            <a:endParaRPr lang="en-US" altLang="en-US" sz="750">
              <a:solidFill>
                <a:srgbClr val="FFFFFF"/>
              </a:solidFill>
              <a:latin typeface="Times New Roman" panose="02020603050405020304" pitchFamily="18" charset="0"/>
            </a:endParaRPr>
          </a:p>
        </p:txBody>
      </p:sp>
      <p:sp>
        <p:nvSpPr>
          <p:cNvPr id="26637" name="Rectangle 13"/>
          <p:cNvSpPr>
            <a:spLocks noChangeArrowheads="1"/>
          </p:cNvSpPr>
          <p:nvPr/>
        </p:nvSpPr>
        <p:spPr bwMode="auto">
          <a:xfrm>
            <a:off x="1428751" y="3308747"/>
            <a:ext cx="6318647" cy="571500"/>
          </a:xfrm>
          <a:prstGeom prst="rect">
            <a:avLst/>
          </a:prstGeom>
          <a:solidFill>
            <a:srgbClr val="336699"/>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26638" name="Rectangle 14"/>
          <p:cNvSpPr>
            <a:spLocks noChangeArrowheads="1"/>
          </p:cNvSpPr>
          <p:nvPr/>
        </p:nvSpPr>
        <p:spPr bwMode="auto">
          <a:xfrm>
            <a:off x="3437335" y="3382566"/>
            <a:ext cx="1122759" cy="432197"/>
          </a:xfrm>
          <a:prstGeom prst="rect">
            <a:avLst/>
          </a:prstGeom>
          <a:solidFill>
            <a:srgbClr val="EAEAEA"/>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endParaRPr lang="sl-SI" altLang="en-US" sz="1350" b="0">
              <a:solidFill>
                <a:srgbClr val="000099"/>
              </a:solidFill>
              <a:latin typeface="Trebuchet MS" panose="020B0603020202020204" pitchFamily="34" charset="0"/>
            </a:endParaRPr>
          </a:p>
        </p:txBody>
      </p:sp>
      <p:sp>
        <p:nvSpPr>
          <p:cNvPr id="26639" name="Text Box 15"/>
          <p:cNvSpPr txBox="1">
            <a:spLocks noChangeArrowheads="1"/>
          </p:cNvSpPr>
          <p:nvPr/>
        </p:nvSpPr>
        <p:spPr bwMode="auto">
          <a:xfrm>
            <a:off x="3492104" y="3420666"/>
            <a:ext cx="971550" cy="323165"/>
          </a:xfrm>
          <a:prstGeom prst="rect">
            <a:avLst/>
          </a:prstGeom>
          <a:noFill/>
          <a:ln>
            <a:noFill/>
          </a:ln>
          <a:effectLst/>
          <a:extLst>
            <a:ext uri="{909E8E84-426E-40DD-AFC4-6F175D3DCCD1}">
              <a14:hiddenFill xmlns:a14="http://schemas.microsoft.com/office/drawing/2010/main">
                <a:solidFill>
                  <a:srgbClr val="6699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r>
              <a:rPr lang="nb-NO" altLang="en-US" sz="750">
                <a:solidFill>
                  <a:srgbClr val="000000"/>
                </a:solidFill>
                <a:latin typeface="Times New Roman" panose="02020603050405020304" pitchFamily="18" charset="0"/>
              </a:rPr>
              <a:t>ISO </a:t>
            </a:r>
          </a:p>
          <a:p>
            <a:pPr algn="ctr" fontAlgn="base">
              <a:spcBef>
                <a:spcPct val="0"/>
              </a:spcBef>
              <a:spcAft>
                <a:spcPct val="0"/>
              </a:spcAft>
            </a:pPr>
            <a:r>
              <a:rPr lang="nb-NO" altLang="en-US" sz="750">
                <a:solidFill>
                  <a:srgbClr val="000000"/>
                </a:solidFill>
                <a:latin typeface="Times New Roman" panose="02020603050405020304" pitchFamily="18" charset="0"/>
              </a:rPr>
              <a:t>9001:2000</a:t>
            </a:r>
            <a:endParaRPr lang="en-US" altLang="en-US" sz="750">
              <a:solidFill>
                <a:srgbClr val="000000"/>
              </a:solidFill>
              <a:latin typeface="Times New Roman" panose="02020603050405020304" pitchFamily="18" charset="0"/>
            </a:endParaRPr>
          </a:p>
        </p:txBody>
      </p:sp>
      <p:sp>
        <p:nvSpPr>
          <p:cNvPr id="26640" name="Rectangle 16"/>
          <p:cNvSpPr>
            <a:spLocks noChangeArrowheads="1"/>
          </p:cNvSpPr>
          <p:nvPr/>
        </p:nvSpPr>
        <p:spPr bwMode="auto">
          <a:xfrm>
            <a:off x="4838700" y="3382566"/>
            <a:ext cx="1133475" cy="432197"/>
          </a:xfrm>
          <a:prstGeom prst="rect">
            <a:avLst/>
          </a:prstGeom>
          <a:solidFill>
            <a:srgbClr val="EAEAEA"/>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26641" name="Text Box 17"/>
          <p:cNvSpPr txBox="1">
            <a:spLocks noChangeArrowheads="1"/>
          </p:cNvSpPr>
          <p:nvPr/>
        </p:nvSpPr>
        <p:spPr bwMode="auto">
          <a:xfrm>
            <a:off x="4895850" y="3420666"/>
            <a:ext cx="1026319" cy="323165"/>
          </a:xfrm>
          <a:prstGeom prst="rect">
            <a:avLst/>
          </a:prstGeom>
          <a:noFill/>
          <a:ln>
            <a:noFill/>
          </a:ln>
          <a:effectLst/>
          <a:extLst>
            <a:ext uri="{909E8E84-426E-40DD-AFC4-6F175D3DCCD1}">
              <a14:hiddenFill xmlns:a14="http://schemas.microsoft.com/office/drawing/2010/main">
                <a:solidFill>
                  <a:srgbClr val="6699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r>
              <a:rPr lang="nb-NO" altLang="en-US" sz="750" dirty="0">
                <a:solidFill>
                  <a:srgbClr val="000000"/>
                </a:solidFill>
                <a:latin typeface="Times New Roman" panose="02020603050405020304" pitchFamily="18" charset="0"/>
              </a:rPr>
              <a:t>ISO</a:t>
            </a:r>
            <a:r>
              <a:rPr lang="nb-NO" altLang="en-US" sz="750" b="0" dirty="0">
                <a:solidFill>
                  <a:srgbClr val="000000"/>
                </a:solidFill>
                <a:latin typeface="Times New Roman" panose="02020603050405020304" pitchFamily="18" charset="0"/>
              </a:rPr>
              <a:t> </a:t>
            </a:r>
          </a:p>
          <a:p>
            <a:pPr algn="ctr" fontAlgn="base">
              <a:spcBef>
                <a:spcPct val="0"/>
              </a:spcBef>
              <a:spcAft>
                <a:spcPct val="0"/>
              </a:spcAft>
            </a:pPr>
            <a:r>
              <a:rPr lang="nb-NO" altLang="en-US" sz="750" dirty="0">
                <a:solidFill>
                  <a:srgbClr val="000000"/>
                </a:solidFill>
                <a:latin typeface="Times New Roman" panose="02020603050405020304" pitchFamily="18" charset="0"/>
              </a:rPr>
              <a:t>17799 / 27000</a:t>
            </a:r>
            <a:endParaRPr lang="en-US" altLang="en-US" sz="750" dirty="0">
              <a:solidFill>
                <a:srgbClr val="000000"/>
              </a:solidFill>
              <a:latin typeface="Times New Roman" panose="02020603050405020304" pitchFamily="18" charset="0"/>
            </a:endParaRPr>
          </a:p>
        </p:txBody>
      </p:sp>
      <p:sp>
        <p:nvSpPr>
          <p:cNvPr id="26642" name="Rectangle 18"/>
          <p:cNvSpPr>
            <a:spLocks noChangeArrowheads="1"/>
          </p:cNvSpPr>
          <p:nvPr/>
        </p:nvSpPr>
        <p:spPr bwMode="auto">
          <a:xfrm>
            <a:off x="6181725" y="3382566"/>
            <a:ext cx="1144191" cy="432197"/>
          </a:xfrm>
          <a:prstGeom prst="rect">
            <a:avLst/>
          </a:prstGeom>
          <a:solidFill>
            <a:srgbClr val="EAEAEA"/>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26643" name="Text Box 19"/>
          <p:cNvSpPr txBox="1">
            <a:spLocks noChangeArrowheads="1"/>
          </p:cNvSpPr>
          <p:nvPr/>
        </p:nvSpPr>
        <p:spPr bwMode="auto">
          <a:xfrm>
            <a:off x="6246019" y="3420666"/>
            <a:ext cx="972741" cy="323165"/>
          </a:xfrm>
          <a:prstGeom prst="rect">
            <a:avLst/>
          </a:prstGeom>
          <a:noFill/>
          <a:ln>
            <a:noFill/>
          </a:ln>
          <a:effectLst/>
          <a:extLst>
            <a:ext uri="{909E8E84-426E-40DD-AFC4-6F175D3DCCD1}">
              <a14:hiddenFill xmlns:a14="http://schemas.microsoft.com/office/drawing/2010/main">
                <a:solidFill>
                  <a:srgbClr val="6699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r>
              <a:rPr lang="nb-NO" altLang="en-US" sz="750">
                <a:solidFill>
                  <a:srgbClr val="000000"/>
                </a:solidFill>
                <a:latin typeface="Times New Roman" panose="02020603050405020304" pitchFamily="18" charset="0"/>
              </a:rPr>
              <a:t>ISO </a:t>
            </a:r>
          </a:p>
          <a:p>
            <a:pPr algn="ctr" fontAlgn="base">
              <a:spcBef>
                <a:spcPct val="0"/>
              </a:spcBef>
              <a:spcAft>
                <a:spcPct val="0"/>
              </a:spcAft>
            </a:pPr>
            <a:r>
              <a:rPr lang="nb-NO" altLang="en-US" sz="750">
                <a:solidFill>
                  <a:srgbClr val="000000"/>
                </a:solidFill>
                <a:latin typeface="Times New Roman" panose="02020603050405020304" pitchFamily="18" charset="0"/>
              </a:rPr>
              <a:t>20000</a:t>
            </a:r>
            <a:endParaRPr lang="en-US" altLang="en-US" sz="750">
              <a:solidFill>
                <a:srgbClr val="000000"/>
              </a:solidFill>
              <a:latin typeface="Times New Roman" panose="02020603050405020304" pitchFamily="18" charset="0"/>
            </a:endParaRPr>
          </a:p>
        </p:txBody>
      </p:sp>
      <p:sp>
        <p:nvSpPr>
          <p:cNvPr id="26644" name="Text Box 20"/>
          <p:cNvSpPr txBox="1">
            <a:spLocks noChangeArrowheads="1"/>
          </p:cNvSpPr>
          <p:nvPr/>
        </p:nvSpPr>
        <p:spPr bwMode="auto">
          <a:xfrm>
            <a:off x="1519975" y="3489723"/>
            <a:ext cx="1168910" cy="207749"/>
          </a:xfrm>
          <a:prstGeom prst="rect">
            <a:avLst/>
          </a:prstGeom>
          <a:noFill/>
          <a:ln>
            <a:noFill/>
          </a:ln>
          <a:effectLst/>
          <a:extLst>
            <a:ext uri="{909E8E84-426E-40DD-AFC4-6F175D3DCCD1}">
              <a14:hiddenFill xmlns:a14="http://schemas.microsoft.com/office/drawing/2010/main">
                <a:solidFill>
                  <a:srgbClr val="6699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r>
              <a:rPr lang="en-US" altLang="en-US" sz="750">
                <a:solidFill>
                  <a:srgbClr val="FFFFFF"/>
                </a:solidFill>
                <a:latin typeface="Times New Roman" panose="02020603050405020304" pitchFamily="18" charset="0"/>
              </a:rPr>
              <a:t>Best Practice Standards</a:t>
            </a:r>
          </a:p>
        </p:txBody>
      </p:sp>
      <p:sp>
        <p:nvSpPr>
          <p:cNvPr id="26645" name="Line 21"/>
          <p:cNvSpPr>
            <a:spLocks noChangeShapeType="1"/>
          </p:cNvSpPr>
          <p:nvPr/>
        </p:nvSpPr>
        <p:spPr bwMode="auto">
          <a:xfrm>
            <a:off x="4031456" y="3038476"/>
            <a:ext cx="0" cy="270272"/>
          </a:xfrm>
          <a:prstGeom prst="line">
            <a:avLst/>
          </a:prstGeom>
          <a:noFill/>
          <a:ln w="38100" cap="rnd">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1350" b="1">
              <a:solidFill>
                <a:srgbClr val="000000"/>
              </a:solidFill>
            </a:endParaRPr>
          </a:p>
        </p:txBody>
      </p:sp>
      <p:sp>
        <p:nvSpPr>
          <p:cNvPr id="26646" name="Rectangle 22"/>
          <p:cNvSpPr>
            <a:spLocks noChangeArrowheads="1"/>
          </p:cNvSpPr>
          <p:nvPr/>
        </p:nvSpPr>
        <p:spPr bwMode="auto">
          <a:xfrm>
            <a:off x="1428751" y="4145757"/>
            <a:ext cx="6318647" cy="532210"/>
          </a:xfrm>
          <a:prstGeom prst="rect">
            <a:avLst/>
          </a:prstGeom>
          <a:solidFill>
            <a:srgbClr val="336699"/>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26647" name="Rectangle 23"/>
          <p:cNvSpPr>
            <a:spLocks noChangeArrowheads="1"/>
          </p:cNvSpPr>
          <p:nvPr/>
        </p:nvSpPr>
        <p:spPr bwMode="auto">
          <a:xfrm>
            <a:off x="3437335" y="4192192"/>
            <a:ext cx="1134665" cy="431006"/>
          </a:xfrm>
          <a:prstGeom prst="rect">
            <a:avLst/>
          </a:prstGeom>
          <a:solidFill>
            <a:schemeClr val="tx2"/>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26648" name="Text Box 24"/>
          <p:cNvSpPr txBox="1">
            <a:spLocks noChangeArrowheads="1"/>
          </p:cNvSpPr>
          <p:nvPr/>
        </p:nvSpPr>
        <p:spPr bwMode="auto">
          <a:xfrm>
            <a:off x="3667125" y="4245769"/>
            <a:ext cx="742950" cy="323165"/>
          </a:xfrm>
          <a:prstGeom prst="rect">
            <a:avLst/>
          </a:prstGeom>
          <a:noFill/>
          <a:ln>
            <a:noFill/>
          </a:ln>
          <a:effectLst/>
          <a:extLst>
            <a:ext uri="{909E8E84-426E-40DD-AFC4-6F175D3DCCD1}">
              <a14:hiddenFill xmlns:a14="http://schemas.microsoft.com/office/drawing/2010/main">
                <a:solidFill>
                  <a:srgbClr val="6699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r>
              <a:rPr lang="nb-NO" altLang="en-US" sz="750">
                <a:solidFill>
                  <a:srgbClr val="FFFFFF"/>
                </a:solidFill>
                <a:latin typeface="Times New Roman" panose="02020603050405020304" pitchFamily="18" charset="0"/>
              </a:rPr>
              <a:t>QA</a:t>
            </a:r>
          </a:p>
          <a:p>
            <a:pPr algn="ctr" fontAlgn="base">
              <a:spcBef>
                <a:spcPct val="0"/>
              </a:spcBef>
              <a:spcAft>
                <a:spcPct val="0"/>
              </a:spcAft>
            </a:pPr>
            <a:r>
              <a:rPr lang="nb-NO" altLang="en-US" sz="750">
                <a:solidFill>
                  <a:srgbClr val="FFFFFF"/>
                </a:solidFill>
                <a:latin typeface="Times New Roman" panose="02020603050405020304" pitchFamily="18" charset="0"/>
              </a:rPr>
              <a:t>Procedures</a:t>
            </a:r>
            <a:endParaRPr lang="en-US" altLang="en-US" sz="750">
              <a:solidFill>
                <a:srgbClr val="FFFFFF"/>
              </a:solidFill>
              <a:latin typeface="Times New Roman" panose="02020603050405020304" pitchFamily="18" charset="0"/>
            </a:endParaRPr>
          </a:p>
        </p:txBody>
      </p:sp>
      <p:sp>
        <p:nvSpPr>
          <p:cNvPr id="26649" name="Text Box 25"/>
          <p:cNvSpPr txBox="1">
            <a:spLocks noChangeArrowheads="1"/>
          </p:cNvSpPr>
          <p:nvPr/>
        </p:nvSpPr>
        <p:spPr bwMode="auto">
          <a:xfrm>
            <a:off x="1560910" y="4279107"/>
            <a:ext cx="1769269" cy="207749"/>
          </a:xfrm>
          <a:prstGeom prst="rect">
            <a:avLst/>
          </a:prstGeom>
          <a:noFill/>
          <a:ln>
            <a:noFill/>
          </a:ln>
          <a:effectLst/>
          <a:extLst>
            <a:ext uri="{909E8E84-426E-40DD-AFC4-6F175D3DCCD1}">
              <a14:hiddenFill xmlns:a14="http://schemas.microsoft.com/office/drawing/2010/main">
                <a:solidFill>
                  <a:srgbClr val="6699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750">
                <a:solidFill>
                  <a:srgbClr val="FFFFFF"/>
                </a:solidFill>
                <a:latin typeface="Times New Roman" panose="02020603050405020304" pitchFamily="18" charset="0"/>
              </a:rPr>
              <a:t>Processes and Procedures</a:t>
            </a:r>
          </a:p>
        </p:txBody>
      </p:sp>
      <p:sp>
        <p:nvSpPr>
          <p:cNvPr id="26650" name="Text Box 26"/>
          <p:cNvSpPr txBox="1">
            <a:spLocks noChangeArrowheads="1"/>
          </p:cNvSpPr>
          <p:nvPr/>
        </p:nvSpPr>
        <p:spPr bwMode="auto">
          <a:xfrm>
            <a:off x="1529953" y="1079898"/>
            <a:ext cx="519694" cy="207749"/>
          </a:xfrm>
          <a:prstGeom prst="rect">
            <a:avLst/>
          </a:prstGeom>
          <a:noFill/>
          <a:ln>
            <a:noFill/>
          </a:ln>
          <a:effectLst/>
          <a:extLst>
            <a:ext uri="{909E8E84-426E-40DD-AFC4-6F175D3DCCD1}">
              <a14:hiddenFill xmlns:a14="http://schemas.microsoft.com/office/drawing/2010/main">
                <a:solidFill>
                  <a:srgbClr val="6699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750">
                <a:solidFill>
                  <a:srgbClr val="FFFFFF"/>
                </a:solidFill>
                <a:latin typeface="Times New Roman" panose="02020603050405020304" pitchFamily="18" charset="0"/>
              </a:rPr>
              <a:t>Drivers </a:t>
            </a:r>
          </a:p>
        </p:txBody>
      </p:sp>
      <p:sp>
        <p:nvSpPr>
          <p:cNvPr id="26651" name="Text Box 27"/>
          <p:cNvSpPr txBox="1">
            <a:spLocks noChangeArrowheads="1"/>
          </p:cNvSpPr>
          <p:nvPr/>
        </p:nvSpPr>
        <p:spPr bwMode="auto">
          <a:xfrm>
            <a:off x="5031282" y="2670573"/>
            <a:ext cx="644728" cy="276999"/>
          </a:xfrm>
          <a:prstGeom prst="rect">
            <a:avLst/>
          </a:prstGeom>
          <a:noFill/>
          <a:ln>
            <a:noFill/>
          </a:ln>
          <a:effectLst/>
          <a:extLst>
            <a:ext uri="{909E8E84-426E-40DD-AFC4-6F175D3DCCD1}">
              <a14:hiddenFill xmlns:a14="http://schemas.microsoft.com/office/drawing/2010/main">
                <a:solidFill>
                  <a:srgbClr val="6699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r>
              <a:rPr lang="nb-NO" altLang="en-US" sz="1200">
                <a:solidFill>
                  <a:srgbClr val="000000"/>
                </a:solidFill>
                <a:latin typeface="Times New Roman" panose="02020603050405020304" pitchFamily="18" charset="0"/>
              </a:rPr>
              <a:t>C</a:t>
            </a:r>
            <a:r>
              <a:rPr lang="nb-NO" altLang="en-US" sz="1050">
                <a:solidFill>
                  <a:srgbClr val="000000"/>
                </a:solidFill>
                <a:latin typeface="Times New Roman" panose="02020603050405020304" pitchFamily="18" charset="0"/>
              </a:rPr>
              <a:t>OBI</a:t>
            </a:r>
            <a:r>
              <a:rPr lang="nb-NO" altLang="en-US" sz="1200">
                <a:solidFill>
                  <a:srgbClr val="000000"/>
                </a:solidFill>
                <a:latin typeface="Times New Roman" panose="02020603050405020304" pitchFamily="18" charset="0"/>
              </a:rPr>
              <a:t>T</a:t>
            </a:r>
            <a:endParaRPr lang="en-US" altLang="en-US" sz="1200">
              <a:solidFill>
                <a:srgbClr val="000000"/>
              </a:solidFill>
              <a:latin typeface="Times New Roman" panose="02020603050405020304" pitchFamily="18" charset="0"/>
            </a:endParaRPr>
          </a:p>
        </p:txBody>
      </p:sp>
      <p:sp>
        <p:nvSpPr>
          <p:cNvPr id="26652" name="Text Box 28"/>
          <p:cNvSpPr txBox="1">
            <a:spLocks noChangeArrowheads="1"/>
          </p:cNvSpPr>
          <p:nvPr/>
        </p:nvSpPr>
        <p:spPr bwMode="auto">
          <a:xfrm>
            <a:off x="6130540" y="1872854"/>
            <a:ext cx="457177" cy="207749"/>
          </a:xfrm>
          <a:prstGeom prst="rect">
            <a:avLst/>
          </a:prstGeom>
          <a:noFill/>
          <a:ln>
            <a:noFill/>
          </a:ln>
          <a:effectLst/>
          <a:extLst>
            <a:ext uri="{909E8E84-426E-40DD-AFC4-6F175D3DCCD1}">
              <a14:hiddenFill xmlns:a14="http://schemas.microsoft.com/office/drawing/2010/main">
                <a:solidFill>
                  <a:srgbClr val="6699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r>
              <a:rPr lang="nb-NO" altLang="en-US" sz="750">
                <a:solidFill>
                  <a:srgbClr val="000000"/>
                </a:solidFill>
                <a:latin typeface="Times New Roman" panose="02020603050405020304" pitchFamily="18" charset="0"/>
              </a:rPr>
              <a:t>COSO</a:t>
            </a:r>
            <a:endParaRPr lang="en-US" altLang="en-US" sz="750">
              <a:solidFill>
                <a:srgbClr val="000000"/>
              </a:solidFill>
              <a:latin typeface="Times New Roman" panose="02020603050405020304" pitchFamily="18" charset="0"/>
            </a:endParaRPr>
          </a:p>
        </p:txBody>
      </p:sp>
      <p:sp>
        <p:nvSpPr>
          <p:cNvPr id="26653" name="Rectangle 29"/>
          <p:cNvSpPr>
            <a:spLocks noChangeArrowheads="1"/>
          </p:cNvSpPr>
          <p:nvPr/>
        </p:nvSpPr>
        <p:spPr bwMode="auto">
          <a:xfrm>
            <a:off x="4842272" y="4192192"/>
            <a:ext cx="1133475" cy="431006"/>
          </a:xfrm>
          <a:prstGeom prst="rect">
            <a:avLst/>
          </a:prstGeom>
          <a:solidFill>
            <a:schemeClr val="tx2"/>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26654" name="Text Box 30"/>
          <p:cNvSpPr txBox="1">
            <a:spLocks noChangeArrowheads="1"/>
          </p:cNvSpPr>
          <p:nvPr/>
        </p:nvSpPr>
        <p:spPr bwMode="auto">
          <a:xfrm>
            <a:off x="5057775" y="4271963"/>
            <a:ext cx="742950" cy="323165"/>
          </a:xfrm>
          <a:prstGeom prst="rect">
            <a:avLst/>
          </a:prstGeom>
          <a:noFill/>
          <a:ln>
            <a:noFill/>
          </a:ln>
          <a:effectLst/>
          <a:extLst>
            <a:ext uri="{909E8E84-426E-40DD-AFC4-6F175D3DCCD1}">
              <a14:hiddenFill xmlns:a14="http://schemas.microsoft.com/office/drawing/2010/main">
                <a:solidFill>
                  <a:srgbClr val="6699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r>
              <a:rPr lang="nb-NO" altLang="en-US" sz="750">
                <a:solidFill>
                  <a:srgbClr val="FFFFFF"/>
                </a:solidFill>
                <a:latin typeface="Times New Roman" panose="02020603050405020304" pitchFamily="18" charset="0"/>
              </a:rPr>
              <a:t>Security </a:t>
            </a:r>
          </a:p>
          <a:p>
            <a:pPr algn="ctr" fontAlgn="base">
              <a:spcBef>
                <a:spcPct val="0"/>
              </a:spcBef>
              <a:spcAft>
                <a:spcPct val="0"/>
              </a:spcAft>
            </a:pPr>
            <a:r>
              <a:rPr lang="nb-NO" altLang="en-US" sz="750">
                <a:solidFill>
                  <a:srgbClr val="FFFFFF"/>
                </a:solidFill>
                <a:latin typeface="Times New Roman" panose="02020603050405020304" pitchFamily="18" charset="0"/>
              </a:rPr>
              <a:t>Principles</a:t>
            </a:r>
            <a:endParaRPr lang="en-US" altLang="en-US" sz="750">
              <a:solidFill>
                <a:srgbClr val="FFFFFF"/>
              </a:solidFill>
              <a:latin typeface="Times New Roman" panose="02020603050405020304" pitchFamily="18" charset="0"/>
            </a:endParaRPr>
          </a:p>
        </p:txBody>
      </p:sp>
      <p:sp>
        <p:nvSpPr>
          <p:cNvPr id="26655" name="Rectangle 31"/>
          <p:cNvSpPr>
            <a:spLocks noChangeArrowheads="1"/>
          </p:cNvSpPr>
          <p:nvPr/>
        </p:nvSpPr>
        <p:spPr bwMode="auto">
          <a:xfrm>
            <a:off x="6192441" y="4192192"/>
            <a:ext cx="1133475" cy="431006"/>
          </a:xfrm>
          <a:prstGeom prst="rect">
            <a:avLst/>
          </a:prstGeom>
          <a:solidFill>
            <a:schemeClr val="tx2"/>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26656" name="Text Box 32"/>
          <p:cNvSpPr txBox="1">
            <a:spLocks noChangeArrowheads="1"/>
          </p:cNvSpPr>
          <p:nvPr/>
        </p:nvSpPr>
        <p:spPr bwMode="auto">
          <a:xfrm>
            <a:off x="6367463" y="4300538"/>
            <a:ext cx="742950" cy="207749"/>
          </a:xfrm>
          <a:prstGeom prst="rect">
            <a:avLst/>
          </a:prstGeom>
          <a:noFill/>
          <a:ln>
            <a:noFill/>
          </a:ln>
          <a:effectLst/>
          <a:extLst>
            <a:ext uri="{909E8E84-426E-40DD-AFC4-6F175D3DCCD1}">
              <a14:hiddenFill xmlns:a14="http://schemas.microsoft.com/office/drawing/2010/main">
                <a:solidFill>
                  <a:srgbClr val="6699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r>
              <a:rPr lang="nb-NO" altLang="en-US" sz="750">
                <a:solidFill>
                  <a:srgbClr val="FFFFFF"/>
                </a:solidFill>
                <a:latin typeface="Times New Roman" panose="02020603050405020304" pitchFamily="18" charset="0"/>
              </a:rPr>
              <a:t>ITIL</a:t>
            </a:r>
            <a:r>
              <a:rPr lang="nb-NO" altLang="en-US" sz="750" b="0">
                <a:solidFill>
                  <a:srgbClr val="FFFFFF"/>
                </a:solidFill>
                <a:latin typeface="Times New Roman" panose="02020603050405020304" pitchFamily="18" charset="0"/>
              </a:rPr>
              <a:t> </a:t>
            </a:r>
            <a:endParaRPr lang="en-US" altLang="en-US" sz="750" b="0">
              <a:solidFill>
                <a:srgbClr val="FFFFFF"/>
              </a:solidFill>
              <a:latin typeface="Times New Roman" panose="02020603050405020304" pitchFamily="18" charset="0"/>
            </a:endParaRPr>
          </a:p>
        </p:txBody>
      </p:sp>
      <p:sp>
        <p:nvSpPr>
          <p:cNvPr id="26657" name="Rectangle 33"/>
          <p:cNvSpPr>
            <a:spLocks noChangeArrowheads="1"/>
          </p:cNvSpPr>
          <p:nvPr/>
        </p:nvSpPr>
        <p:spPr bwMode="auto">
          <a:xfrm>
            <a:off x="3707607" y="1762126"/>
            <a:ext cx="1189435" cy="432197"/>
          </a:xfrm>
          <a:prstGeom prst="rect">
            <a:avLst/>
          </a:prstGeom>
          <a:solidFill>
            <a:srgbClr val="EAEAEA"/>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26658" name="Text Box 34"/>
          <p:cNvSpPr txBox="1">
            <a:spLocks noChangeArrowheads="1"/>
          </p:cNvSpPr>
          <p:nvPr/>
        </p:nvSpPr>
        <p:spPr bwMode="auto">
          <a:xfrm>
            <a:off x="4043067" y="1819275"/>
            <a:ext cx="603050" cy="323165"/>
          </a:xfrm>
          <a:prstGeom prst="rect">
            <a:avLst/>
          </a:prstGeom>
          <a:noFill/>
          <a:ln>
            <a:noFill/>
          </a:ln>
          <a:effectLst/>
          <a:extLst>
            <a:ext uri="{909E8E84-426E-40DD-AFC4-6F175D3DCCD1}">
              <a14:hiddenFill xmlns:a14="http://schemas.microsoft.com/office/drawing/2010/main">
                <a:solidFill>
                  <a:srgbClr val="6699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r>
              <a:rPr lang="nb-NO" altLang="en-US" sz="750">
                <a:solidFill>
                  <a:srgbClr val="000000"/>
                </a:solidFill>
                <a:latin typeface="Times New Roman" panose="02020603050405020304" pitchFamily="18" charset="0"/>
              </a:rPr>
              <a:t>Balanced </a:t>
            </a:r>
          </a:p>
          <a:p>
            <a:pPr algn="ctr" fontAlgn="base">
              <a:spcBef>
                <a:spcPct val="0"/>
              </a:spcBef>
              <a:spcAft>
                <a:spcPct val="0"/>
              </a:spcAft>
            </a:pPr>
            <a:r>
              <a:rPr lang="nb-NO" altLang="en-US" sz="750">
                <a:solidFill>
                  <a:srgbClr val="000000"/>
                </a:solidFill>
                <a:latin typeface="Times New Roman" panose="02020603050405020304" pitchFamily="18" charset="0"/>
              </a:rPr>
              <a:t>Scorecard</a:t>
            </a:r>
            <a:endParaRPr lang="en-US" altLang="en-US" sz="750">
              <a:solidFill>
                <a:srgbClr val="000000"/>
              </a:solidFill>
              <a:latin typeface="Times New Roman" panose="02020603050405020304" pitchFamily="18" charset="0"/>
            </a:endParaRPr>
          </a:p>
        </p:txBody>
      </p:sp>
      <p:sp>
        <p:nvSpPr>
          <p:cNvPr id="26659" name="Line 35"/>
          <p:cNvSpPr>
            <a:spLocks noChangeShapeType="1"/>
          </p:cNvSpPr>
          <p:nvPr/>
        </p:nvSpPr>
        <p:spPr bwMode="auto">
          <a:xfrm>
            <a:off x="5436394" y="3049191"/>
            <a:ext cx="0" cy="270272"/>
          </a:xfrm>
          <a:prstGeom prst="line">
            <a:avLst/>
          </a:prstGeom>
          <a:noFill/>
          <a:ln w="38100" cap="rnd">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1350" b="1">
              <a:solidFill>
                <a:srgbClr val="000000"/>
              </a:solidFill>
            </a:endParaRPr>
          </a:p>
        </p:txBody>
      </p:sp>
      <p:sp>
        <p:nvSpPr>
          <p:cNvPr id="26660" name="Line 36"/>
          <p:cNvSpPr>
            <a:spLocks noChangeShapeType="1"/>
          </p:cNvSpPr>
          <p:nvPr/>
        </p:nvSpPr>
        <p:spPr bwMode="auto">
          <a:xfrm>
            <a:off x="6731794" y="3049191"/>
            <a:ext cx="0" cy="270272"/>
          </a:xfrm>
          <a:prstGeom prst="line">
            <a:avLst/>
          </a:prstGeom>
          <a:noFill/>
          <a:ln w="38100" cap="rnd">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1350" b="1">
              <a:solidFill>
                <a:srgbClr val="000000"/>
              </a:solidFill>
            </a:endParaRPr>
          </a:p>
        </p:txBody>
      </p:sp>
      <p:sp>
        <p:nvSpPr>
          <p:cNvPr id="26661" name="Line 37"/>
          <p:cNvSpPr>
            <a:spLocks noChangeShapeType="1"/>
          </p:cNvSpPr>
          <p:nvPr/>
        </p:nvSpPr>
        <p:spPr bwMode="auto">
          <a:xfrm>
            <a:off x="6407944" y="2247901"/>
            <a:ext cx="0" cy="270272"/>
          </a:xfrm>
          <a:prstGeom prst="line">
            <a:avLst/>
          </a:prstGeom>
          <a:noFill/>
          <a:ln w="38100" cap="rnd">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1350" b="1">
              <a:solidFill>
                <a:srgbClr val="000000"/>
              </a:solidFill>
            </a:endParaRPr>
          </a:p>
        </p:txBody>
      </p:sp>
      <p:sp>
        <p:nvSpPr>
          <p:cNvPr id="26662" name="Line 38"/>
          <p:cNvSpPr>
            <a:spLocks noChangeShapeType="1"/>
          </p:cNvSpPr>
          <p:nvPr/>
        </p:nvSpPr>
        <p:spPr bwMode="auto">
          <a:xfrm>
            <a:off x="4356497" y="1438276"/>
            <a:ext cx="0" cy="270272"/>
          </a:xfrm>
          <a:prstGeom prst="line">
            <a:avLst/>
          </a:prstGeom>
          <a:noFill/>
          <a:ln w="38100" cap="rnd">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1350" b="1">
              <a:solidFill>
                <a:srgbClr val="000000"/>
              </a:solidFill>
            </a:endParaRPr>
          </a:p>
        </p:txBody>
      </p:sp>
      <p:sp>
        <p:nvSpPr>
          <p:cNvPr id="26663" name="Line 39"/>
          <p:cNvSpPr>
            <a:spLocks noChangeShapeType="1"/>
          </p:cNvSpPr>
          <p:nvPr/>
        </p:nvSpPr>
        <p:spPr bwMode="auto">
          <a:xfrm>
            <a:off x="6407944" y="1438276"/>
            <a:ext cx="0" cy="270272"/>
          </a:xfrm>
          <a:prstGeom prst="line">
            <a:avLst/>
          </a:prstGeom>
          <a:noFill/>
          <a:ln w="38100" cap="rnd">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1350" b="1">
              <a:solidFill>
                <a:srgbClr val="000000"/>
              </a:solidFill>
            </a:endParaRPr>
          </a:p>
        </p:txBody>
      </p:sp>
      <p:sp>
        <p:nvSpPr>
          <p:cNvPr id="26664" name="Line 40"/>
          <p:cNvSpPr>
            <a:spLocks noChangeShapeType="1"/>
          </p:cNvSpPr>
          <p:nvPr/>
        </p:nvSpPr>
        <p:spPr bwMode="auto">
          <a:xfrm>
            <a:off x="4031456" y="3868341"/>
            <a:ext cx="0" cy="270272"/>
          </a:xfrm>
          <a:prstGeom prst="line">
            <a:avLst/>
          </a:prstGeom>
          <a:noFill/>
          <a:ln w="38100" cap="rnd">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1350" b="1">
              <a:solidFill>
                <a:srgbClr val="000000"/>
              </a:solidFill>
            </a:endParaRPr>
          </a:p>
        </p:txBody>
      </p:sp>
      <p:sp>
        <p:nvSpPr>
          <p:cNvPr id="26665" name="Line 41"/>
          <p:cNvSpPr>
            <a:spLocks noChangeShapeType="1"/>
          </p:cNvSpPr>
          <p:nvPr/>
        </p:nvSpPr>
        <p:spPr bwMode="auto">
          <a:xfrm>
            <a:off x="5436394" y="3868341"/>
            <a:ext cx="0" cy="270272"/>
          </a:xfrm>
          <a:prstGeom prst="line">
            <a:avLst/>
          </a:prstGeom>
          <a:noFill/>
          <a:ln w="38100" cap="rnd">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1350" b="1">
              <a:solidFill>
                <a:srgbClr val="000000"/>
              </a:solidFill>
            </a:endParaRPr>
          </a:p>
        </p:txBody>
      </p:sp>
      <p:sp>
        <p:nvSpPr>
          <p:cNvPr id="26666" name="Line 42"/>
          <p:cNvSpPr>
            <a:spLocks noChangeShapeType="1"/>
          </p:cNvSpPr>
          <p:nvPr/>
        </p:nvSpPr>
        <p:spPr bwMode="auto">
          <a:xfrm>
            <a:off x="6731794" y="3868341"/>
            <a:ext cx="0" cy="270272"/>
          </a:xfrm>
          <a:prstGeom prst="line">
            <a:avLst/>
          </a:prstGeom>
          <a:noFill/>
          <a:ln w="38100" cap="rnd">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1350" b="1">
              <a:solidFill>
                <a:srgbClr val="000000"/>
              </a:solidFill>
            </a:endParaRPr>
          </a:p>
        </p:txBody>
      </p:sp>
      <p:sp>
        <p:nvSpPr>
          <p:cNvPr id="26667" name="Line 43"/>
          <p:cNvSpPr>
            <a:spLocks noChangeShapeType="1"/>
          </p:cNvSpPr>
          <p:nvPr/>
        </p:nvSpPr>
        <p:spPr bwMode="auto">
          <a:xfrm>
            <a:off x="4356497" y="2247901"/>
            <a:ext cx="0" cy="270272"/>
          </a:xfrm>
          <a:prstGeom prst="line">
            <a:avLst/>
          </a:prstGeom>
          <a:noFill/>
          <a:ln w="38100" cap="rnd">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1350" b="1">
              <a:solidFill>
                <a:srgbClr val="000000"/>
              </a:solidFill>
            </a:endParaRPr>
          </a:p>
        </p:txBody>
      </p:sp>
      <p:sp>
        <p:nvSpPr>
          <p:cNvPr id="26668" name="Text Box 44"/>
          <p:cNvSpPr txBox="1">
            <a:spLocks noChangeArrowheads="1"/>
          </p:cNvSpPr>
          <p:nvPr/>
        </p:nvSpPr>
        <p:spPr bwMode="auto">
          <a:xfrm>
            <a:off x="1363266" y="261938"/>
            <a:ext cx="5314950" cy="365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defRPr b="1">
                <a:solidFill>
                  <a:schemeClr val="tx1"/>
                </a:solidFill>
                <a:latin typeface="Arial" panose="020B0604020202020204" pitchFamily="34" charset="0"/>
                <a:cs typeface="Arial" panose="020B0604020202020204" pitchFamily="34" charset="0"/>
              </a:defRPr>
            </a:lvl1pPr>
            <a:lvl2pPr marL="11430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lvl="1" eaLnBrk="0" fontAlgn="base" hangingPunct="0">
              <a:spcBef>
                <a:spcPct val="0"/>
              </a:spcBef>
              <a:spcAft>
                <a:spcPct val="0"/>
              </a:spcAft>
            </a:pPr>
            <a:r>
              <a:rPr lang="en-US" altLang="en-US" sz="1500">
                <a:solidFill>
                  <a:srgbClr val="FFFFFF"/>
                </a:solidFill>
                <a:latin typeface="Times New Roman" panose="02020603050405020304" pitchFamily="18" charset="0"/>
              </a:rPr>
              <a:t>Where Does C</a:t>
            </a:r>
            <a:r>
              <a:rPr lang="en-US" altLang="en-US" sz="1200">
                <a:solidFill>
                  <a:srgbClr val="FFFFFF"/>
                </a:solidFill>
                <a:latin typeface="Times New Roman" panose="02020603050405020304" pitchFamily="18" charset="0"/>
              </a:rPr>
              <a:t>OBI</a:t>
            </a:r>
            <a:r>
              <a:rPr lang="en-US" altLang="en-US" sz="1500">
                <a:solidFill>
                  <a:srgbClr val="FFFFFF"/>
                </a:solidFill>
                <a:latin typeface="Times New Roman" panose="02020603050405020304" pitchFamily="18" charset="0"/>
              </a:rPr>
              <a:t>T Fit?</a:t>
            </a:r>
            <a:r>
              <a:rPr lang="en-US" altLang="en-US" sz="1500">
                <a:solidFill>
                  <a:srgbClr val="FFFFFF"/>
                </a:solidFill>
              </a:rPr>
              <a:t> </a:t>
            </a:r>
            <a:endParaRPr lang="en-GB" altLang="en-US" sz="1500">
              <a:solidFill>
                <a:srgbClr val="FFFFFF"/>
              </a:solidFill>
            </a:endParaRPr>
          </a:p>
        </p:txBody>
      </p:sp>
    </p:spTree>
    <p:extLst>
      <p:ext uri="{BB962C8B-B14F-4D97-AF65-F5344CB8AC3E}">
        <p14:creationId xmlns:p14="http://schemas.microsoft.com/office/powerpoint/2010/main" val="1657983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657350" y="285750"/>
            <a:ext cx="5829300" cy="742950"/>
          </a:xfrm>
        </p:spPr>
        <p:txBody>
          <a:bodyPr/>
          <a:lstStyle/>
          <a:p>
            <a:pPr eaLnBrk="1" hangingPunct="1"/>
            <a:r>
              <a:rPr lang="en-US" altLang="en-US" sz="3000">
                <a:latin typeface="Arial Narrow" panose="020B0606020202030204" pitchFamily="34" charset="0"/>
              </a:rPr>
              <a:t>Security Categorization</a:t>
            </a:r>
            <a:endParaRPr lang="en-US" altLang="en-US" sz="3000" b="1" i="1">
              <a:latin typeface="Arial Narrow" panose="020B0606020202030204" pitchFamily="34" charset="0"/>
            </a:endParaRPr>
          </a:p>
        </p:txBody>
      </p:sp>
      <p:graphicFrame>
        <p:nvGraphicFramePr>
          <p:cNvPr id="2604035" name="Group 3"/>
          <p:cNvGraphicFramePr>
            <a:graphicFrameLocks noGrp="1"/>
          </p:cNvGraphicFramePr>
          <p:nvPr/>
        </p:nvGraphicFramePr>
        <p:xfrm>
          <a:off x="2228850" y="1314450"/>
          <a:ext cx="4743450" cy="3207869"/>
        </p:xfrm>
        <a:graphic>
          <a:graphicData uri="http://schemas.openxmlformats.org/drawingml/2006/table">
            <a:tbl>
              <a:tblPr/>
              <a:tblGrid>
                <a:gridCol w="131445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1143000">
                  <a:extLst>
                    <a:ext uri="{9D8B030D-6E8A-4147-A177-3AD203B41FA5}">
                      <a16:colId xmlns:a16="http://schemas.microsoft.com/office/drawing/2014/main" xmlns="" val="20002"/>
                    </a:ext>
                  </a:extLst>
                </a:gridCol>
                <a:gridCol w="1143000">
                  <a:extLst>
                    <a:ext uri="{9D8B030D-6E8A-4147-A177-3AD203B41FA5}">
                      <a16:colId xmlns:a16="http://schemas.microsoft.com/office/drawing/2014/main" xmlns="" val="20003"/>
                    </a:ext>
                  </a:extLst>
                </a:gridCol>
              </a:tblGrid>
              <a:tr h="761879">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600" b="0" i="0" u="none" strike="noStrike" cap="none" normalizeH="0" baseline="0">
                        <a:ln>
                          <a:noFill/>
                        </a:ln>
                        <a:solidFill>
                          <a:srgbClr val="000066"/>
                        </a:solidFill>
                        <a:effectLst/>
                        <a:latin typeface="Times New Roman" panose="02020603050405020304" pitchFamily="18" charset="0"/>
                      </a:endParaRPr>
                    </a:p>
                    <a:p>
                      <a:pPr marL="0" marR="0" lvl="0" indent="0" algn="ctr" defTabSz="914400" rtl="0" eaLnBrk="1" fontAlgn="base" latinLnBrk="0" hangingPunct="1">
                        <a:lnSpc>
                          <a:spcPct val="100000"/>
                        </a:lnSpc>
                        <a:spcBef>
                          <a:spcPct val="100000"/>
                        </a:spcBef>
                        <a:spcAft>
                          <a:spcPct val="0"/>
                        </a:spcAft>
                        <a:buClrTx/>
                        <a:buSzTx/>
                        <a:buFontTx/>
                        <a:buNone/>
                        <a:tabLst/>
                      </a:pPr>
                      <a:r>
                        <a:rPr kumimoji="0" lang="en-US" altLang="en-US" sz="1100" b="1" i="0" u="none" strike="noStrike" cap="none" normalizeH="0" baseline="0">
                          <a:ln>
                            <a:noFill/>
                          </a:ln>
                          <a:solidFill>
                            <a:srgbClr val="000066"/>
                          </a:solidFill>
                          <a:effectLst/>
                          <a:latin typeface="Arial" panose="020B0604020202020204" pitchFamily="34" charset="0"/>
                        </a:rPr>
                        <a:t>FIPS 199</a:t>
                      </a:r>
                    </a:p>
                  </a:txBody>
                  <a:tcPr marL="68580" marR="68580" marT="34285" marB="3428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66"/>
                        </a:solidFill>
                        <a:effectLst/>
                        <a:latin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66"/>
                          </a:solidFill>
                          <a:effectLst/>
                          <a:latin typeface="Arial" panose="020B0604020202020204" pitchFamily="34" charset="0"/>
                        </a:rPr>
                        <a:t>LOW</a:t>
                      </a:r>
                    </a:p>
                  </a:txBody>
                  <a:tcPr marL="68580" marR="68580" marT="34285" marB="342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66"/>
                        </a:solidFill>
                        <a:effectLst/>
                        <a:latin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66"/>
                          </a:solidFill>
                          <a:effectLst/>
                          <a:latin typeface="Arial" panose="020B0604020202020204" pitchFamily="34" charset="0"/>
                        </a:rPr>
                        <a:t>MODERATE</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66"/>
                        </a:solidFill>
                        <a:effectLst/>
                        <a:latin typeface="Arial" panose="020B0604020202020204" pitchFamily="34" charset="0"/>
                      </a:endParaRPr>
                    </a:p>
                  </a:txBody>
                  <a:tcPr marL="68580" marR="68580" marT="34285" marB="342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66"/>
                        </a:solidFill>
                        <a:effectLst/>
                        <a:latin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66"/>
                          </a:solidFill>
                          <a:effectLst/>
                          <a:latin typeface="Arial" panose="020B0604020202020204" pitchFamily="34" charset="0"/>
                        </a:rPr>
                        <a:t>HIGH</a:t>
                      </a:r>
                    </a:p>
                  </a:txBody>
                  <a:tcPr marL="68580" marR="68580" marT="34285" marB="3428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extLst>
                  <a:ext uri="{0D108BD9-81ED-4DB2-BD59-A6C34878D82A}">
                    <a16:rowId xmlns:a16="http://schemas.microsoft.com/office/drawing/2014/main" xmlns="" val="10000"/>
                  </a:ext>
                </a:extLst>
              </a:tr>
              <a:tr h="78866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200" b="1" i="0" u="none" strike="noStrike" cap="none" normalizeH="0" baseline="0">
                        <a:ln>
                          <a:noFill/>
                        </a:ln>
                        <a:solidFill>
                          <a:srgbClr val="000066"/>
                        </a:solidFill>
                        <a:effectLst/>
                        <a:latin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000066"/>
                          </a:solidFill>
                          <a:effectLst/>
                          <a:latin typeface="Arial" panose="020B0604020202020204" pitchFamily="34" charset="0"/>
                        </a:rPr>
                        <a:t>Confidentiality</a:t>
                      </a:r>
                    </a:p>
                  </a:txBody>
                  <a:tcPr marL="68580" marR="68580" marT="34285" marB="3428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20000"/>
                        </a:spcAft>
                        <a:buClrTx/>
                        <a:buSzTx/>
                        <a:buFontTx/>
                        <a:buNone/>
                        <a:tabLst/>
                      </a:pPr>
                      <a:r>
                        <a:rPr kumimoji="0" lang="en-US" altLang="en-US" sz="7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The loss of confidentiality could be expected to have a </a:t>
                      </a:r>
                      <a:r>
                        <a:rPr kumimoji="0" lang="en-US" altLang="en-US" sz="7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limited </a:t>
                      </a:r>
                      <a:r>
                        <a:rPr kumimoji="0" lang="en-US" altLang="en-US" sz="7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adverse effect on organizational operations, organizational assets, or individuals.</a:t>
                      </a:r>
                      <a:r>
                        <a:rPr kumimoji="0" lang="en-US" altLang="en-US" sz="700" b="0" i="0" u="none" strike="noStrike" cap="none" normalizeH="0" baseline="0">
                          <a:ln>
                            <a:noFill/>
                          </a:ln>
                          <a:solidFill>
                            <a:srgbClr val="000066"/>
                          </a:solidFill>
                          <a:effectLst/>
                          <a:latin typeface="Times New Roman" panose="02020603050405020304" pitchFamily="18" charset="0"/>
                          <a:cs typeface="Times New Roman" panose="02020603050405020304" pitchFamily="18" charset="0"/>
                        </a:rPr>
                        <a:t> </a:t>
                      </a:r>
                    </a:p>
                  </a:txBody>
                  <a:tcPr marL="68580" marR="68580" marT="34285" marB="342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20000"/>
                        </a:spcAft>
                        <a:buClrTx/>
                        <a:buSzTx/>
                        <a:buFontTx/>
                        <a:buNone/>
                        <a:tabLst/>
                      </a:pPr>
                      <a:r>
                        <a:rPr kumimoji="0" lang="en-US" altLang="en-US" sz="7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The loss of confidentiality could be expected to have a </a:t>
                      </a:r>
                      <a:r>
                        <a:rPr kumimoji="0" lang="en-US" altLang="en-US" sz="7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serious </a:t>
                      </a:r>
                      <a:r>
                        <a:rPr kumimoji="0" lang="en-US" altLang="en-US" sz="7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adverse effect on organizational operations, organizational assets, or individuals.</a:t>
                      </a:r>
                      <a:r>
                        <a:rPr kumimoji="0" lang="en-US" altLang="en-US" sz="700" b="0" i="0" u="none" strike="noStrike" cap="none" normalizeH="0" baseline="0">
                          <a:ln>
                            <a:noFill/>
                          </a:ln>
                          <a:solidFill>
                            <a:srgbClr val="000066"/>
                          </a:solidFill>
                          <a:effectLst/>
                          <a:latin typeface="Times New Roman" panose="02020603050405020304" pitchFamily="18" charset="0"/>
                        </a:rPr>
                        <a:t> </a:t>
                      </a:r>
                    </a:p>
                  </a:txBody>
                  <a:tcPr marL="68580" marR="68580" marT="34285" marB="342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20000"/>
                        </a:spcAft>
                        <a:buClrTx/>
                        <a:buSzTx/>
                        <a:buFontTx/>
                        <a:buNone/>
                        <a:tabLst/>
                      </a:pPr>
                      <a:r>
                        <a:rPr kumimoji="0" lang="en-US" altLang="en-US" sz="7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The loss of confidentiality could be expected to have a </a:t>
                      </a:r>
                      <a:r>
                        <a:rPr kumimoji="0" lang="en-US" altLang="en-US" sz="7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severe or catastrophic </a:t>
                      </a:r>
                      <a:r>
                        <a:rPr kumimoji="0" lang="en-US" altLang="en-US" sz="7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adverse effect on organizational operations, organizational assets, or individuals.</a:t>
                      </a:r>
                      <a:r>
                        <a:rPr kumimoji="0" lang="en-US" altLang="en-US" sz="700" b="0" i="0" u="none" strike="noStrike" cap="none" normalizeH="0" baseline="0">
                          <a:ln>
                            <a:noFill/>
                          </a:ln>
                          <a:solidFill>
                            <a:srgbClr val="000066"/>
                          </a:solidFill>
                          <a:effectLst/>
                          <a:latin typeface="Times New Roman" panose="02020603050405020304" pitchFamily="18" charset="0"/>
                        </a:rPr>
                        <a:t> </a:t>
                      </a:r>
                    </a:p>
                  </a:txBody>
                  <a:tcPr marL="68580" marR="68580" marT="34285" marB="3428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extLst>
                  <a:ext uri="{0D108BD9-81ED-4DB2-BD59-A6C34878D82A}">
                    <a16:rowId xmlns:a16="http://schemas.microsoft.com/office/drawing/2014/main" xmlns="" val="10001"/>
                  </a:ext>
                </a:extLst>
              </a:tr>
              <a:tr h="68579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200" b="1" i="0" u="none" strike="noStrike" cap="none" normalizeH="0" baseline="0">
                        <a:ln>
                          <a:noFill/>
                        </a:ln>
                        <a:solidFill>
                          <a:srgbClr val="000066"/>
                        </a:solidFill>
                        <a:effectLst/>
                        <a:latin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000066"/>
                          </a:solidFill>
                          <a:effectLst/>
                          <a:latin typeface="Arial" panose="020B0604020202020204" pitchFamily="34" charset="0"/>
                        </a:rPr>
                        <a:t>Integrity</a:t>
                      </a:r>
                    </a:p>
                  </a:txBody>
                  <a:tcPr marL="68580" marR="68580" marT="34285" marB="3428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20000"/>
                        </a:spcAft>
                        <a:buClrTx/>
                        <a:buSzTx/>
                        <a:buFontTx/>
                        <a:buNone/>
                        <a:tabLst/>
                      </a:pPr>
                      <a:r>
                        <a:rPr kumimoji="0" lang="en-US" altLang="en-US" sz="7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The loss of integrity could be expected to have a </a:t>
                      </a:r>
                      <a:r>
                        <a:rPr kumimoji="0" lang="en-US" altLang="en-US" sz="7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limited </a:t>
                      </a:r>
                      <a:r>
                        <a:rPr kumimoji="0" lang="en-US" altLang="en-US" sz="7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adverse effect on organizational operations, organizational assets, or individuals.</a:t>
                      </a:r>
                      <a:r>
                        <a:rPr kumimoji="0" lang="en-US" altLang="en-US" sz="700" b="0" i="0" u="none" strike="noStrike" cap="none" normalizeH="0" baseline="0">
                          <a:ln>
                            <a:noFill/>
                          </a:ln>
                          <a:solidFill>
                            <a:srgbClr val="000066"/>
                          </a:solidFill>
                          <a:effectLst/>
                          <a:latin typeface="Times New Roman" panose="02020603050405020304" pitchFamily="18" charset="0"/>
                          <a:cs typeface="Times New Roman" panose="02020603050405020304" pitchFamily="18" charset="0"/>
                        </a:rPr>
                        <a:t> </a:t>
                      </a:r>
                      <a:endParaRPr kumimoji="0" lang="en-US" altLang="en-US" sz="400" b="0" i="0" u="none" strike="noStrike" cap="none" normalizeH="0" baseline="0">
                        <a:ln>
                          <a:noFill/>
                        </a:ln>
                        <a:solidFill>
                          <a:srgbClr val="000066"/>
                        </a:solidFill>
                        <a:effectLst/>
                        <a:latin typeface="Times New Roman" panose="02020603050405020304" pitchFamily="18" charset="0"/>
                      </a:endParaRPr>
                    </a:p>
                  </a:txBody>
                  <a:tcPr marL="68580" marR="68580" marT="34285" marB="342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20000"/>
                        </a:spcAft>
                        <a:buClrTx/>
                        <a:buSzTx/>
                        <a:buFontTx/>
                        <a:buNone/>
                        <a:tabLst/>
                      </a:pPr>
                      <a:r>
                        <a:rPr kumimoji="0" lang="en-US" altLang="en-US" sz="7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The loss of integrity could be expected to have a </a:t>
                      </a:r>
                      <a:r>
                        <a:rPr kumimoji="0" lang="en-US" altLang="en-US" sz="7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serious </a:t>
                      </a:r>
                      <a:r>
                        <a:rPr kumimoji="0" lang="en-US" altLang="en-US" sz="7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adverse effect on organizational operations, organizational assets, or individuals.</a:t>
                      </a:r>
                      <a:r>
                        <a:rPr kumimoji="0" lang="en-US" altLang="en-US" sz="700" b="0" i="0" u="none" strike="noStrike" cap="none" normalizeH="0" baseline="0">
                          <a:ln>
                            <a:noFill/>
                          </a:ln>
                          <a:solidFill>
                            <a:srgbClr val="000066"/>
                          </a:solidFill>
                          <a:effectLst/>
                          <a:latin typeface="Times New Roman" panose="02020603050405020304" pitchFamily="18" charset="0"/>
                        </a:rPr>
                        <a:t> </a:t>
                      </a:r>
                    </a:p>
                  </a:txBody>
                  <a:tcPr marL="68580" marR="68580" marT="34285" marB="342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20000"/>
                        </a:spcAft>
                        <a:buClrTx/>
                        <a:buSzTx/>
                        <a:buFontTx/>
                        <a:buNone/>
                        <a:tabLst/>
                      </a:pPr>
                      <a:r>
                        <a:rPr kumimoji="0" lang="en-US" altLang="en-US" sz="7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The loss of integrity could be expected to have a </a:t>
                      </a:r>
                      <a:r>
                        <a:rPr kumimoji="0" lang="en-US" altLang="en-US" sz="7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severe or catastrophic </a:t>
                      </a:r>
                      <a:r>
                        <a:rPr kumimoji="0" lang="en-US" altLang="en-US" sz="7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adverse effect on organizational operations, organizational assets, or individuals.</a:t>
                      </a:r>
                      <a:r>
                        <a:rPr kumimoji="0" lang="en-US" altLang="en-US" sz="700" b="0" i="0" u="none" strike="noStrike" cap="none" normalizeH="0" baseline="0">
                          <a:ln>
                            <a:noFill/>
                          </a:ln>
                          <a:solidFill>
                            <a:srgbClr val="000066"/>
                          </a:solidFill>
                          <a:effectLst/>
                          <a:latin typeface="Times New Roman" panose="02020603050405020304" pitchFamily="18" charset="0"/>
                        </a:rPr>
                        <a:t> </a:t>
                      </a:r>
                      <a:endParaRPr kumimoji="0" lang="en-US" altLang="en-US" sz="400" b="0" i="0" u="none" strike="noStrike" cap="none" normalizeH="0" baseline="0">
                        <a:ln>
                          <a:noFill/>
                        </a:ln>
                        <a:solidFill>
                          <a:srgbClr val="000066"/>
                        </a:solidFill>
                        <a:effectLst/>
                        <a:latin typeface="Times New Roman" panose="02020603050405020304" pitchFamily="18" charset="0"/>
                      </a:endParaRPr>
                    </a:p>
                  </a:txBody>
                  <a:tcPr marL="68580" marR="68580" marT="34285" marB="3428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extLst>
                  <a:ext uri="{0D108BD9-81ED-4DB2-BD59-A6C34878D82A}">
                    <a16:rowId xmlns:a16="http://schemas.microsoft.com/office/drawing/2014/main" xmlns="" val="10002"/>
                  </a:ext>
                </a:extLst>
              </a:tr>
              <a:tr h="742832">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200" b="1" i="0" u="none" strike="noStrike" cap="none" normalizeH="0" baseline="0">
                        <a:ln>
                          <a:noFill/>
                        </a:ln>
                        <a:solidFill>
                          <a:srgbClr val="000066"/>
                        </a:solidFill>
                        <a:effectLst/>
                        <a:latin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000066"/>
                          </a:solidFill>
                          <a:effectLst/>
                          <a:latin typeface="Arial" panose="020B0604020202020204" pitchFamily="34" charset="0"/>
                        </a:rPr>
                        <a:t>Availability</a:t>
                      </a:r>
                    </a:p>
                  </a:txBody>
                  <a:tcPr marL="68580" marR="68580" marT="34285" marB="3428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20000"/>
                        </a:spcAft>
                        <a:buClrTx/>
                        <a:buSzTx/>
                        <a:buFontTx/>
                        <a:buNone/>
                        <a:tabLst/>
                      </a:pPr>
                      <a:r>
                        <a:rPr kumimoji="0" lang="en-US" altLang="en-US" sz="7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The loss of availability could be expected to have a </a:t>
                      </a:r>
                      <a:r>
                        <a:rPr kumimoji="0" lang="en-US" altLang="en-US" sz="7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limited </a:t>
                      </a:r>
                      <a:r>
                        <a:rPr kumimoji="0" lang="en-US" altLang="en-US" sz="7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adverse effect on organizational operations, organizational assets, or individuals.</a:t>
                      </a:r>
                      <a:r>
                        <a:rPr kumimoji="0" lang="en-US" altLang="en-US" sz="700" b="0" i="0" u="none" strike="noStrike" cap="none" normalizeH="0" baseline="0">
                          <a:ln>
                            <a:noFill/>
                          </a:ln>
                          <a:solidFill>
                            <a:srgbClr val="000066"/>
                          </a:solidFill>
                          <a:effectLst/>
                          <a:latin typeface="Times New Roman" panose="02020603050405020304" pitchFamily="18" charset="0"/>
                          <a:cs typeface="Times New Roman" panose="02020603050405020304" pitchFamily="18" charset="0"/>
                        </a:rPr>
                        <a:t> </a:t>
                      </a:r>
                      <a:endParaRPr kumimoji="0" lang="en-US" altLang="en-US" sz="400" b="0" i="0" u="none" strike="noStrike" cap="none" normalizeH="0" baseline="0">
                        <a:ln>
                          <a:noFill/>
                        </a:ln>
                        <a:solidFill>
                          <a:srgbClr val="000066"/>
                        </a:solidFill>
                        <a:effectLst/>
                        <a:latin typeface="Times New Roman" panose="02020603050405020304" pitchFamily="18" charset="0"/>
                      </a:endParaRPr>
                    </a:p>
                  </a:txBody>
                  <a:tcPr marL="68580" marR="68580" marT="34285" marB="342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20000"/>
                        </a:spcAft>
                        <a:buClrTx/>
                        <a:buSzTx/>
                        <a:buFontTx/>
                        <a:buNone/>
                        <a:tabLst/>
                      </a:pPr>
                      <a:r>
                        <a:rPr kumimoji="0" lang="en-US" altLang="en-US" sz="7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The loss of availability could be expected to have a </a:t>
                      </a:r>
                      <a:r>
                        <a:rPr kumimoji="0" lang="en-US" altLang="en-US" sz="7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serious </a:t>
                      </a:r>
                      <a:r>
                        <a:rPr kumimoji="0" lang="en-US" altLang="en-US" sz="7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adverse effect on organizational operations, organizational assets, or individuals.</a:t>
                      </a:r>
                      <a:r>
                        <a:rPr kumimoji="0" lang="en-US" altLang="en-US" sz="700" b="0" i="0" u="none" strike="noStrike" cap="none" normalizeH="0" baseline="0">
                          <a:ln>
                            <a:noFill/>
                          </a:ln>
                          <a:solidFill>
                            <a:srgbClr val="000066"/>
                          </a:solidFill>
                          <a:effectLst/>
                          <a:latin typeface="Times New Roman" panose="02020603050405020304" pitchFamily="18" charset="0"/>
                        </a:rPr>
                        <a:t> </a:t>
                      </a:r>
                    </a:p>
                  </a:txBody>
                  <a:tcPr marL="68580" marR="68580" marT="34285" marB="342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20000"/>
                        </a:spcAft>
                        <a:buClrTx/>
                        <a:buSzTx/>
                        <a:buFontTx/>
                        <a:buNone/>
                        <a:tabLst/>
                      </a:pPr>
                      <a:r>
                        <a:rPr kumimoji="0" lang="en-US" altLang="en-US" sz="7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The loss of availability could be expected to have a </a:t>
                      </a:r>
                      <a:r>
                        <a:rPr kumimoji="0" lang="en-US" altLang="en-US" sz="7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severe or catastrophic </a:t>
                      </a:r>
                      <a:r>
                        <a:rPr kumimoji="0" lang="en-US" altLang="en-US" sz="7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adverse effect on organizational operations, organizational assets, or individuals.</a:t>
                      </a:r>
                      <a:endParaRPr kumimoji="0" lang="en-US" altLang="en-US" sz="400" b="0" i="0" u="none" strike="noStrike" cap="none" normalizeH="0" baseline="0">
                        <a:ln>
                          <a:noFill/>
                        </a:ln>
                        <a:solidFill>
                          <a:srgbClr val="000066"/>
                        </a:solidFill>
                        <a:effectLst/>
                        <a:latin typeface="Times New Roman" panose="02020603050405020304" pitchFamily="18" charset="0"/>
                      </a:endParaRPr>
                    </a:p>
                  </a:txBody>
                  <a:tcPr marL="68580" marR="68580" marT="34285" marB="3428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99"/>
                    </a:solidFill>
                  </a:tcPr>
                </a:tc>
                <a:extLst>
                  <a:ext uri="{0D108BD9-81ED-4DB2-BD59-A6C34878D82A}">
                    <a16:rowId xmlns:a16="http://schemas.microsoft.com/office/drawing/2014/main" xmlns="" val="10003"/>
                  </a:ext>
                </a:extLst>
              </a:tr>
            </a:tbl>
          </a:graphicData>
        </a:graphic>
      </p:graphicFrame>
      <p:sp>
        <p:nvSpPr>
          <p:cNvPr id="34846" name="Text Box 30"/>
          <p:cNvSpPr txBox="1">
            <a:spLocks noChangeArrowheads="1"/>
          </p:cNvSpPr>
          <p:nvPr/>
        </p:nvSpPr>
        <p:spPr bwMode="auto">
          <a:xfrm>
            <a:off x="1657350" y="971550"/>
            <a:ext cx="588645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r>
              <a:rPr lang="en-US" altLang="en-US" sz="1500" b="1" i="1">
                <a:solidFill>
                  <a:srgbClr val="0066CC"/>
                </a:solidFill>
                <a:latin typeface="Arial Narrow" panose="020B0606020202030204" pitchFamily="34" charset="0"/>
              </a:rPr>
              <a:t>Example: An Enterprise Information System</a:t>
            </a:r>
          </a:p>
        </p:txBody>
      </p:sp>
      <p:sp>
        <p:nvSpPr>
          <p:cNvPr id="34847" name="Text Box 31"/>
          <p:cNvSpPr txBox="1">
            <a:spLocks noChangeArrowheads="1"/>
          </p:cNvSpPr>
          <p:nvPr/>
        </p:nvSpPr>
        <p:spPr bwMode="auto">
          <a:xfrm>
            <a:off x="1271588" y="2150269"/>
            <a:ext cx="850106" cy="854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US" altLang="en-US" sz="825" b="1">
                <a:latin typeface="Arial" panose="020B0604020202020204" pitchFamily="34" charset="0"/>
              </a:rPr>
              <a:t>Mapping Information Types to FIPS 199 Security Categories</a:t>
            </a:r>
          </a:p>
        </p:txBody>
      </p:sp>
      <p:grpSp>
        <p:nvGrpSpPr>
          <p:cNvPr id="34848" name="Group 32"/>
          <p:cNvGrpSpPr>
            <a:grpSpLocks/>
          </p:cNvGrpSpPr>
          <p:nvPr/>
        </p:nvGrpSpPr>
        <p:grpSpPr bwMode="auto">
          <a:xfrm>
            <a:off x="1371600" y="2857498"/>
            <a:ext cx="750094" cy="552451"/>
            <a:chOff x="5082" y="1866"/>
            <a:chExt cx="492" cy="317"/>
          </a:xfrm>
        </p:grpSpPr>
        <p:sp>
          <p:nvSpPr>
            <p:cNvPr id="34849" name="AutoShape 33"/>
            <p:cNvSpPr>
              <a:spLocks noChangeArrowheads="1"/>
            </p:cNvSpPr>
            <p:nvPr/>
          </p:nvSpPr>
          <p:spPr bwMode="auto">
            <a:xfrm>
              <a:off x="5094" y="1866"/>
              <a:ext cx="480" cy="264"/>
            </a:xfrm>
            <a:prstGeom prst="rightArrow">
              <a:avLst>
                <a:gd name="adj1" fmla="val 50000"/>
                <a:gd name="adj2" fmla="val 45455"/>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sz="1050"/>
            </a:p>
          </p:txBody>
        </p:sp>
        <p:sp>
          <p:nvSpPr>
            <p:cNvPr id="34850" name="Text Box 34"/>
            <p:cNvSpPr txBox="1">
              <a:spLocks noChangeArrowheads="1"/>
            </p:cNvSpPr>
            <p:nvPr/>
          </p:nvSpPr>
          <p:spPr bwMode="auto">
            <a:xfrm>
              <a:off x="5082" y="1931"/>
              <a:ext cx="47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US" altLang="en-US" sz="675" b="1" dirty="0">
                  <a:solidFill>
                    <a:srgbClr val="000000"/>
                  </a:solidFill>
                  <a:latin typeface="Arial" panose="020B0604020202020204" pitchFamily="34" charset="0"/>
                </a:rPr>
                <a:t>SP 800-60</a:t>
              </a:r>
            </a:p>
          </p:txBody>
        </p:sp>
      </p:grpSp>
    </p:spTree>
    <p:extLst>
      <p:ext uri="{BB962C8B-B14F-4D97-AF65-F5344CB8AC3E}">
        <p14:creationId xmlns:p14="http://schemas.microsoft.com/office/powerpoint/2010/main" val="19918117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1372791" y="77391"/>
            <a:ext cx="55626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GB" altLang="en-US" sz="1500">
                <a:solidFill>
                  <a:srgbClr val="FFFFFF"/>
                </a:solidFill>
                <a:latin typeface="Times New Roman" panose="02020603050405020304" pitchFamily="18" charset="0"/>
              </a:rPr>
              <a:t>C</a:t>
            </a:r>
            <a:r>
              <a:rPr lang="en-GB" altLang="en-US" sz="1200">
                <a:solidFill>
                  <a:srgbClr val="FFFFFF"/>
                </a:solidFill>
                <a:latin typeface="Times New Roman" panose="02020603050405020304" pitchFamily="18" charset="0"/>
              </a:rPr>
              <a:t>OBI</a:t>
            </a:r>
            <a:r>
              <a:rPr lang="en-GB" altLang="en-US" sz="1500">
                <a:solidFill>
                  <a:srgbClr val="FFFFFF"/>
                </a:solidFill>
                <a:latin typeface="Times New Roman" panose="02020603050405020304" pitchFamily="18" charset="0"/>
              </a:rPr>
              <a:t>T Framework</a:t>
            </a:r>
            <a:endParaRPr lang="en-US" altLang="en-US" sz="1500">
              <a:solidFill>
                <a:srgbClr val="FFFFFF"/>
              </a:solidFill>
              <a:latin typeface="Times New Roman" panose="02020603050405020304" pitchFamily="18" charset="0"/>
            </a:endParaRPr>
          </a:p>
        </p:txBody>
      </p:sp>
      <p:sp>
        <p:nvSpPr>
          <p:cNvPr id="507907" name="Text Box 3"/>
          <p:cNvSpPr txBox="1">
            <a:spLocks noChangeArrowheads="1"/>
          </p:cNvSpPr>
          <p:nvPr/>
        </p:nvSpPr>
        <p:spPr bwMode="auto">
          <a:xfrm>
            <a:off x="1375173" y="684610"/>
            <a:ext cx="6425803"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31775" indent="-231775">
              <a:tabLst>
                <a:tab pos="685800" algn="l"/>
              </a:tabLst>
              <a:defRPr b="1">
                <a:solidFill>
                  <a:schemeClr val="tx1"/>
                </a:solidFill>
                <a:latin typeface="Arial" panose="020B0604020202020204" pitchFamily="34" charset="0"/>
                <a:cs typeface="Arial" panose="020B0604020202020204" pitchFamily="34" charset="0"/>
              </a:defRPr>
            </a:lvl1pPr>
            <a:lvl2pPr marL="685800" indent="-228600">
              <a:tabLst>
                <a:tab pos="685800" algn="l"/>
              </a:tabLst>
              <a:defRPr b="1">
                <a:solidFill>
                  <a:schemeClr val="tx1"/>
                </a:solidFill>
                <a:latin typeface="Arial" panose="020B0604020202020204" pitchFamily="34" charset="0"/>
                <a:cs typeface="Arial" panose="020B0604020202020204" pitchFamily="34" charset="0"/>
              </a:defRPr>
            </a:lvl2pPr>
            <a:lvl3pPr marL="1143000" indent="-228600">
              <a:tabLst>
                <a:tab pos="685800" algn="l"/>
              </a:tabLst>
              <a:defRPr b="1">
                <a:solidFill>
                  <a:schemeClr val="tx1"/>
                </a:solidFill>
                <a:latin typeface="Arial" panose="020B0604020202020204" pitchFamily="34" charset="0"/>
                <a:cs typeface="Arial" panose="020B0604020202020204" pitchFamily="34" charset="0"/>
              </a:defRPr>
            </a:lvl3pPr>
            <a:lvl4pPr marL="1600200" indent="-228600">
              <a:tabLst>
                <a:tab pos="685800" algn="l"/>
              </a:tabLst>
              <a:defRPr b="1">
                <a:solidFill>
                  <a:schemeClr val="tx1"/>
                </a:solidFill>
                <a:latin typeface="Arial" panose="020B0604020202020204" pitchFamily="34" charset="0"/>
                <a:cs typeface="Arial" panose="020B0604020202020204" pitchFamily="34" charset="0"/>
              </a:defRPr>
            </a:lvl4pPr>
            <a:lvl5pPr marL="2057400" indent="-228600">
              <a:tabLst>
                <a:tab pos="685800" algn="l"/>
              </a:tabLst>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685800" algn="l"/>
              </a:tabLs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685800" algn="l"/>
              </a:tabLs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685800" algn="l"/>
              </a:tabLs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685800" algn="l"/>
              </a:tabLst>
              <a:defRPr b="1">
                <a:solidFill>
                  <a:schemeClr val="tx1"/>
                </a:solidFill>
                <a:latin typeface="Arial" panose="020B0604020202020204" pitchFamily="34" charset="0"/>
                <a:cs typeface="Arial" panose="020B0604020202020204" pitchFamily="34" charset="0"/>
              </a:defRPr>
            </a:lvl9pPr>
          </a:lstStyle>
          <a:p>
            <a:pPr fontAlgn="base">
              <a:spcBef>
                <a:spcPct val="20000"/>
              </a:spcBef>
              <a:spcAft>
                <a:spcPct val="20000"/>
              </a:spcAft>
              <a:buClr>
                <a:srgbClr val="265995"/>
              </a:buClr>
              <a:buSzPct val="80000"/>
              <a:buFont typeface="Arial" panose="020B0604020202020204" pitchFamily="34" charset="0"/>
              <a:buChar char="►"/>
            </a:pPr>
            <a:r>
              <a:rPr lang="en-US" altLang="en-US" sz="1200" b="0">
                <a:solidFill>
                  <a:srgbClr val="000000"/>
                </a:solidFill>
                <a:latin typeface="Times New Roman" panose="02020603050405020304" pitchFamily="18" charset="0"/>
              </a:rPr>
              <a:t>The C</a:t>
            </a:r>
            <a:r>
              <a:rPr lang="en-US" altLang="en-US" sz="1050" b="0">
                <a:solidFill>
                  <a:srgbClr val="000000"/>
                </a:solidFill>
                <a:latin typeface="Times New Roman" panose="02020603050405020304" pitchFamily="18" charset="0"/>
              </a:rPr>
              <a:t>OBI</a:t>
            </a:r>
            <a:r>
              <a:rPr lang="en-US" altLang="en-US" sz="1200" b="0">
                <a:solidFill>
                  <a:srgbClr val="000000"/>
                </a:solidFill>
                <a:latin typeface="Times New Roman" panose="02020603050405020304" pitchFamily="18" charset="0"/>
              </a:rPr>
              <a:t>T framework was created with the main characteristics:</a:t>
            </a:r>
          </a:p>
          <a:p>
            <a:pPr lvl="1" fontAlgn="base">
              <a:spcBef>
                <a:spcPct val="20000"/>
              </a:spcBef>
              <a:spcAft>
                <a:spcPct val="20000"/>
              </a:spcAft>
              <a:buClr>
                <a:srgbClr val="265995"/>
              </a:buClr>
              <a:buFont typeface="Wingdings" panose="05000000000000000000" pitchFamily="2" charset="2"/>
              <a:buChar char="§"/>
            </a:pPr>
            <a:r>
              <a:rPr lang="en-US" altLang="en-US" sz="1200" b="0">
                <a:solidFill>
                  <a:srgbClr val="000000"/>
                </a:solidFill>
                <a:latin typeface="Times New Roman" panose="02020603050405020304" pitchFamily="18" charset="0"/>
              </a:rPr>
              <a:t>Business-focused</a:t>
            </a:r>
          </a:p>
          <a:p>
            <a:pPr lvl="1" fontAlgn="base">
              <a:spcBef>
                <a:spcPct val="20000"/>
              </a:spcBef>
              <a:spcAft>
                <a:spcPct val="20000"/>
              </a:spcAft>
              <a:buClr>
                <a:srgbClr val="265995"/>
              </a:buClr>
              <a:buFont typeface="Wingdings" panose="05000000000000000000" pitchFamily="2" charset="2"/>
              <a:buChar char="§"/>
            </a:pPr>
            <a:r>
              <a:rPr lang="en-US" altLang="en-US" sz="1200" b="0">
                <a:solidFill>
                  <a:srgbClr val="000000"/>
                </a:solidFill>
                <a:latin typeface="Times New Roman" panose="02020603050405020304" pitchFamily="18" charset="0"/>
              </a:rPr>
              <a:t>Process-oriented</a:t>
            </a:r>
          </a:p>
          <a:p>
            <a:pPr lvl="1" fontAlgn="base">
              <a:spcBef>
                <a:spcPct val="20000"/>
              </a:spcBef>
              <a:spcAft>
                <a:spcPct val="20000"/>
              </a:spcAft>
              <a:buClr>
                <a:srgbClr val="265995"/>
              </a:buClr>
              <a:buFont typeface="Wingdings" panose="05000000000000000000" pitchFamily="2" charset="2"/>
              <a:buChar char="§"/>
            </a:pPr>
            <a:r>
              <a:rPr lang="en-US" altLang="en-US" sz="1200" b="0">
                <a:solidFill>
                  <a:srgbClr val="000000"/>
                </a:solidFill>
                <a:latin typeface="Times New Roman" panose="02020603050405020304" pitchFamily="18" charset="0"/>
              </a:rPr>
              <a:t>Controls-based</a:t>
            </a:r>
          </a:p>
          <a:p>
            <a:pPr lvl="1" fontAlgn="base">
              <a:spcBef>
                <a:spcPct val="20000"/>
              </a:spcBef>
              <a:spcAft>
                <a:spcPct val="20000"/>
              </a:spcAft>
              <a:buClr>
                <a:srgbClr val="265995"/>
              </a:buClr>
              <a:buFont typeface="Wingdings" panose="05000000000000000000" pitchFamily="2" charset="2"/>
              <a:buChar char="§"/>
            </a:pPr>
            <a:r>
              <a:rPr lang="en-US" altLang="en-US" sz="1200" b="0">
                <a:solidFill>
                  <a:srgbClr val="000000"/>
                </a:solidFill>
                <a:latin typeface="Times New Roman" panose="02020603050405020304" pitchFamily="18" charset="0"/>
              </a:rPr>
              <a:t>Measurement-driven</a:t>
            </a:r>
          </a:p>
          <a:p>
            <a:pPr fontAlgn="base">
              <a:spcBef>
                <a:spcPct val="20000"/>
              </a:spcBef>
              <a:spcAft>
                <a:spcPct val="20000"/>
              </a:spcAft>
              <a:buClr>
                <a:srgbClr val="265995"/>
              </a:buClr>
              <a:buSzPct val="80000"/>
              <a:buFont typeface="Arial" panose="020B0604020202020204" pitchFamily="34" charset="0"/>
              <a:buChar char="►"/>
            </a:pPr>
            <a:r>
              <a:rPr lang="en-US" altLang="en-US" sz="1200" b="0">
                <a:solidFill>
                  <a:srgbClr val="000000"/>
                </a:solidFill>
                <a:latin typeface="Times New Roman" panose="02020603050405020304" pitchFamily="18" charset="0"/>
              </a:rPr>
              <a:t>The acronym C</a:t>
            </a:r>
            <a:r>
              <a:rPr lang="en-US" altLang="en-US" sz="1050" b="0">
                <a:solidFill>
                  <a:srgbClr val="000000"/>
                </a:solidFill>
                <a:latin typeface="Times New Roman" panose="02020603050405020304" pitchFamily="18" charset="0"/>
              </a:rPr>
              <a:t>OBI</a:t>
            </a:r>
            <a:r>
              <a:rPr lang="en-US" altLang="en-US" sz="1200" b="0">
                <a:solidFill>
                  <a:srgbClr val="000000"/>
                </a:solidFill>
                <a:latin typeface="Times New Roman" panose="02020603050405020304" pitchFamily="18" charset="0"/>
              </a:rPr>
              <a:t>T stands for </a:t>
            </a:r>
            <a:r>
              <a:rPr lang="en-US" altLang="en-US" sz="1200" b="0" i="1">
                <a:solidFill>
                  <a:srgbClr val="000000"/>
                </a:solidFill>
                <a:latin typeface="Times New Roman" panose="02020603050405020304" pitchFamily="18" charset="0"/>
              </a:rPr>
              <a:t>Control Objectives for Information and related Technology</a:t>
            </a:r>
            <a:r>
              <a:rPr lang="en-US" altLang="en-US" sz="1200" b="0">
                <a:solidFill>
                  <a:srgbClr val="000000"/>
                </a:solidFill>
                <a:latin typeface="Times New Roman" panose="02020603050405020304" pitchFamily="18" charset="0"/>
              </a:rPr>
              <a:t>.</a:t>
            </a:r>
          </a:p>
        </p:txBody>
      </p:sp>
      <p:grpSp>
        <p:nvGrpSpPr>
          <p:cNvPr id="507908" name="Group 4"/>
          <p:cNvGrpSpPr>
            <a:grpSpLocks/>
          </p:cNvGrpSpPr>
          <p:nvPr/>
        </p:nvGrpSpPr>
        <p:grpSpPr bwMode="auto">
          <a:xfrm>
            <a:off x="2406254" y="2503885"/>
            <a:ext cx="4181475" cy="2446734"/>
            <a:chOff x="1061" y="2103"/>
            <a:chExt cx="3512" cy="2055"/>
          </a:xfrm>
        </p:grpSpPr>
        <p:pic>
          <p:nvPicPr>
            <p:cNvPr id="28677" name="Picture 5" descr="Slid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1" y="2968"/>
              <a:ext cx="3512" cy="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8" name="Text Box 6"/>
            <p:cNvSpPr txBox="1">
              <a:spLocks noChangeArrowheads="1"/>
            </p:cNvSpPr>
            <p:nvPr/>
          </p:nvSpPr>
          <p:spPr bwMode="auto">
            <a:xfrm>
              <a:off x="1967" y="3945"/>
              <a:ext cx="1852"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r>
                <a:rPr lang="en-US" altLang="en-US" sz="1050">
                  <a:solidFill>
                    <a:srgbClr val="000000"/>
                  </a:solidFill>
                  <a:latin typeface="Times New Roman" panose="02020603050405020304" pitchFamily="18" charset="0"/>
                </a:rPr>
                <a:t>C</a:t>
              </a:r>
              <a:r>
                <a:rPr lang="en-US" altLang="en-US" sz="900">
                  <a:solidFill>
                    <a:srgbClr val="000000"/>
                  </a:solidFill>
                  <a:latin typeface="Times New Roman" panose="02020603050405020304" pitchFamily="18" charset="0"/>
                </a:rPr>
                <a:t>OBI</a:t>
              </a:r>
              <a:r>
                <a:rPr lang="en-US" altLang="en-US" sz="1050">
                  <a:solidFill>
                    <a:srgbClr val="000000"/>
                  </a:solidFill>
                  <a:latin typeface="Times New Roman" panose="02020603050405020304" pitchFamily="18" charset="0"/>
                </a:rPr>
                <a:t>T Framework Characteristics</a:t>
              </a:r>
            </a:p>
          </p:txBody>
        </p:sp>
        <p:pic>
          <p:nvPicPr>
            <p:cNvPr id="28679" name="Picture 7" descr="f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2" y="2103"/>
              <a:ext cx="681" cy="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0" name="Line 8"/>
            <p:cNvSpPr>
              <a:spLocks noChangeShapeType="1"/>
            </p:cNvSpPr>
            <p:nvPr/>
          </p:nvSpPr>
          <p:spPr bwMode="auto">
            <a:xfrm>
              <a:off x="2801" y="2922"/>
              <a:ext cx="0" cy="204"/>
            </a:xfrm>
            <a:prstGeom prst="line">
              <a:avLst/>
            </a:prstGeom>
            <a:noFill/>
            <a:ln w="6350">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91581" dir="2021404" algn="ctr" rotWithShape="0">
                      <a:schemeClr val="bg2">
                        <a:alpha val="50000"/>
                      </a:schemeClr>
                    </a:outerShdw>
                  </a:effectLst>
                </a14:hiddenEffects>
              </a:ext>
            </a:extLst>
          </p:spPr>
          <p:txBody>
            <a:bodyPr wrap="none" anchor="ctr"/>
            <a:lstStyle/>
            <a:p>
              <a:pPr eaLnBrk="0" fontAlgn="base" hangingPunct="0">
                <a:spcBef>
                  <a:spcPct val="0"/>
                </a:spcBef>
                <a:spcAft>
                  <a:spcPct val="0"/>
                </a:spcAft>
              </a:pPr>
              <a:endParaRPr lang="en-US" sz="1350" b="1">
                <a:solidFill>
                  <a:srgbClr val="000000"/>
                </a:solidFill>
              </a:endParaRPr>
            </a:p>
          </p:txBody>
        </p:sp>
        <p:sp>
          <p:nvSpPr>
            <p:cNvPr id="28681" name="Rectangle 9"/>
            <p:cNvSpPr>
              <a:spLocks noChangeArrowheads="1"/>
            </p:cNvSpPr>
            <p:nvPr/>
          </p:nvSpPr>
          <p:spPr bwMode="auto">
            <a:xfrm>
              <a:off x="1838" y="3429"/>
              <a:ext cx="594" cy="192"/>
            </a:xfrm>
            <a:prstGeom prst="rect">
              <a:avLst/>
            </a:prstGeom>
            <a:solidFill>
              <a:schemeClr val="bg1"/>
            </a:solidFill>
            <a:ln>
              <a:noFill/>
            </a:ln>
            <a:effectLst/>
            <a:extLst>
              <a:ext uri="{91240B29-F687-4F45-9708-019B960494DF}">
                <a14:hiddenLine xmlns:a14="http://schemas.microsoft.com/office/drawing/2010/main" w="6350" algn="ctr">
                  <a:solidFill>
                    <a:schemeClr val="bg1"/>
                  </a:solidFill>
                  <a:miter lim="800000"/>
                  <a:headEnd/>
                  <a:tailEnd/>
                </a14:hiddenLine>
              </a:ext>
              <a:ext uri="{AF507438-7753-43E0-B8FC-AC1667EBCBE1}">
                <a14:hiddenEffects xmlns:a14="http://schemas.microsoft.com/office/drawing/2010/main">
                  <a:effectLst>
                    <a:outerShdw dist="91581" dir="2021404" algn="ctr" rotWithShape="0">
                      <a:schemeClr val="bg2">
                        <a:alpha val="50000"/>
                      </a:schemeClr>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28682" name="Rectangle 10"/>
            <p:cNvSpPr>
              <a:spLocks noChangeArrowheads="1"/>
            </p:cNvSpPr>
            <p:nvPr/>
          </p:nvSpPr>
          <p:spPr bwMode="auto">
            <a:xfrm>
              <a:off x="3198" y="3429"/>
              <a:ext cx="576" cy="192"/>
            </a:xfrm>
            <a:prstGeom prst="rect">
              <a:avLst/>
            </a:prstGeom>
            <a:solidFill>
              <a:schemeClr val="bg1"/>
            </a:solidFill>
            <a:ln>
              <a:noFill/>
            </a:ln>
            <a:effectLst/>
            <a:extLst>
              <a:ext uri="{91240B29-F687-4F45-9708-019B960494DF}">
                <a14:hiddenLine xmlns:a14="http://schemas.microsoft.com/office/drawing/2010/main" w="6350" algn="ctr">
                  <a:solidFill>
                    <a:schemeClr val="bg1"/>
                  </a:solidFill>
                  <a:miter lim="800000"/>
                  <a:headEnd/>
                  <a:tailEnd/>
                </a14:hiddenLine>
              </a:ext>
              <a:ext uri="{AF507438-7753-43E0-B8FC-AC1667EBCBE1}">
                <a14:hiddenEffects xmlns:a14="http://schemas.microsoft.com/office/drawing/2010/main">
                  <a:effectLst>
                    <a:outerShdw dist="91581" dir="2021404" algn="ctr" rotWithShape="0">
                      <a:schemeClr val="bg2">
                        <a:alpha val="50000"/>
                      </a:schemeClr>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28683" name="Line 11"/>
            <p:cNvSpPr>
              <a:spLocks noChangeShapeType="1"/>
            </p:cNvSpPr>
            <p:nvPr/>
          </p:nvSpPr>
          <p:spPr bwMode="auto">
            <a:xfrm>
              <a:off x="1848" y="3486"/>
              <a:ext cx="564" cy="0"/>
            </a:xfrm>
            <a:prstGeom prst="line">
              <a:avLst/>
            </a:prstGeom>
            <a:noFill/>
            <a:ln w="6350">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91581" dir="2021404" algn="ctr" rotWithShape="0">
                      <a:schemeClr val="bg2">
                        <a:alpha val="50000"/>
                      </a:schemeClr>
                    </a:outerShdw>
                  </a:effectLst>
                </a14:hiddenEffects>
              </a:ext>
            </a:extLst>
          </p:spPr>
          <p:txBody>
            <a:bodyPr wrap="none" anchor="ctr"/>
            <a:lstStyle/>
            <a:p>
              <a:pPr eaLnBrk="0" fontAlgn="base" hangingPunct="0">
                <a:spcBef>
                  <a:spcPct val="0"/>
                </a:spcBef>
                <a:spcAft>
                  <a:spcPct val="0"/>
                </a:spcAft>
              </a:pPr>
              <a:endParaRPr lang="en-US" sz="1350" b="1">
                <a:solidFill>
                  <a:srgbClr val="000000"/>
                </a:solidFill>
              </a:endParaRPr>
            </a:p>
          </p:txBody>
        </p:sp>
        <p:sp>
          <p:nvSpPr>
            <p:cNvPr id="28684" name="Line 12"/>
            <p:cNvSpPr>
              <a:spLocks noChangeShapeType="1"/>
            </p:cNvSpPr>
            <p:nvPr/>
          </p:nvSpPr>
          <p:spPr bwMode="auto">
            <a:xfrm>
              <a:off x="3210" y="3486"/>
              <a:ext cx="528" cy="0"/>
            </a:xfrm>
            <a:prstGeom prst="line">
              <a:avLst/>
            </a:prstGeom>
            <a:noFill/>
            <a:ln w="6350">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91581" dir="2021404" algn="ctr" rotWithShape="0">
                      <a:schemeClr val="bg2">
                        <a:alpha val="50000"/>
                      </a:schemeClr>
                    </a:outerShdw>
                  </a:effectLst>
                </a14:hiddenEffects>
              </a:ext>
            </a:extLst>
          </p:spPr>
          <p:txBody>
            <a:bodyPr wrap="none" anchor="ctr"/>
            <a:lstStyle/>
            <a:p>
              <a:pPr eaLnBrk="0" fontAlgn="base" hangingPunct="0">
                <a:spcBef>
                  <a:spcPct val="0"/>
                </a:spcBef>
                <a:spcAft>
                  <a:spcPct val="0"/>
                </a:spcAft>
              </a:pPr>
              <a:endParaRPr lang="en-US" sz="1350" b="1">
                <a:solidFill>
                  <a:srgbClr val="000000"/>
                </a:solidFill>
              </a:endParaRPr>
            </a:p>
          </p:txBody>
        </p:sp>
        <p:sp>
          <p:nvSpPr>
            <p:cNvPr id="28685" name="Arc 13"/>
            <p:cNvSpPr>
              <a:spLocks/>
            </p:cNvSpPr>
            <p:nvPr/>
          </p:nvSpPr>
          <p:spPr bwMode="auto">
            <a:xfrm rot="17770772" flipH="1">
              <a:off x="2663" y="2047"/>
              <a:ext cx="279" cy="1035"/>
            </a:xfrm>
            <a:custGeom>
              <a:avLst/>
              <a:gdLst>
                <a:gd name="T0" fmla="*/ 29 w 41328"/>
                <a:gd name="T1" fmla="*/ 155 h 43200"/>
                <a:gd name="T2" fmla="*/ 0 w 41328"/>
                <a:gd name="T3" fmla="*/ 728 h 43200"/>
                <a:gd name="T4" fmla="*/ 133 w 41328"/>
                <a:gd name="T5" fmla="*/ 518 h 43200"/>
                <a:gd name="T6" fmla="*/ 0 60000 65536"/>
                <a:gd name="T7" fmla="*/ 0 60000 65536"/>
                <a:gd name="T8" fmla="*/ 0 60000 65536"/>
              </a:gdLst>
              <a:ahLst/>
              <a:cxnLst>
                <a:cxn ang="T6">
                  <a:pos x="T0" y="T1"/>
                </a:cxn>
                <a:cxn ang="T7">
                  <a:pos x="T2" y="T3"/>
                </a:cxn>
                <a:cxn ang="T8">
                  <a:pos x="T4" y="T5"/>
                </a:cxn>
              </a:cxnLst>
              <a:rect l="0" t="0" r="r" b="b"/>
              <a:pathLst>
                <a:path w="41328" h="43200" fill="none" extrusionOk="0">
                  <a:moveTo>
                    <a:pt x="4299" y="6483"/>
                  </a:moveTo>
                  <a:cubicBezTo>
                    <a:pt x="8362" y="2336"/>
                    <a:pt x="13922" y="-1"/>
                    <a:pt x="19728" y="0"/>
                  </a:cubicBezTo>
                  <a:cubicBezTo>
                    <a:pt x="31657" y="0"/>
                    <a:pt x="41328" y="9670"/>
                    <a:pt x="41328" y="21600"/>
                  </a:cubicBezTo>
                  <a:cubicBezTo>
                    <a:pt x="41328" y="33529"/>
                    <a:pt x="31657" y="43200"/>
                    <a:pt x="19728" y="43200"/>
                  </a:cubicBezTo>
                  <a:cubicBezTo>
                    <a:pt x="11200" y="43200"/>
                    <a:pt x="3471" y="38183"/>
                    <a:pt x="-1" y="30395"/>
                  </a:cubicBezTo>
                </a:path>
                <a:path w="41328" h="43200" stroke="0" extrusionOk="0">
                  <a:moveTo>
                    <a:pt x="4299" y="6483"/>
                  </a:moveTo>
                  <a:cubicBezTo>
                    <a:pt x="8362" y="2336"/>
                    <a:pt x="13922" y="-1"/>
                    <a:pt x="19728" y="0"/>
                  </a:cubicBezTo>
                  <a:cubicBezTo>
                    <a:pt x="31657" y="0"/>
                    <a:pt x="41328" y="9670"/>
                    <a:pt x="41328" y="21600"/>
                  </a:cubicBezTo>
                  <a:cubicBezTo>
                    <a:pt x="41328" y="33529"/>
                    <a:pt x="31657" y="43200"/>
                    <a:pt x="19728" y="43200"/>
                  </a:cubicBezTo>
                  <a:cubicBezTo>
                    <a:pt x="11200" y="43200"/>
                    <a:pt x="3471" y="38183"/>
                    <a:pt x="-1" y="30395"/>
                  </a:cubicBezTo>
                  <a:lnTo>
                    <a:pt x="19728" y="21600"/>
                  </a:lnTo>
                  <a:lnTo>
                    <a:pt x="4299" y="6483"/>
                  </a:lnTo>
                  <a:close/>
                </a:path>
              </a:pathLst>
            </a:custGeom>
            <a:noFill/>
            <a:ln w="28575">
              <a:solidFill>
                <a:srgbClr val="993300"/>
              </a:solidFill>
              <a:round/>
              <a:headEnd/>
              <a:tailEnd/>
            </a:ln>
            <a:effectLst/>
            <a:extLst>
              <a:ext uri="{909E8E84-426E-40DD-AFC4-6F175D3DCCD1}">
                <a14:hiddenFill xmlns:a14="http://schemas.microsoft.com/office/drawing/2010/main">
                  <a:solidFill>
                    <a:srgbClr val="3376C7"/>
                  </a:solidFill>
                </a14:hiddenFill>
              </a:ext>
              <a:ext uri="{AF507438-7753-43E0-B8FC-AC1667EBCBE1}">
                <a14:hiddenEffects xmlns:a14="http://schemas.microsoft.com/office/drawing/2010/main">
                  <a:effectLst>
                    <a:outerShdw dist="91581" dir="2021404" algn="ctr" rotWithShape="0">
                      <a:schemeClr val="bg2">
                        <a:alpha val="50000"/>
                      </a:schemeClr>
                    </a:outerShdw>
                  </a:effectLst>
                </a14:hiddenEffects>
              </a:ext>
            </a:extLst>
          </p:spPr>
          <p:txBody>
            <a:bodyPr wrap="none" anchor="ctr"/>
            <a:lstStyle/>
            <a:p>
              <a:pPr eaLnBrk="0" fontAlgn="base" hangingPunct="0">
                <a:spcBef>
                  <a:spcPct val="0"/>
                </a:spcBef>
                <a:spcAft>
                  <a:spcPct val="0"/>
                </a:spcAft>
              </a:pPr>
              <a:endParaRPr lang="en-US" sz="1350" b="1">
                <a:solidFill>
                  <a:srgbClr val="000000"/>
                </a:solidFill>
              </a:endParaRPr>
            </a:p>
          </p:txBody>
        </p:sp>
      </p:grpSp>
    </p:spTree>
    <p:extLst>
      <p:ext uri="{BB962C8B-B14F-4D97-AF65-F5344CB8AC3E}">
        <p14:creationId xmlns:p14="http://schemas.microsoft.com/office/powerpoint/2010/main" val="40829882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07907"/>
                                        </p:tgtEl>
                                        <p:attrNameLst>
                                          <p:attrName>style.visibility</p:attrName>
                                        </p:attrNameLst>
                                      </p:cBhvr>
                                      <p:to>
                                        <p:strVal val="visible"/>
                                      </p:to>
                                    </p:set>
                                    <p:animEffect transition="in" filter="wipe(left)">
                                      <p:cBhvr>
                                        <p:cTn id="7" dur="500"/>
                                        <p:tgtEl>
                                          <p:spTgt spid="507907"/>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507908"/>
                                        </p:tgtEl>
                                        <p:attrNameLst>
                                          <p:attrName>style.visibility</p:attrName>
                                        </p:attrNameLst>
                                      </p:cBhvr>
                                      <p:to>
                                        <p:strVal val="visible"/>
                                      </p:to>
                                    </p:set>
                                    <p:animEffect transition="in" filter="fade">
                                      <p:cBhvr>
                                        <p:cTn id="11" dur="1000"/>
                                        <p:tgtEl>
                                          <p:spTgt spid="5079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790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4" name="Rectangle 2"/>
          <p:cNvSpPr>
            <a:spLocks noChangeArrowheads="1"/>
          </p:cNvSpPr>
          <p:nvPr/>
        </p:nvSpPr>
        <p:spPr bwMode="auto">
          <a:xfrm>
            <a:off x="2682479" y="4481513"/>
            <a:ext cx="4080925" cy="276999"/>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r>
              <a:rPr lang="en-US" altLang="en-US" sz="1200">
                <a:solidFill>
                  <a:srgbClr val="000000"/>
                </a:solidFill>
                <a:latin typeface="Times New Roman" panose="02020603050405020304" pitchFamily="18" charset="0"/>
              </a:rPr>
              <a:t>For latest updates on C</a:t>
            </a:r>
            <a:r>
              <a:rPr lang="en-US" altLang="en-US" sz="1050">
                <a:solidFill>
                  <a:srgbClr val="000000"/>
                </a:solidFill>
                <a:latin typeface="Times New Roman" panose="02020603050405020304" pitchFamily="18" charset="0"/>
              </a:rPr>
              <a:t>OBI</a:t>
            </a:r>
            <a:r>
              <a:rPr lang="en-US" altLang="en-US" sz="1200">
                <a:solidFill>
                  <a:srgbClr val="000000"/>
                </a:solidFill>
                <a:latin typeface="Times New Roman" panose="02020603050405020304" pitchFamily="18" charset="0"/>
              </a:rPr>
              <a:t>T, log on to </a:t>
            </a:r>
            <a:r>
              <a:rPr lang="en-US" altLang="en-US" sz="1200" i="1" u="sng">
                <a:solidFill>
                  <a:srgbClr val="000099"/>
                </a:solidFill>
                <a:latin typeface="Times New Roman" panose="02020603050405020304" pitchFamily="18" charset="0"/>
              </a:rPr>
              <a:t>www.isaca.org/cobit</a:t>
            </a:r>
            <a:r>
              <a:rPr lang="en-US" altLang="en-US" sz="1200" i="1">
                <a:solidFill>
                  <a:srgbClr val="000099"/>
                </a:solidFill>
                <a:latin typeface="Times New Roman" panose="02020603050405020304" pitchFamily="18" charset="0"/>
              </a:rPr>
              <a:t>.</a:t>
            </a:r>
            <a:r>
              <a:rPr lang="en-US" altLang="en-US" sz="1200" u="sng">
                <a:solidFill>
                  <a:srgbClr val="000099"/>
                </a:solidFill>
              </a:rPr>
              <a:t> </a:t>
            </a:r>
          </a:p>
        </p:txBody>
      </p:sp>
      <p:grpSp>
        <p:nvGrpSpPr>
          <p:cNvPr id="509955" name="Group 3"/>
          <p:cNvGrpSpPr>
            <a:grpSpLocks/>
          </p:cNvGrpSpPr>
          <p:nvPr/>
        </p:nvGrpSpPr>
        <p:grpSpPr bwMode="auto">
          <a:xfrm>
            <a:off x="2861073" y="1450182"/>
            <a:ext cx="3425428" cy="2667001"/>
            <a:chOff x="1443" y="1056"/>
            <a:chExt cx="2877" cy="2240"/>
          </a:xfrm>
        </p:grpSpPr>
        <p:sp>
          <p:nvSpPr>
            <p:cNvPr id="30745" name="Rectangle 4"/>
            <p:cNvSpPr>
              <a:spLocks noChangeArrowheads="1"/>
            </p:cNvSpPr>
            <p:nvPr/>
          </p:nvSpPr>
          <p:spPr bwMode="auto">
            <a:xfrm>
              <a:off x="1443" y="1056"/>
              <a:ext cx="2877" cy="2016"/>
            </a:xfrm>
            <a:prstGeom prst="rect">
              <a:avLst/>
            </a:prstGeom>
            <a:solidFill>
              <a:srgbClr val="CCFFCC"/>
            </a:solidFill>
            <a:ln w="9525">
              <a:solidFill>
                <a:srgbClr val="339966"/>
              </a:solidFill>
              <a:miter lim="800000"/>
              <a:headEnd/>
              <a:tailEnd/>
            </a:ln>
            <a:effectLst/>
            <a:extLst>
              <a:ext uri="{AF507438-7753-43E0-B8FC-AC1667EBCBE1}">
                <a14:hiddenEffects xmlns:a14="http://schemas.microsoft.com/office/drawing/2010/main">
                  <a:effectLst>
                    <a:outerShdw dist="53882" dir="2700000" algn="ctr" rotWithShape="0">
                      <a:srgbClr val="EAEAEA">
                        <a:alpha val="50000"/>
                      </a:srgbClr>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endParaRPr lang="en-GB" altLang="en-US" sz="1350" b="0">
                <a:solidFill>
                  <a:srgbClr val="000000"/>
                </a:solidFill>
              </a:endParaRPr>
            </a:p>
          </p:txBody>
        </p:sp>
        <p:sp>
          <p:nvSpPr>
            <p:cNvPr id="30746" name="Rectangle 5"/>
            <p:cNvSpPr>
              <a:spLocks noChangeArrowheads="1"/>
            </p:cNvSpPr>
            <p:nvPr/>
          </p:nvSpPr>
          <p:spPr bwMode="auto">
            <a:xfrm>
              <a:off x="3142" y="1230"/>
              <a:ext cx="683"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GB" altLang="en-US" sz="900" b="0">
                  <a:solidFill>
                    <a:srgbClr val="000000"/>
                  </a:solidFill>
                </a:rPr>
                <a:t>Governance</a:t>
              </a:r>
              <a:endParaRPr lang="en-US" altLang="en-US" sz="900" b="0">
                <a:solidFill>
                  <a:srgbClr val="000000"/>
                </a:solidFill>
              </a:endParaRPr>
            </a:p>
          </p:txBody>
        </p:sp>
        <p:sp>
          <p:nvSpPr>
            <p:cNvPr id="30747" name="Text Box 6"/>
            <p:cNvSpPr txBox="1">
              <a:spLocks noChangeArrowheads="1"/>
            </p:cNvSpPr>
            <p:nvPr/>
          </p:nvSpPr>
          <p:spPr bwMode="auto">
            <a:xfrm>
              <a:off x="3704" y="2841"/>
              <a:ext cx="509"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900">
                  <a:solidFill>
                    <a:srgbClr val="000000"/>
                  </a:solidFill>
                </a:rPr>
                <a:t>C</a:t>
              </a:r>
              <a:r>
                <a:rPr lang="en-US" altLang="en-US" sz="750">
                  <a:solidFill>
                    <a:srgbClr val="000000"/>
                  </a:solidFill>
                </a:rPr>
                <a:t>OBI</a:t>
              </a:r>
              <a:r>
                <a:rPr lang="en-US" altLang="en-US" sz="900">
                  <a:solidFill>
                    <a:srgbClr val="000000"/>
                  </a:solidFill>
                </a:rPr>
                <a:t>T 4</a:t>
              </a:r>
            </a:p>
          </p:txBody>
        </p:sp>
        <p:sp>
          <p:nvSpPr>
            <p:cNvPr id="30748" name="Rectangle 7"/>
            <p:cNvSpPr>
              <a:spLocks noChangeArrowheads="1"/>
            </p:cNvSpPr>
            <p:nvPr/>
          </p:nvSpPr>
          <p:spPr bwMode="auto">
            <a:xfrm>
              <a:off x="3812" y="3102"/>
              <a:ext cx="371"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GB" altLang="en-US" sz="900" b="0">
                  <a:solidFill>
                    <a:srgbClr val="000000"/>
                  </a:solidFill>
                </a:rPr>
                <a:t>2005</a:t>
              </a:r>
              <a:endParaRPr lang="en-US" altLang="en-US" sz="900" b="0">
                <a:solidFill>
                  <a:srgbClr val="000000"/>
                </a:solidFill>
              </a:endParaRPr>
            </a:p>
          </p:txBody>
        </p:sp>
      </p:grpSp>
      <p:grpSp>
        <p:nvGrpSpPr>
          <p:cNvPr id="509960" name="Group 8"/>
          <p:cNvGrpSpPr>
            <a:grpSpLocks/>
          </p:cNvGrpSpPr>
          <p:nvPr/>
        </p:nvGrpSpPr>
        <p:grpSpPr bwMode="auto">
          <a:xfrm>
            <a:off x="2861072" y="2033587"/>
            <a:ext cx="2557463" cy="2083595"/>
            <a:chOff x="1443" y="1546"/>
            <a:chExt cx="2148" cy="1750"/>
          </a:xfrm>
        </p:grpSpPr>
        <p:sp>
          <p:nvSpPr>
            <p:cNvPr id="30741" name="Rectangle 9"/>
            <p:cNvSpPr>
              <a:spLocks noChangeArrowheads="1"/>
            </p:cNvSpPr>
            <p:nvPr/>
          </p:nvSpPr>
          <p:spPr bwMode="auto">
            <a:xfrm>
              <a:off x="1443" y="1546"/>
              <a:ext cx="2148" cy="1523"/>
            </a:xfrm>
            <a:prstGeom prst="rect">
              <a:avLst/>
            </a:prstGeom>
            <a:solidFill>
              <a:srgbClr val="CCFFFF"/>
            </a:solidFill>
            <a:ln w="9525">
              <a:solidFill>
                <a:srgbClr val="33CCCC"/>
              </a:solidFill>
              <a:miter lim="800000"/>
              <a:headEnd/>
              <a:tailEnd/>
            </a:ln>
            <a:effectLst/>
            <a:extLst>
              <a:ext uri="{AF507438-7753-43E0-B8FC-AC1667EBCBE1}">
                <a14:hiddenEffects xmlns:a14="http://schemas.microsoft.com/office/drawing/2010/main">
                  <a:effectLst>
                    <a:outerShdw dist="53882" dir="2700000" algn="ctr" rotWithShape="0">
                      <a:srgbClr val="EAEAEA">
                        <a:alpha val="50000"/>
                      </a:srgbClr>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endParaRPr lang="en-GB" altLang="en-US" sz="1350" b="0">
                <a:solidFill>
                  <a:srgbClr val="000000"/>
                </a:solidFill>
              </a:endParaRPr>
            </a:p>
          </p:txBody>
        </p:sp>
        <p:sp>
          <p:nvSpPr>
            <p:cNvPr id="30742" name="Text Box 10"/>
            <p:cNvSpPr txBox="1">
              <a:spLocks noChangeArrowheads="1"/>
            </p:cNvSpPr>
            <p:nvPr/>
          </p:nvSpPr>
          <p:spPr bwMode="auto">
            <a:xfrm>
              <a:off x="3056" y="2841"/>
              <a:ext cx="509"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900">
                  <a:solidFill>
                    <a:srgbClr val="000000"/>
                  </a:solidFill>
                </a:rPr>
                <a:t>C</a:t>
              </a:r>
              <a:r>
                <a:rPr lang="en-US" altLang="en-US" sz="750">
                  <a:solidFill>
                    <a:srgbClr val="000000"/>
                  </a:solidFill>
                </a:rPr>
                <a:t>OBI</a:t>
              </a:r>
              <a:r>
                <a:rPr lang="en-US" altLang="en-US" sz="900">
                  <a:solidFill>
                    <a:srgbClr val="000000"/>
                  </a:solidFill>
                </a:rPr>
                <a:t>T 3</a:t>
              </a:r>
            </a:p>
          </p:txBody>
        </p:sp>
        <p:sp>
          <p:nvSpPr>
            <p:cNvPr id="30743" name="Rectangle 11"/>
            <p:cNvSpPr>
              <a:spLocks noChangeArrowheads="1"/>
            </p:cNvSpPr>
            <p:nvPr/>
          </p:nvSpPr>
          <p:spPr bwMode="auto">
            <a:xfrm>
              <a:off x="2543" y="1692"/>
              <a:ext cx="721"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GB" altLang="en-US" sz="900" b="0">
                  <a:solidFill>
                    <a:srgbClr val="000000"/>
                  </a:solidFill>
                </a:rPr>
                <a:t>Management</a:t>
              </a:r>
              <a:endParaRPr lang="en-US" altLang="en-US" sz="900" b="0">
                <a:solidFill>
                  <a:srgbClr val="000000"/>
                </a:solidFill>
              </a:endParaRPr>
            </a:p>
          </p:txBody>
        </p:sp>
        <p:sp>
          <p:nvSpPr>
            <p:cNvPr id="30744" name="Rectangle 12"/>
            <p:cNvSpPr>
              <a:spLocks noChangeArrowheads="1"/>
            </p:cNvSpPr>
            <p:nvPr/>
          </p:nvSpPr>
          <p:spPr bwMode="auto">
            <a:xfrm>
              <a:off x="3116" y="3102"/>
              <a:ext cx="371"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GB" altLang="en-US" sz="900" b="0">
                  <a:solidFill>
                    <a:srgbClr val="000000"/>
                  </a:solidFill>
                </a:rPr>
                <a:t>2000</a:t>
              </a:r>
              <a:endParaRPr lang="en-US" altLang="en-US" sz="900" b="0">
                <a:solidFill>
                  <a:srgbClr val="000000"/>
                </a:solidFill>
              </a:endParaRPr>
            </a:p>
          </p:txBody>
        </p:sp>
      </p:grpSp>
      <p:grpSp>
        <p:nvGrpSpPr>
          <p:cNvPr id="509965" name="Group 13"/>
          <p:cNvGrpSpPr>
            <a:grpSpLocks/>
          </p:cNvGrpSpPr>
          <p:nvPr/>
        </p:nvGrpSpPr>
        <p:grpSpPr bwMode="auto">
          <a:xfrm>
            <a:off x="2861072" y="2576513"/>
            <a:ext cx="1843088" cy="1540670"/>
            <a:chOff x="1443" y="2002"/>
            <a:chExt cx="1548" cy="1294"/>
          </a:xfrm>
        </p:grpSpPr>
        <p:sp>
          <p:nvSpPr>
            <p:cNvPr id="30737" name="Rectangle 14"/>
            <p:cNvSpPr>
              <a:spLocks noChangeArrowheads="1"/>
            </p:cNvSpPr>
            <p:nvPr/>
          </p:nvSpPr>
          <p:spPr bwMode="auto">
            <a:xfrm>
              <a:off x="1443" y="2002"/>
              <a:ext cx="1548" cy="1067"/>
            </a:xfrm>
            <a:prstGeom prst="rect">
              <a:avLst/>
            </a:prstGeom>
            <a:solidFill>
              <a:srgbClr val="E6CDFF"/>
            </a:solidFill>
            <a:ln w="9525">
              <a:solidFill>
                <a:srgbClr val="CC00FF"/>
              </a:solidFill>
              <a:miter lim="800000"/>
              <a:headEnd/>
              <a:tailEnd/>
            </a:ln>
            <a:effectLst/>
            <a:extLst>
              <a:ext uri="{AF507438-7753-43E0-B8FC-AC1667EBCBE1}">
                <a14:hiddenEffects xmlns:a14="http://schemas.microsoft.com/office/drawing/2010/main">
                  <a:effectLst>
                    <a:outerShdw dist="53882" dir="2700000" algn="ctr" rotWithShape="0">
                      <a:srgbClr val="EAEAEA">
                        <a:alpha val="50000"/>
                      </a:srgbClr>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endParaRPr lang="en-GB" altLang="en-US" sz="1350" b="0">
                <a:solidFill>
                  <a:srgbClr val="000000"/>
                </a:solidFill>
              </a:endParaRPr>
            </a:p>
          </p:txBody>
        </p:sp>
        <p:sp>
          <p:nvSpPr>
            <p:cNvPr id="30738" name="Text Box 15"/>
            <p:cNvSpPr txBox="1">
              <a:spLocks noChangeArrowheads="1"/>
            </p:cNvSpPr>
            <p:nvPr/>
          </p:nvSpPr>
          <p:spPr bwMode="auto">
            <a:xfrm>
              <a:off x="2468" y="2841"/>
              <a:ext cx="509"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900">
                  <a:solidFill>
                    <a:srgbClr val="000000"/>
                  </a:solidFill>
                </a:rPr>
                <a:t>C</a:t>
              </a:r>
              <a:r>
                <a:rPr lang="en-US" altLang="en-US" sz="750">
                  <a:solidFill>
                    <a:srgbClr val="000000"/>
                  </a:solidFill>
                </a:rPr>
                <a:t>OBI</a:t>
              </a:r>
              <a:r>
                <a:rPr lang="en-US" altLang="en-US" sz="900">
                  <a:solidFill>
                    <a:srgbClr val="000000"/>
                  </a:solidFill>
                </a:rPr>
                <a:t>T 2</a:t>
              </a:r>
            </a:p>
          </p:txBody>
        </p:sp>
        <p:sp>
          <p:nvSpPr>
            <p:cNvPr id="30739" name="Rectangle 16"/>
            <p:cNvSpPr>
              <a:spLocks noChangeArrowheads="1"/>
            </p:cNvSpPr>
            <p:nvPr/>
          </p:nvSpPr>
          <p:spPr bwMode="auto">
            <a:xfrm>
              <a:off x="2135" y="2112"/>
              <a:ext cx="467"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GB" altLang="en-US" sz="900" b="0">
                  <a:solidFill>
                    <a:srgbClr val="000000"/>
                  </a:solidFill>
                </a:rPr>
                <a:t>Control</a:t>
              </a:r>
              <a:endParaRPr lang="en-US" altLang="en-US" sz="900" b="0">
                <a:solidFill>
                  <a:srgbClr val="000000"/>
                </a:solidFill>
              </a:endParaRPr>
            </a:p>
          </p:txBody>
        </p:sp>
        <p:sp>
          <p:nvSpPr>
            <p:cNvPr id="30740" name="Rectangle 17"/>
            <p:cNvSpPr>
              <a:spLocks noChangeArrowheads="1"/>
            </p:cNvSpPr>
            <p:nvPr/>
          </p:nvSpPr>
          <p:spPr bwMode="auto">
            <a:xfrm>
              <a:off x="2534" y="3102"/>
              <a:ext cx="371"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GB" altLang="en-US" sz="900" b="0">
                  <a:solidFill>
                    <a:srgbClr val="000000"/>
                  </a:solidFill>
                </a:rPr>
                <a:t>1998</a:t>
              </a:r>
              <a:endParaRPr lang="en-US" altLang="en-US" sz="900" b="0">
                <a:solidFill>
                  <a:srgbClr val="000000"/>
                </a:solidFill>
              </a:endParaRPr>
            </a:p>
          </p:txBody>
        </p:sp>
      </p:grpSp>
      <p:grpSp>
        <p:nvGrpSpPr>
          <p:cNvPr id="509970" name="Group 18"/>
          <p:cNvGrpSpPr>
            <a:grpSpLocks/>
          </p:cNvGrpSpPr>
          <p:nvPr/>
        </p:nvGrpSpPr>
        <p:grpSpPr bwMode="auto">
          <a:xfrm>
            <a:off x="2861073" y="2997995"/>
            <a:ext cx="1135856" cy="1119188"/>
            <a:chOff x="1443" y="2356"/>
            <a:chExt cx="954" cy="940"/>
          </a:xfrm>
        </p:grpSpPr>
        <p:sp>
          <p:nvSpPr>
            <p:cNvPr id="30733" name="Rectangle 19"/>
            <p:cNvSpPr>
              <a:spLocks noChangeArrowheads="1"/>
            </p:cNvSpPr>
            <p:nvPr/>
          </p:nvSpPr>
          <p:spPr bwMode="auto">
            <a:xfrm>
              <a:off x="1443" y="2356"/>
              <a:ext cx="954" cy="713"/>
            </a:xfrm>
            <a:prstGeom prst="rect">
              <a:avLst/>
            </a:prstGeom>
            <a:solidFill>
              <a:srgbClr val="FFFF99"/>
            </a:solidFill>
            <a:ln w="9525">
              <a:solidFill>
                <a:srgbClr val="E7E200"/>
              </a:solidFill>
              <a:miter lim="800000"/>
              <a:headEnd/>
              <a:tailEnd/>
            </a:ln>
            <a:effectLst/>
            <a:extLst>
              <a:ext uri="{AF507438-7753-43E0-B8FC-AC1667EBCBE1}">
                <a14:hiddenEffects xmlns:a14="http://schemas.microsoft.com/office/drawing/2010/main">
                  <a:effectLst>
                    <a:outerShdw dist="53882" dir="2700000" algn="ctr" rotWithShape="0">
                      <a:srgbClr val="EAEAEA">
                        <a:alpha val="50000"/>
                      </a:srgbClr>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endParaRPr lang="en-GB" altLang="en-US" sz="1350" b="0">
                <a:solidFill>
                  <a:srgbClr val="000000"/>
                </a:solidFill>
              </a:endParaRPr>
            </a:p>
          </p:txBody>
        </p:sp>
        <p:sp>
          <p:nvSpPr>
            <p:cNvPr id="30734" name="Text Box 20"/>
            <p:cNvSpPr txBox="1">
              <a:spLocks noChangeArrowheads="1"/>
            </p:cNvSpPr>
            <p:nvPr/>
          </p:nvSpPr>
          <p:spPr bwMode="auto">
            <a:xfrm>
              <a:off x="1682" y="2841"/>
              <a:ext cx="509"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900">
                  <a:solidFill>
                    <a:srgbClr val="000000"/>
                  </a:solidFill>
                </a:rPr>
                <a:t>C</a:t>
              </a:r>
              <a:r>
                <a:rPr lang="en-US" altLang="en-US" sz="750">
                  <a:solidFill>
                    <a:srgbClr val="000000"/>
                  </a:solidFill>
                </a:rPr>
                <a:t>OBI</a:t>
              </a:r>
              <a:r>
                <a:rPr lang="en-US" altLang="en-US" sz="900">
                  <a:solidFill>
                    <a:srgbClr val="000000"/>
                  </a:solidFill>
                </a:rPr>
                <a:t>T 1</a:t>
              </a:r>
            </a:p>
          </p:txBody>
        </p:sp>
        <p:sp>
          <p:nvSpPr>
            <p:cNvPr id="30735" name="Rectangle 21"/>
            <p:cNvSpPr>
              <a:spLocks noChangeArrowheads="1"/>
            </p:cNvSpPr>
            <p:nvPr/>
          </p:nvSpPr>
          <p:spPr bwMode="auto">
            <a:xfrm>
              <a:off x="1721" y="2490"/>
              <a:ext cx="376"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GB" altLang="en-US" sz="900" b="0">
                  <a:solidFill>
                    <a:srgbClr val="000000"/>
                  </a:solidFill>
                </a:rPr>
                <a:t>Audit</a:t>
              </a:r>
              <a:endParaRPr lang="en-US" altLang="en-US" sz="900" b="0">
                <a:solidFill>
                  <a:srgbClr val="000000"/>
                </a:solidFill>
              </a:endParaRPr>
            </a:p>
          </p:txBody>
        </p:sp>
        <p:sp>
          <p:nvSpPr>
            <p:cNvPr id="30736" name="Rectangle 22"/>
            <p:cNvSpPr>
              <a:spLocks noChangeArrowheads="1"/>
            </p:cNvSpPr>
            <p:nvPr/>
          </p:nvSpPr>
          <p:spPr bwMode="auto">
            <a:xfrm>
              <a:off x="1722" y="3102"/>
              <a:ext cx="371"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GB" altLang="en-US" sz="900" b="0">
                  <a:solidFill>
                    <a:srgbClr val="000000"/>
                  </a:solidFill>
                </a:rPr>
                <a:t>1996</a:t>
              </a:r>
              <a:endParaRPr lang="en-US" altLang="en-US" sz="900" b="0">
                <a:solidFill>
                  <a:srgbClr val="000000"/>
                </a:solidFill>
              </a:endParaRPr>
            </a:p>
          </p:txBody>
        </p:sp>
      </p:grpSp>
      <p:grpSp>
        <p:nvGrpSpPr>
          <p:cNvPr id="509975" name="Group 23"/>
          <p:cNvGrpSpPr>
            <a:grpSpLocks/>
          </p:cNvGrpSpPr>
          <p:nvPr/>
        </p:nvGrpSpPr>
        <p:grpSpPr bwMode="auto">
          <a:xfrm>
            <a:off x="2443162" y="1164431"/>
            <a:ext cx="4071938" cy="2686050"/>
            <a:chOff x="1092" y="816"/>
            <a:chExt cx="3420" cy="2256"/>
          </a:xfrm>
        </p:grpSpPr>
        <p:sp>
          <p:nvSpPr>
            <p:cNvPr id="30729" name="Text Box 24"/>
            <p:cNvSpPr txBox="1">
              <a:spLocks noChangeArrowheads="1"/>
            </p:cNvSpPr>
            <p:nvPr/>
          </p:nvSpPr>
          <p:spPr bwMode="auto">
            <a:xfrm rot="16200000">
              <a:off x="912" y="1959"/>
              <a:ext cx="55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fr-BE" altLang="en-US" sz="900" b="0">
                  <a:solidFill>
                    <a:srgbClr val="000000"/>
                  </a:solidFill>
                </a:rPr>
                <a:t>Evolution</a:t>
              </a:r>
              <a:endParaRPr lang="en-US" altLang="en-US" sz="900" b="0">
                <a:solidFill>
                  <a:srgbClr val="000000"/>
                </a:solidFill>
              </a:endParaRPr>
            </a:p>
          </p:txBody>
        </p:sp>
        <p:grpSp>
          <p:nvGrpSpPr>
            <p:cNvPr id="30730" name="Group 25"/>
            <p:cNvGrpSpPr>
              <a:grpSpLocks/>
            </p:cNvGrpSpPr>
            <p:nvPr/>
          </p:nvGrpSpPr>
          <p:grpSpPr bwMode="auto">
            <a:xfrm>
              <a:off x="1440" y="816"/>
              <a:ext cx="3072" cy="2256"/>
              <a:chOff x="1440" y="816"/>
              <a:chExt cx="3072" cy="2256"/>
            </a:xfrm>
          </p:grpSpPr>
          <p:sp>
            <p:nvSpPr>
              <p:cNvPr id="30731" name="Line 26"/>
              <p:cNvSpPr>
                <a:spLocks noChangeShapeType="1"/>
              </p:cNvSpPr>
              <p:nvPr/>
            </p:nvSpPr>
            <p:spPr bwMode="auto">
              <a:xfrm flipV="1">
                <a:off x="1440" y="816"/>
                <a:ext cx="0" cy="2256"/>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30732" name="Line 27"/>
              <p:cNvSpPr>
                <a:spLocks noChangeShapeType="1"/>
              </p:cNvSpPr>
              <p:nvPr/>
            </p:nvSpPr>
            <p:spPr bwMode="auto">
              <a:xfrm>
                <a:off x="1440" y="3072"/>
                <a:ext cx="3072"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grpSp>
      </p:grpSp>
      <p:sp>
        <p:nvSpPr>
          <p:cNvPr id="30728" name="Text Box 28"/>
          <p:cNvSpPr txBox="1">
            <a:spLocks noChangeArrowheads="1"/>
          </p:cNvSpPr>
          <p:nvPr/>
        </p:nvSpPr>
        <p:spPr bwMode="auto">
          <a:xfrm>
            <a:off x="1372791" y="77391"/>
            <a:ext cx="55626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GB" altLang="en-US" sz="1500">
                <a:solidFill>
                  <a:srgbClr val="FFFFFF"/>
                </a:solidFill>
                <a:latin typeface="Times New Roman" panose="02020603050405020304" pitchFamily="18" charset="0"/>
              </a:rPr>
              <a:t>C</a:t>
            </a:r>
            <a:r>
              <a:rPr lang="en-GB" altLang="en-US" sz="1200">
                <a:solidFill>
                  <a:srgbClr val="FFFFFF"/>
                </a:solidFill>
                <a:latin typeface="Times New Roman" panose="02020603050405020304" pitchFamily="18" charset="0"/>
              </a:rPr>
              <a:t>OBI</a:t>
            </a:r>
            <a:r>
              <a:rPr lang="en-GB" altLang="en-US" sz="1500">
                <a:solidFill>
                  <a:srgbClr val="FFFFFF"/>
                </a:solidFill>
                <a:latin typeface="Times New Roman" panose="02020603050405020304" pitchFamily="18" charset="0"/>
              </a:rPr>
              <a:t>T: </a:t>
            </a:r>
            <a:r>
              <a:rPr lang="en-US" altLang="en-US" sz="1500">
                <a:solidFill>
                  <a:srgbClr val="FFFFFF"/>
                </a:solidFill>
                <a:latin typeface="Times New Roman" panose="02020603050405020304" pitchFamily="18" charset="0"/>
              </a:rPr>
              <a:t>An IT Control Framework</a:t>
            </a:r>
          </a:p>
        </p:txBody>
      </p:sp>
    </p:spTree>
    <p:extLst>
      <p:ext uri="{BB962C8B-B14F-4D97-AF65-F5344CB8AC3E}">
        <p14:creationId xmlns:p14="http://schemas.microsoft.com/office/powerpoint/2010/main" val="24817631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509975"/>
                                        </p:tgtEl>
                                        <p:attrNameLst>
                                          <p:attrName>style.visibility</p:attrName>
                                        </p:attrNameLst>
                                      </p:cBhvr>
                                      <p:to>
                                        <p:strVal val="visible"/>
                                      </p:to>
                                    </p:set>
                                    <p:animEffect transition="in" filter="wipe(left)">
                                      <p:cBhvr>
                                        <p:cTn id="7" dur="500"/>
                                        <p:tgtEl>
                                          <p:spTgt spid="509975"/>
                                        </p:tgtEl>
                                      </p:cBhvr>
                                    </p:animEffect>
                                  </p:childTnLst>
                                </p:cTn>
                              </p:par>
                            </p:childTnLst>
                          </p:cTn>
                        </p:par>
                        <p:par>
                          <p:cTn id="8" fill="hold" nodeType="afterGroup">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509954"/>
                                        </p:tgtEl>
                                        <p:attrNameLst>
                                          <p:attrName>style.visibility</p:attrName>
                                        </p:attrNameLst>
                                      </p:cBhvr>
                                      <p:to>
                                        <p:strVal val="visible"/>
                                      </p:to>
                                    </p:set>
                                    <p:anim calcmode="lin" valueType="num">
                                      <p:cBhvr additive="base">
                                        <p:cTn id="11" dur="500" fill="hold"/>
                                        <p:tgtEl>
                                          <p:spTgt spid="509954"/>
                                        </p:tgtEl>
                                        <p:attrNameLst>
                                          <p:attrName>ppt_x</p:attrName>
                                        </p:attrNameLst>
                                      </p:cBhvr>
                                      <p:tavLst>
                                        <p:tav tm="0">
                                          <p:val>
                                            <p:strVal val="0-#ppt_w/2"/>
                                          </p:val>
                                        </p:tav>
                                        <p:tav tm="100000">
                                          <p:val>
                                            <p:strVal val="#ppt_x"/>
                                          </p:val>
                                        </p:tav>
                                      </p:tavLst>
                                    </p:anim>
                                    <p:anim calcmode="lin" valueType="num">
                                      <p:cBhvr additive="base">
                                        <p:cTn id="12" dur="500" fill="hold"/>
                                        <p:tgtEl>
                                          <p:spTgt spid="509954"/>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1000"/>
                            </p:stCondLst>
                            <p:childTnLst>
                              <p:par>
                                <p:cTn id="14" presetID="10" presetClass="entr" presetSubtype="0" fill="hold" nodeType="afterEffect">
                                  <p:stCondLst>
                                    <p:cond delay="0"/>
                                  </p:stCondLst>
                                  <p:childTnLst>
                                    <p:set>
                                      <p:cBhvr>
                                        <p:cTn id="15" dur="1" fill="hold">
                                          <p:stCondLst>
                                            <p:cond delay="0"/>
                                          </p:stCondLst>
                                        </p:cTn>
                                        <p:tgtEl>
                                          <p:spTgt spid="509970"/>
                                        </p:tgtEl>
                                        <p:attrNameLst>
                                          <p:attrName>style.visibility</p:attrName>
                                        </p:attrNameLst>
                                      </p:cBhvr>
                                      <p:to>
                                        <p:strVal val="visible"/>
                                      </p:to>
                                    </p:set>
                                    <p:animEffect transition="in" filter="fade">
                                      <p:cBhvr>
                                        <p:cTn id="16" dur="500"/>
                                        <p:tgtEl>
                                          <p:spTgt spid="50997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509965"/>
                                        </p:tgtEl>
                                        <p:attrNameLst>
                                          <p:attrName>style.visibility</p:attrName>
                                        </p:attrNameLst>
                                      </p:cBhvr>
                                      <p:to>
                                        <p:strVal val="visible"/>
                                      </p:to>
                                    </p:set>
                                    <p:animEffect transition="in" filter="fade">
                                      <p:cBhvr>
                                        <p:cTn id="21" dur="500"/>
                                        <p:tgtEl>
                                          <p:spTgt spid="50996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nodeType="clickEffect">
                                  <p:stCondLst>
                                    <p:cond delay="0"/>
                                  </p:stCondLst>
                                  <p:childTnLst>
                                    <p:set>
                                      <p:cBhvr>
                                        <p:cTn id="25" dur="1" fill="hold">
                                          <p:stCondLst>
                                            <p:cond delay="0"/>
                                          </p:stCondLst>
                                        </p:cTn>
                                        <p:tgtEl>
                                          <p:spTgt spid="509960"/>
                                        </p:tgtEl>
                                        <p:attrNameLst>
                                          <p:attrName>style.visibility</p:attrName>
                                        </p:attrNameLst>
                                      </p:cBhvr>
                                      <p:to>
                                        <p:strVal val="visible"/>
                                      </p:to>
                                    </p:set>
                                    <p:animEffect transition="in" filter="fade">
                                      <p:cBhvr>
                                        <p:cTn id="26" dur="500"/>
                                        <p:tgtEl>
                                          <p:spTgt spid="50996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nodeType="clickEffect">
                                  <p:stCondLst>
                                    <p:cond delay="0"/>
                                  </p:stCondLst>
                                  <p:childTnLst>
                                    <p:set>
                                      <p:cBhvr>
                                        <p:cTn id="30" dur="1" fill="hold">
                                          <p:stCondLst>
                                            <p:cond delay="0"/>
                                          </p:stCondLst>
                                        </p:cTn>
                                        <p:tgtEl>
                                          <p:spTgt spid="509955"/>
                                        </p:tgtEl>
                                        <p:attrNameLst>
                                          <p:attrName>style.visibility</p:attrName>
                                        </p:attrNameLst>
                                      </p:cBhvr>
                                      <p:to>
                                        <p:strVal val="visible"/>
                                      </p:to>
                                    </p:set>
                                    <p:animEffect transition="in" filter="fade">
                                      <p:cBhvr>
                                        <p:cTn id="31" dur="500"/>
                                        <p:tgtEl>
                                          <p:spTgt spid="5099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995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Text Box 2"/>
          <p:cNvSpPr txBox="1">
            <a:spLocks noChangeArrowheads="1"/>
          </p:cNvSpPr>
          <p:nvPr/>
        </p:nvSpPr>
        <p:spPr bwMode="auto">
          <a:xfrm>
            <a:off x="1375173" y="684610"/>
            <a:ext cx="6544865"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indent="-228600">
              <a:defRPr b="1">
                <a:solidFill>
                  <a:schemeClr val="tx1"/>
                </a:solidFill>
                <a:latin typeface="Arial" panose="020B0604020202020204" pitchFamily="34" charset="0"/>
                <a:cs typeface="Arial" panose="020B0604020202020204" pitchFamily="34" charset="0"/>
              </a:defRPr>
            </a:lvl2pPr>
            <a:lvl3pPr indent="-231775">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20000"/>
              </a:spcBef>
              <a:spcAft>
                <a:spcPct val="20000"/>
              </a:spcAft>
              <a:buClr>
                <a:srgbClr val="265995"/>
              </a:buClr>
              <a:buSzPct val="80000"/>
              <a:buFont typeface="Arial" panose="020B0604020202020204" pitchFamily="34" charset="0"/>
              <a:buNone/>
            </a:pPr>
            <a:r>
              <a:rPr lang="en-US" altLang="en-US" sz="1200" b="0">
                <a:solidFill>
                  <a:srgbClr val="000000"/>
                </a:solidFill>
                <a:latin typeface="Times New Roman" panose="02020603050405020304" pitchFamily="18" charset="0"/>
              </a:rPr>
              <a:t>C</a:t>
            </a:r>
            <a:r>
              <a:rPr lang="en-US" altLang="en-US" sz="1050" b="0">
                <a:solidFill>
                  <a:srgbClr val="000000"/>
                </a:solidFill>
                <a:latin typeface="Times New Roman" panose="02020603050405020304" pitchFamily="18" charset="0"/>
              </a:rPr>
              <a:t>OBI</a:t>
            </a:r>
            <a:r>
              <a:rPr lang="en-US" altLang="en-US" sz="1200" b="0">
                <a:solidFill>
                  <a:srgbClr val="000000"/>
                </a:solidFill>
                <a:latin typeface="Times New Roman" panose="02020603050405020304" pitchFamily="18" charset="0"/>
              </a:rPr>
              <a:t>T:</a:t>
            </a:r>
          </a:p>
          <a:p>
            <a:pPr lvl="1" fontAlgn="base">
              <a:spcBef>
                <a:spcPct val="20000"/>
              </a:spcBef>
              <a:spcAft>
                <a:spcPct val="20000"/>
              </a:spcAft>
              <a:buClr>
                <a:srgbClr val="265B95"/>
              </a:buClr>
              <a:buSzPct val="80000"/>
              <a:buFont typeface="Arial" panose="020B0604020202020204" pitchFamily="34" charset="0"/>
              <a:buChar char="►"/>
            </a:pPr>
            <a:r>
              <a:rPr lang="en-US" altLang="en-US" sz="1200" b="0">
                <a:solidFill>
                  <a:srgbClr val="000000"/>
                </a:solidFill>
                <a:latin typeface="Times New Roman" panose="02020603050405020304" pitchFamily="18" charset="0"/>
              </a:rPr>
              <a:t>Has internationally accepted good practices </a:t>
            </a:r>
          </a:p>
          <a:p>
            <a:pPr lvl="1" fontAlgn="base">
              <a:spcBef>
                <a:spcPct val="20000"/>
              </a:spcBef>
              <a:spcAft>
                <a:spcPct val="20000"/>
              </a:spcAft>
              <a:buClr>
                <a:srgbClr val="265B95"/>
              </a:buClr>
              <a:buSzPct val="80000"/>
              <a:buFont typeface="Arial" panose="020B0604020202020204" pitchFamily="34" charset="0"/>
              <a:buChar char="►"/>
            </a:pPr>
            <a:r>
              <a:rPr lang="en-US" altLang="en-US" sz="1200" b="0">
                <a:solidFill>
                  <a:srgbClr val="000000"/>
                </a:solidFill>
                <a:latin typeface="Times New Roman" panose="02020603050405020304" pitchFamily="18" charset="0"/>
              </a:rPr>
              <a:t>Is management-oriented</a:t>
            </a:r>
          </a:p>
          <a:p>
            <a:pPr lvl="1" fontAlgn="base">
              <a:spcBef>
                <a:spcPct val="20000"/>
              </a:spcBef>
              <a:spcAft>
                <a:spcPct val="20000"/>
              </a:spcAft>
              <a:buClr>
                <a:srgbClr val="265B95"/>
              </a:buClr>
              <a:buSzPct val="80000"/>
              <a:buFont typeface="Arial" panose="020B0604020202020204" pitchFamily="34" charset="0"/>
              <a:buChar char="►"/>
            </a:pPr>
            <a:r>
              <a:rPr lang="en-US" altLang="en-US" sz="1200" b="0">
                <a:solidFill>
                  <a:srgbClr val="000000"/>
                </a:solidFill>
                <a:latin typeface="Times New Roman" panose="02020603050405020304" pitchFamily="18" charset="0"/>
              </a:rPr>
              <a:t>Is supported by tools and training</a:t>
            </a:r>
          </a:p>
          <a:p>
            <a:pPr lvl="1" fontAlgn="base">
              <a:spcBef>
                <a:spcPct val="20000"/>
              </a:spcBef>
              <a:spcAft>
                <a:spcPct val="20000"/>
              </a:spcAft>
              <a:buClr>
                <a:srgbClr val="265B95"/>
              </a:buClr>
              <a:buSzPct val="80000"/>
              <a:buFont typeface="Arial" panose="020B0604020202020204" pitchFamily="34" charset="0"/>
              <a:buChar char="►"/>
            </a:pPr>
            <a:r>
              <a:rPr lang="en-US" altLang="en-US" sz="1200" b="0">
                <a:solidFill>
                  <a:srgbClr val="000000"/>
                </a:solidFill>
                <a:latin typeface="Times New Roman" panose="02020603050405020304" pitchFamily="18" charset="0"/>
              </a:rPr>
              <a:t>Is freely downloadable</a:t>
            </a:r>
          </a:p>
          <a:p>
            <a:pPr lvl="1" fontAlgn="base">
              <a:spcBef>
                <a:spcPct val="20000"/>
              </a:spcBef>
              <a:spcAft>
                <a:spcPct val="20000"/>
              </a:spcAft>
              <a:buClr>
                <a:srgbClr val="265B95"/>
              </a:buClr>
              <a:buSzPct val="80000"/>
              <a:buFont typeface="Arial" panose="020B0604020202020204" pitchFamily="34" charset="0"/>
              <a:buChar char="►"/>
            </a:pPr>
            <a:r>
              <a:rPr lang="en-US" altLang="en-US" sz="1200" b="0">
                <a:solidFill>
                  <a:srgbClr val="000000"/>
                </a:solidFill>
                <a:latin typeface="Times New Roman" panose="02020603050405020304" pitchFamily="18" charset="0"/>
              </a:rPr>
              <a:t>Allows the knowledge of expert volunteers to be shared and leveraged</a:t>
            </a:r>
          </a:p>
          <a:p>
            <a:pPr lvl="1" fontAlgn="base">
              <a:spcBef>
                <a:spcPct val="20000"/>
              </a:spcBef>
              <a:spcAft>
                <a:spcPct val="20000"/>
              </a:spcAft>
              <a:buClr>
                <a:srgbClr val="265B95"/>
              </a:buClr>
              <a:buSzPct val="80000"/>
              <a:buFont typeface="Arial" panose="020B0604020202020204" pitchFamily="34" charset="0"/>
              <a:buChar char="►"/>
            </a:pPr>
            <a:r>
              <a:rPr lang="en-US" altLang="en-US" sz="1200" b="0">
                <a:solidFill>
                  <a:srgbClr val="000000"/>
                </a:solidFill>
                <a:latin typeface="Times New Roman" panose="02020603050405020304" pitchFamily="18" charset="0"/>
              </a:rPr>
              <a:t>Continually evolves</a:t>
            </a:r>
          </a:p>
          <a:p>
            <a:pPr lvl="1" fontAlgn="base">
              <a:spcBef>
                <a:spcPct val="20000"/>
              </a:spcBef>
              <a:spcAft>
                <a:spcPct val="20000"/>
              </a:spcAft>
              <a:buClr>
                <a:srgbClr val="265B95"/>
              </a:buClr>
              <a:buSzPct val="80000"/>
              <a:buFont typeface="Arial" panose="020B0604020202020204" pitchFamily="34" charset="0"/>
              <a:buChar char="►"/>
            </a:pPr>
            <a:r>
              <a:rPr lang="en-US" altLang="en-US" sz="1200" b="0">
                <a:solidFill>
                  <a:srgbClr val="000000"/>
                </a:solidFill>
                <a:latin typeface="Times New Roman" panose="02020603050405020304" pitchFamily="18" charset="0"/>
              </a:rPr>
              <a:t>Is maintained by a reputable not-for-profit organisation</a:t>
            </a:r>
          </a:p>
          <a:p>
            <a:pPr lvl="1" fontAlgn="base">
              <a:spcBef>
                <a:spcPct val="20000"/>
              </a:spcBef>
              <a:spcAft>
                <a:spcPct val="20000"/>
              </a:spcAft>
              <a:buClr>
                <a:srgbClr val="265B95"/>
              </a:buClr>
              <a:buSzPct val="80000"/>
              <a:buFont typeface="Arial" panose="020B0604020202020204" pitchFamily="34" charset="0"/>
              <a:buChar char="►"/>
            </a:pPr>
            <a:r>
              <a:rPr lang="en-US" altLang="en-US" sz="1200" b="0">
                <a:solidFill>
                  <a:srgbClr val="000000"/>
                </a:solidFill>
                <a:latin typeface="Times New Roman" panose="02020603050405020304" pitchFamily="18" charset="0"/>
              </a:rPr>
              <a:t>Maps 100 percent to COSO</a:t>
            </a:r>
          </a:p>
          <a:p>
            <a:pPr lvl="1" fontAlgn="base">
              <a:spcBef>
                <a:spcPct val="20000"/>
              </a:spcBef>
              <a:spcAft>
                <a:spcPct val="20000"/>
              </a:spcAft>
              <a:buClr>
                <a:srgbClr val="265B95"/>
              </a:buClr>
              <a:buSzPct val="80000"/>
              <a:buFont typeface="Arial" panose="020B0604020202020204" pitchFamily="34" charset="0"/>
              <a:buChar char="►"/>
            </a:pPr>
            <a:r>
              <a:rPr lang="en-US" altLang="en-US" sz="1200" b="0">
                <a:solidFill>
                  <a:srgbClr val="000000"/>
                </a:solidFill>
                <a:latin typeface="Times New Roman" panose="02020603050405020304" pitchFamily="18" charset="0"/>
              </a:rPr>
              <a:t>Maps strongly to all major, related standards</a:t>
            </a:r>
          </a:p>
          <a:p>
            <a:pPr lvl="1" fontAlgn="base">
              <a:spcBef>
                <a:spcPct val="20000"/>
              </a:spcBef>
              <a:spcAft>
                <a:spcPct val="20000"/>
              </a:spcAft>
              <a:buClr>
                <a:srgbClr val="265B95"/>
              </a:buClr>
              <a:buSzPct val="80000"/>
              <a:buFont typeface="Arial" panose="020B0604020202020204" pitchFamily="34" charset="0"/>
              <a:buChar char="►"/>
            </a:pPr>
            <a:r>
              <a:rPr lang="en-US" altLang="en-US" sz="1200" b="0">
                <a:solidFill>
                  <a:srgbClr val="000000"/>
                </a:solidFill>
                <a:latin typeface="Times New Roman" panose="02020603050405020304" pitchFamily="18" charset="0"/>
              </a:rPr>
              <a:t>Is a reference, not an ‘off-the-shelf’ cure</a:t>
            </a:r>
          </a:p>
          <a:p>
            <a:pPr lvl="1" fontAlgn="base">
              <a:spcBef>
                <a:spcPct val="20000"/>
              </a:spcBef>
              <a:spcAft>
                <a:spcPct val="20000"/>
              </a:spcAft>
              <a:buClr>
                <a:srgbClr val="265B95"/>
              </a:buClr>
              <a:buSzPct val="80000"/>
              <a:buFont typeface="Arial" panose="020B0604020202020204" pitchFamily="34" charset="0"/>
              <a:buNone/>
            </a:pPr>
            <a:endParaRPr lang="en-US" altLang="en-US" sz="1200" b="0">
              <a:solidFill>
                <a:srgbClr val="000000"/>
              </a:solidFill>
              <a:latin typeface="Times New Roman" panose="02020603050405020304" pitchFamily="18" charset="0"/>
            </a:endParaRPr>
          </a:p>
          <a:p>
            <a:pPr lvl="1" fontAlgn="base">
              <a:spcBef>
                <a:spcPct val="20000"/>
              </a:spcBef>
              <a:spcAft>
                <a:spcPct val="20000"/>
              </a:spcAft>
              <a:buClr>
                <a:srgbClr val="265B95"/>
              </a:buClr>
              <a:buSzPct val="80000"/>
              <a:buFont typeface="Arial" panose="020B0604020202020204" pitchFamily="34" charset="0"/>
              <a:buNone/>
            </a:pPr>
            <a:r>
              <a:rPr lang="en-US" altLang="en-US" sz="1200" b="0">
                <a:solidFill>
                  <a:srgbClr val="000000"/>
                </a:solidFill>
                <a:latin typeface="Times New Roman" panose="02020603050405020304" pitchFamily="18" charset="0"/>
              </a:rPr>
              <a:t>Enterprises still need to analyse control requirements and customise C</a:t>
            </a:r>
            <a:r>
              <a:rPr lang="en-US" altLang="en-US" sz="1050" b="0">
                <a:solidFill>
                  <a:srgbClr val="000000"/>
                </a:solidFill>
                <a:latin typeface="Times New Roman" panose="02020603050405020304" pitchFamily="18" charset="0"/>
              </a:rPr>
              <a:t>OBI</a:t>
            </a:r>
            <a:r>
              <a:rPr lang="en-US" altLang="en-US" sz="1200" b="0">
                <a:solidFill>
                  <a:srgbClr val="000000"/>
                </a:solidFill>
                <a:latin typeface="Times New Roman" panose="02020603050405020304" pitchFamily="18" charset="0"/>
              </a:rPr>
              <a:t>T based on their:</a:t>
            </a:r>
          </a:p>
          <a:p>
            <a:pPr lvl="1" fontAlgn="base">
              <a:spcBef>
                <a:spcPct val="20000"/>
              </a:spcBef>
              <a:spcAft>
                <a:spcPct val="20000"/>
              </a:spcAft>
              <a:buClr>
                <a:srgbClr val="265B95"/>
              </a:buClr>
              <a:buSzPct val="80000"/>
              <a:buFont typeface="Arial" panose="020B0604020202020204" pitchFamily="34" charset="0"/>
              <a:buChar char="►"/>
            </a:pPr>
            <a:r>
              <a:rPr lang="en-US" altLang="en-US" sz="1200" b="0">
                <a:solidFill>
                  <a:srgbClr val="000000"/>
                </a:solidFill>
                <a:latin typeface="Times New Roman" panose="02020603050405020304" pitchFamily="18" charset="0"/>
              </a:rPr>
              <a:t>Value drivers</a:t>
            </a:r>
          </a:p>
          <a:p>
            <a:pPr lvl="1" fontAlgn="base">
              <a:spcBef>
                <a:spcPct val="20000"/>
              </a:spcBef>
              <a:spcAft>
                <a:spcPct val="20000"/>
              </a:spcAft>
              <a:buClr>
                <a:srgbClr val="265B95"/>
              </a:buClr>
              <a:buSzPct val="80000"/>
              <a:buFont typeface="Arial" panose="020B0604020202020204" pitchFamily="34" charset="0"/>
              <a:buChar char="►"/>
            </a:pPr>
            <a:r>
              <a:rPr lang="en-US" altLang="en-US" sz="1200" b="0">
                <a:solidFill>
                  <a:srgbClr val="000000"/>
                </a:solidFill>
                <a:latin typeface="Times New Roman" panose="02020603050405020304" pitchFamily="18" charset="0"/>
              </a:rPr>
              <a:t>Risk profile</a:t>
            </a:r>
          </a:p>
          <a:p>
            <a:pPr lvl="1" fontAlgn="base">
              <a:spcBef>
                <a:spcPct val="20000"/>
              </a:spcBef>
              <a:spcAft>
                <a:spcPct val="20000"/>
              </a:spcAft>
              <a:buClr>
                <a:srgbClr val="265B95"/>
              </a:buClr>
              <a:buSzPct val="80000"/>
              <a:buFont typeface="Arial" panose="020B0604020202020204" pitchFamily="34" charset="0"/>
              <a:buChar char="►"/>
            </a:pPr>
            <a:r>
              <a:rPr lang="en-US" altLang="en-US" sz="1200" b="0">
                <a:solidFill>
                  <a:srgbClr val="000000"/>
                </a:solidFill>
                <a:latin typeface="Times New Roman" panose="02020603050405020304" pitchFamily="18" charset="0"/>
              </a:rPr>
              <a:t>IT infrastructure, organisation and project portfolio</a:t>
            </a:r>
          </a:p>
        </p:txBody>
      </p:sp>
      <p:sp>
        <p:nvSpPr>
          <p:cNvPr id="32771" name="Text Box 3"/>
          <p:cNvSpPr txBox="1">
            <a:spLocks noChangeArrowheads="1"/>
          </p:cNvSpPr>
          <p:nvPr/>
        </p:nvSpPr>
        <p:spPr bwMode="auto">
          <a:xfrm>
            <a:off x="1372791" y="77391"/>
            <a:ext cx="55626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GB" altLang="en-US" sz="1500">
                <a:solidFill>
                  <a:srgbClr val="FFFFFF"/>
                </a:solidFill>
                <a:latin typeface="Times New Roman" panose="02020603050405020304" pitchFamily="18" charset="0"/>
              </a:rPr>
              <a:t>C</a:t>
            </a:r>
            <a:r>
              <a:rPr lang="en-GB" altLang="en-US" sz="1200">
                <a:solidFill>
                  <a:srgbClr val="FFFFFF"/>
                </a:solidFill>
                <a:latin typeface="Times New Roman" panose="02020603050405020304" pitchFamily="18" charset="0"/>
              </a:rPr>
              <a:t>OBI</a:t>
            </a:r>
            <a:r>
              <a:rPr lang="en-GB" altLang="en-US" sz="1500">
                <a:solidFill>
                  <a:srgbClr val="FFFFFF"/>
                </a:solidFill>
                <a:latin typeface="Times New Roman" panose="02020603050405020304" pitchFamily="18" charset="0"/>
              </a:rPr>
              <a:t>T: </a:t>
            </a:r>
            <a:r>
              <a:rPr lang="en-US" altLang="en-US" sz="1500">
                <a:solidFill>
                  <a:srgbClr val="FFFFFF"/>
                </a:solidFill>
                <a:latin typeface="Times New Roman" panose="02020603050405020304" pitchFamily="18" charset="0"/>
              </a:rPr>
              <a:t>Value and Limitations</a:t>
            </a:r>
          </a:p>
        </p:txBody>
      </p:sp>
      <p:pic>
        <p:nvPicPr>
          <p:cNvPr id="4" name="Picture 2" descr="http://rueetschli.net/wp-content/uploads/2013/07/paywal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5400" y="2932806"/>
            <a:ext cx="1591099" cy="89535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bwMode="auto">
          <a:xfrm>
            <a:off x="3505200" y="3714750"/>
            <a:ext cx="1676400" cy="381000"/>
          </a:xfrm>
          <a:prstGeom prst="ellipse">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solidFill>
                <a:srgbClr val="000000"/>
              </a:solidFill>
            </a:endParaRPr>
          </a:p>
        </p:txBody>
      </p:sp>
      <p:cxnSp>
        <p:nvCxnSpPr>
          <p:cNvPr id="5" name="Straight Connector 4"/>
          <p:cNvCxnSpPr/>
          <p:nvPr/>
        </p:nvCxnSpPr>
        <p:spPr bwMode="auto">
          <a:xfrm>
            <a:off x="2057400" y="1885950"/>
            <a:ext cx="1447800" cy="0"/>
          </a:xfrm>
          <a:prstGeom prst="line">
            <a:avLst/>
          </a:prstGeom>
          <a:solidFill>
            <a:schemeClr val="accent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TextBox 5"/>
          <p:cNvSpPr txBox="1"/>
          <p:nvPr/>
        </p:nvSpPr>
        <p:spPr>
          <a:xfrm>
            <a:off x="3657600" y="1657350"/>
            <a:ext cx="2209800" cy="381000"/>
          </a:xfrm>
          <a:prstGeom prst="rect">
            <a:avLst/>
          </a:prstGeom>
          <a:noFill/>
        </p:spPr>
        <p:txBody>
          <a:bodyPr wrap="square" rtlCol="0">
            <a:spAutoFit/>
          </a:bodyPr>
          <a:lstStyle/>
          <a:p>
            <a:r>
              <a:rPr lang="en-US" dirty="0">
                <a:solidFill>
                  <a:srgbClr val="000000"/>
                </a:solidFill>
              </a:rPr>
              <a:t>LIES!!!</a:t>
            </a:r>
          </a:p>
        </p:txBody>
      </p:sp>
    </p:spTree>
    <p:extLst>
      <p:ext uri="{BB962C8B-B14F-4D97-AF65-F5344CB8AC3E}">
        <p14:creationId xmlns:p14="http://schemas.microsoft.com/office/powerpoint/2010/main" val="23691031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12002"/>
                                        </p:tgtEl>
                                        <p:attrNameLst>
                                          <p:attrName>style.visibility</p:attrName>
                                        </p:attrNameLst>
                                      </p:cBhvr>
                                      <p:to>
                                        <p:strVal val="visible"/>
                                      </p:to>
                                    </p:set>
                                    <p:animEffect transition="in" filter="wipe(left)">
                                      <p:cBhvr>
                                        <p:cTn id="7" dur="500"/>
                                        <p:tgtEl>
                                          <p:spTgt spid="5120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0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1372791" y="77391"/>
            <a:ext cx="55626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GB" altLang="en-US" sz="1500">
                <a:solidFill>
                  <a:srgbClr val="FFFFFF"/>
                </a:solidFill>
                <a:latin typeface="Times New Roman" panose="02020603050405020304" pitchFamily="18" charset="0"/>
              </a:rPr>
              <a:t>C</a:t>
            </a:r>
            <a:r>
              <a:rPr lang="en-GB" altLang="en-US" sz="1200">
                <a:solidFill>
                  <a:srgbClr val="FFFFFF"/>
                </a:solidFill>
                <a:latin typeface="Times New Roman" panose="02020603050405020304" pitchFamily="18" charset="0"/>
              </a:rPr>
              <a:t>OBI</a:t>
            </a:r>
            <a:r>
              <a:rPr lang="en-GB" altLang="en-US" sz="1500">
                <a:solidFill>
                  <a:srgbClr val="FFFFFF"/>
                </a:solidFill>
                <a:latin typeface="Times New Roman" panose="02020603050405020304" pitchFamily="18" charset="0"/>
              </a:rPr>
              <a:t>T </a:t>
            </a:r>
            <a:r>
              <a:rPr lang="en-US" altLang="en-US" sz="1500">
                <a:solidFill>
                  <a:srgbClr val="FFFFFF"/>
                </a:solidFill>
                <a:latin typeface="Times New Roman" panose="02020603050405020304" pitchFamily="18" charset="0"/>
              </a:rPr>
              <a:t>Components</a:t>
            </a:r>
          </a:p>
        </p:txBody>
      </p:sp>
      <p:sp>
        <p:nvSpPr>
          <p:cNvPr id="514051" name="Text Box 3"/>
          <p:cNvSpPr txBox="1">
            <a:spLocks noChangeArrowheads="1"/>
          </p:cNvSpPr>
          <p:nvPr/>
        </p:nvSpPr>
        <p:spPr bwMode="auto">
          <a:xfrm>
            <a:off x="1375173" y="684610"/>
            <a:ext cx="642580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508000" indent="-219075">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20000"/>
              </a:spcBef>
              <a:spcAft>
                <a:spcPct val="20000"/>
              </a:spcAft>
            </a:pPr>
            <a:r>
              <a:rPr lang="en-US" altLang="en-US" sz="1200" b="0">
                <a:solidFill>
                  <a:srgbClr val="000000"/>
                </a:solidFill>
                <a:latin typeface="Times New Roman" panose="02020603050405020304" pitchFamily="18" charset="0"/>
              </a:rPr>
              <a:t>An organisation depends on reliable and timely data and information. C</a:t>
            </a:r>
            <a:r>
              <a:rPr lang="en-US" altLang="en-US" sz="1050" b="0">
                <a:solidFill>
                  <a:srgbClr val="000000"/>
                </a:solidFill>
                <a:latin typeface="Times New Roman" panose="02020603050405020304" pitchFamily="18" charset="0"/>
              </a:rPr>
              <a:t>OBI</a:t>
            </a:r>
            <a:r>
              <a:rPr lang="en-US" altLang="en-US" sz="1200" b="0">
                <a:solidFill>
                  <a:srgbClr val="000000"/>
                </a:solidFill>
                <a:latin typeface="Times New Roman" panose="02020603050405020304" pitchFamily="18" charset="0"/>
              </a:rPr>
              <a:t>T components provide a comprehensive framework for delivering value while managing risk and control over data and information.</a:t>
            </a:r>
          </a:p>
        </p:txBody>
      </p:sp>
      <p:grpSp>
        <p:nvGrpSpPr>
          <p:cNvPr id="514052" name="Group 4"/>
          <p:cNvGrpSpPr>
            <a:grpSpLocks/>
          </p:cNvGrpSpPr>
          <p:nvPr/>
        </p:nvGrpSpPr>
        <p:grpSpPr bwMode="auto">
          <a:xfrm>
            <a:off x="1847850" y="1800225"/>
            <a:ext cx="5486400" cy="2562225"/>
            <a:chOff x="592" y="1512"/>
            <a:chExt cx="4608" cy="2152"/>
          </a:xfrm>
        </p:grpSpPr>
        <p:sp>
          <p:nvSpPr>
            <p:cNvPr id="34821" name="Rectangle 5"/>
            <p:cNvSpPr>
              <a:spLocks noChangeArrowheads="1"/>
            </p:cNvSpPr>
            <p:nvPr/>
          </p:nvSpPr>
          <p:spPr bwMode="auto">
            <a:xfrm>
              <a:off x="2448" y="1512"/>
              <a:ext cx="2752" cy="2152"/>
            </a:xfrm>
            <a:prstGeom prst="rect">
              <a:avLst/>
            </a:prstGeom>
            <a:solidFill>
              <a:srgbClr val="EAEAEA"/>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34822" name="AutoShape 6"/>
            <p:cNvSpPr>
              <a:spLocks noChangeArrowheads="1"/>
            </p:cNvSpPr>
            <p:nvPr/>
          </p:nvSpPr>
          <p:spPr bwMode="auto">
            <a:xfrm>
              <a:off x="594" y="2058"/>
              <a:ext cx="1121" cy="771"/>
            </a:xfrm>
            <a:prstGeom prst="roundRect">
              <a:avLst>
                <a:gd name="adj" fmla="val 11792"/>
              </a:avLst>
            </a:prstGeom>
            <a:solidFill>
              <a:srgbClr val="FFB469"/>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grpSp>
          <p:nvGrpSpPr>
            <p:cNvPr id="34823" name="Group 7"/>
            <p:cNvGrpSpPr>
              <a:grpSpLocks/>
            </p:cNvGrpSpPr>
            <p:nvPr/>
          </p:nvGrpSpPr>
          <p:grpSpPr bwMode="auto">
            <a:xfrm>
              <a:off x="592" y="2296"/>
              <a:ext cx="1123" cy="577"/>
              <a:chOff x="3320" y="3444"/>
              <a:chExt cx="1123" cy="577"/>
            </a:xfrm>
          </p:grpSpPr>
          <p:sp>
            <p:nvSpPr>
              <p:cNvPr id="34865" name="AutoShape 8"/>
              <p:cNvSpPr>
                <a:spLocks noChangeArrowheads="1"/>
              </p:cNvSpPr>
              <p:nvPr/>
            </p:nvSpPr>
            <p:spPr bwMode="auto">
              <a:xfrm>
                <a:off x="3321" y="3448"/>
                <a:ext cx="1122" cy="573"/>
              </a:xfrm>
              <a:prstGeom prst="roundRect">
                <a:avLst>
                  <a:gd name="adj" fmla="val 14708"/>
                </a:avLst>
              </a:prstGeom>
              <a:solidFill>
                <a:srgbClr val="FFD1A3"/>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34866" name="Rectangle 9"/>
              <p:cNvSpPr>
                <a:spLocks noChangeArrowheads="1"/>
              </p:cNvSpPr>
              <p:nvPr/>
            </p:nvSpPr>
            <p:spPr bwMode="auto">
              <a:xfrm>
                <a:off x="3320" y="3444"/>
                <a:ext cx="1123" cy="165"/>
              </a:xfrm>
              <a:prstGeom prst="rect">
                <a:avLst/>
              </a:prstGeom>
              <a:solidFill>
                <a:srgbClr val="FFD1A3"/>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grpSp>
        <p:sp>
          <p:nvSpPr>
            <p:cNvPr id="34824" name="Text Box 10"/>
            <p:cNvSpPr txBox="1">
              <a:spLocks noChangeArrowheads="1"/>
            </p:cNvSpPr>
            <p:nvPr/>
          </p:nvSpPr>
          <p:spPr bwMode="auto">
            <a:xfrm>
              <a:off x="592" y="2096"/>
              <a:ext cx="1104"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50000"/>
                </a:spcBef>
                <a:spcAft>
                  <a:spcPct val="0"/>
                </a:spcAft>
              </a:pPr>
              <a:r>
                <a:rPr lang="en-US" altLang="en-US" sz="1050" b="0">
                  <a:solidFill>
                    <a:srgbClr val="000000"/>
                  </a:solidFill>
                </a:rPr>
                <a:t>Business Strategy</a:t>
              </a:r>
            </a:p>
          </p:txBody>
        </p:sp>
        <p:sp>
          <p:nvSpPr>
            <p:cNvPr id="34825" name="Oval 11"/>
            <p:cNvSpPr>
              <a:spLocks noChangeArrowheads="1"/>
            </p:cNvSpPr>
            <p:nvPr/>
          </p:nvSpPr>
          <p:spPr bwMode="auto">
            <a:xfrm>
              <a:off x="988" y="2372"/>
              <a:ext cx="306" cy="145"/>
            </a:xfrm>
            <a:prstGeom prst="ellipse">
              <a:avLst/>
            </a:prstGeom>
            <a:solidFill>
              <a:schemeClr val="bg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34826" name="Oval 12"/>
            <p:cNvSpPr>
              <a:spLocks noChangeArrowheads="1"/>
            </p:cNvSpPr>
            <p:nvPr/>
          </p:nvSpPr>
          <p:spPr bwMode="auto">
            <a:xfrm>
              <a:off x="730" y="2648"/>
              <a:ext cx="306" cy="145"/>
            </a:xfrm>
            <a:prstGeom prst="ellipse">
              <a:avLst/>
            </a:prstGeom>
            <a:solidFill>
              <a:schemeClr val="bg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34827" name="Oval 13"/>
            <p:cNvSpPr>
              <a:spLocks noChangeArrowheads="1"/>
            </p:cNvSpPr>
            <p:nvPr/>
          </p:nvSpPr>
          <p:spPr bwMode="auto">
            <a:xfrm>
              <a:off x="1258" y="2648"/>
              <a:ext cx="306" cy="145"/>
            </a:xfrm>
            <a:prstGeom prst="ellipse">
              <a:avLst/>
            </a:prstGeom>
            <a:solidFill>
              <a:schemeClr val="bg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grpSp>
          <p:nvGrpSpPr>
            <p:cNvPr id="34828" name="Group 14"/>
            <p:cNvGrpSpPr>
              <a:grpSpLocks/>
            </p:cNvGrpSpPr>
            <p:nvPr/>
          </p:nvGrpSpPr>
          <p:grpSpPr bwMode="auto">
            <a:xfrm>
              <a:off x="2506" y="2291"/>
              <a:ext cx="768" cy="1333"/>
              <a:chOff x="2410" y="2299"/>
              <a:chExt cx="768" cy="1333"/>
            </a:xfrm>
          </p:grpSpPr>
          <p:sp>
            <p:nvSpPr>
              <p:cNvPr id="34860" name="Rectangle 15"/>
              <p:cNvSpPr>
                <a:spLocks noChangeArrowheads="1"/>
              </p:cNvSpPr>
              <p:nvPr/>
            </p:nvSpPr>
            <p:spPr bwMode="auto">
              <a:xfrm>
                <a:off x="2610" y="2299"/>
                <a:ext cx="360" cy="790"/>
              </a:xfrm>
              <a:prstGeom prst="rect">
                <a:avLst/>
              </a:prstGeom>
              <a:solidFill>
                <a:srgbClr val="FFEE89"/>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34861" name="Oval 16"/>
              <p:cNvSpPr>
                <a:spLocks noChangeArrowheads="1"/>
              </p:cNvSpPr>
              <p:nvPr/>
            </p:nvSpPr>
            <p:spPr bwMode="auto">
              <a:xfrm>
                <a:off x="2646" y="2557"/>
                <a:ext cx="288" cy="288"/>
              </a:xfrm>
              <a:prstGeom prst="ellipse">
                <a:avLst/>
              </a:prstGeom>
              <a:solidFill>
                <a:schemeClr val="bg1"/>
              </a:solidFill>
              <a:ln w="12700" algn="ctr">
                <a:solidFill>
                  <a:srgbClr val="CC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34862" name="Text Box 17"/>
              <p:cNvSpPr txBox="1">
                <a:spLocks noChangeArrowheads="1"/>
              </p:cNvSpPr>
              <p:nvPr/>
            </p:nvSpPr>
            <p:spPr bwMode="auto">
              <a:xfrm>
                <a:off x="2410" y="3283"/>
                <a:ext cx="768"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50000"/>
                  </a:spcBef>
                  <a:spcAft>
                    <a:spcPct val="0"/>
                  </a:spcAft>
                </a:pPr>
                <a:r>
                  <a:rPr lang="en-US" altLang="en-US" sz="1050" b="0">
                    <a:solidFill>
                      <a:srgbClr val="000000"/>
                    </a:solidFill>
                  </a:rPr>
                  <a:t>Information </a:t>
                </a:r>
                <a:br>
                  <a:rPr lang="en-US" altLang="en-US" sz="1050" b="0">
                    <a:solidFill>
                      <a:srgbClr val="000000"/>
                    </a:solidFill>
                  </a:rPr>
                </a:br>
                <a:r>
                  <a:rPr lang="en-US" altLang="en-US" sz="1050" b="0">
                    <a:solidFill>
                      <a:srgbClr val="000000"/>
                    </a:solidFill>
                  </a:rPr>
                  <a:t>Criteria</a:t>
                </a:r>
              </a:p>
            </p:txBody>
          </p:sp>
          <p:sp>
            <p:nvSpPr>
              <p:cNvPr id="34863" name="Rectangle 18"/>
              <p:cNvSpPr>
                <a:spLocks noChangeArrowheads="1"/>
              </p:cNvSpPr>
              <p:nvPr/>
            </p:nvSpPr>
            <p:spPr bwMode="auto">
              <a:xfrm>
                <a:off x="2762" y="2665"/>
                <a:ext cx="56" cy="149"/>
              </a:xfrm>
              <a:prstGeom prst="rect">
                <a:avLst/>
              </a:prstGeom>
              <a:solidFill>
                <a:srgbClr val="CC33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34864" name="Rectangle 19"/>
              <p:cNvSpPr>
                <a:spLocks noChangeArrowheads="1"/>
              </p:cNvSpPr>
              <p:nvPr/>
            </p:nvSpPr>
            <p:spPr bwMode="auto">
              <a:xfrm>
                <a:off x="2762" y="2600"/>
                <a:ext cx="56" cy="46"/>
              </a:xfrm>
              <a:prstGeom prst="rect">
                <a:avLst/>
              </a:prstGeom>
              <a:solidFill>
                <a:srgbClr val="CC33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grpSp>
        <p:grpSp>
          <p:nvGrpSpPr>
            <p:cNvPr id="34829" name="Group 20"/>
            <p:cNvGrpSpPr>
              <a:grpSpLocks/>
            </p:cNvGrpSpPr>
            <p:nvPr/>
          </p:nvGrpSpPr>
          <p:grpSpPr bwMode="auto">
            <a:xfrm>
              <a:off x="3768" y="1620"/>
              <a:ext cx="1128" cy="819"/>
              <a:chOff x="4464" y="3204"/>
              <a:chExt cx="1128" cy="819"/>
            </a:xfrm>
          </p:grpSpPr>
          <p:sp>
            <p:nvSpPr>
              <p:cNvPr id="34854" name="AutoShape 21"/>
              <p:cNvSpPr>
                <a:spLocks noChangeArrowheads="1"/>
              </p:cNvSpPr>
              <p:nvPr/>
            </p:nvSpPr>
            <p:spPr bwMode="auto">
              <a:xfrm>
                <a:off x="4471" y="3204"/>
                <a:ext cx="1121" cy="771"/>
              </a:xfrm>
              <a:prstGeom prst="roundRect">
                <a:avLst>
                  <a:gd name="adj" fmla="val 11792"/>
                </a:avLst>
              </a:prstGeom>
              <a:solidFill>
                <a:srgbClr val="8ACC8A"/>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grpSp>
            <p:nvGrpSpPr>
              <p:cNvPr id="34855" name="Group 22"/>
              <p:cNvGrpSpPr>
                <a:grpSpLocks/>
              </p:cNvGrpSpPr>
              <p:nvPr/>
            </p:nvGrpSpPr>
            <p:grpSpPr bwMode="auto">
              <a:xfrm>
                <a:off x="4469" y="3446"/>
                <a:ext cx="1123" cy="577"/>
                <a:chOff x="4469" y="3446"/>
                <a:chExt cx="1123" cy="577"/>
              </a:xfrm>
            </p:grpSpPr>
            <p:sp>
              <p:nvSpPr>
                <p:cNvPr id="34858" name="AutoShape 23"/>
                <p:cNvSpPr>
                  <a:spLocks noChangeArrowheads="1"/>
                </p:cNvSpPr>
                <p:nvPr/>
              </p:nvSpPr>
              <p:spPr bwMode="auto">
                <a:xfrm>
                  <a:off x="4470" y="3450"/>
                  <a:ext cx="1122" cy="573"/>
                </a:xfrm>
                <a:prstGeom prst="roundRect">
                  <a:avLst>
                    <a:gd name="adj" fmla="val 14708"/>
                  </a:avLst>
                </a:prstGeom>
                <a:solidFill>
                  <a:srgbClr val="D5FFD5"/>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34859" name="Rectangle 24"/>
                <p:cNvSpPr>
                  <a:spLocks noChangeArrowheads="1"/>
                </p:cNvSpPr>
                <p:nvPr/>
              </p:nvSpPr>
              <p:spPr bwMode="auto">
                <a:xfrm>
                  <a:off x="4469" y="3446"/>
                  <a:ext cx="1123" cy="165"/>
                </a:xfrm>
                <a:prstGeom prst="rect">
                  <a:avLst/>
                </a:prstGeom>
                <a:solidFill>
                  <a:srgbClr val="D5FFD5"/>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grpSp>
          <p:sp>
            <p:nvSpPr>
              <p:cNvPr id="34856" name="Text Box 25"/>
              <p:cNvSpPr txBox="1">
                <a:spLocks noChangeArrowheads="1"/>
              </p:cNvSpPr>
              <p:nvPr/>
            </p:nvSpPr>
            <p:spPr bwMode="auto">
              <a:xfrm>
                <a:off x="4464" y="3235"/>
                <a:ext cx="1104"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50000"/>
                  </a:spcBef>
                  <a:spcAft>
                    <a:spcPct val="0"/>
                  </a:spcAft>
                </a:pPr>
                <a:r>
                  <a:rPr lang="en-US" altLang="en-US" sz="1050" b="0">
                    <a:solidFill>
                      <a:srgbClr val="000000"/>
                    </a:solidFill>
                  </a:rPr>
                  <a:t>IT Resources</a:t>
                </a:r>
              </a:p>
            </p:txBody>
          </p:sp>
          <p:pic>
            <p:nvPicPr>
              <p:cNvPr id="34857" name="Picture 26" descr="resour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31" y="3491"/>
                <a:ext cx="576" cy="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34830" name="AutoShape 27"/>
            <p:cNvCxnSpPr>
              <a:cxnSpLocks noChangeShapeType="1"/>
              <a:stCxn id="34860" idx="0"/>
              <a:endCxn id="34858" idx="1"/>
            </p:cNvCxnSpPr>
            <p:nvPr/>
          </p:nvCxnSpPr>
          <p:spPr bwMode="auto">
            <a:xfrm rot="-5400000">
              <a:off x="3261" y="1778"/>
              <a:ext cx="138" cy="888"/>
            </a:xfrm>
            <a:prstGeom prst="bentConnector2">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31" name="AutoShape 28"/>
            <p:cNvCxnSpPr>
              <a:cxnSpLocks noChangeShapeType="1"/>
              <a:stCxn id="34858" idx="3"/>
              <a:endCxn id="34852" idx="3"/>
            </p:cNvCxnSpPr>
            <p:nvPr/>
          </p:nvCxnSpPr>
          <p:spPr bwMode="auto">
            <a:xfrm flipH="1">
              <a:off x="4891" y="2153"/>
              <a:ext cx="5" cy="1095"/>
            </a:xfrm>
            <a:prstGeom prst="bentConnector3">
              <a:avLst>
                <a:gd name="adj1" fmla="val -2880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32" name="AutoShape 29"/>
            <p:cNvCxnSpPr>
              <a:cxnSpLocks noChangeShapeType="1"/>
              <a:stCxn id="34852" idx="1"/>
              <a:endCxn id="34860" idx="2"/>
            </p:cNvCxnSpPr>
            <p:nvPr/>
          </p:nvCxnSpPr>
          <p:spPr bwMode="auto">
            <a:xfrm rot="10800000">
              <a:off x="2886" y="3081"/>
              <a:ext cx="883" cy="167"/>
            </a:xfrm>
            <a:prstGeom prst="bentConnector2">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33" name="AutoShape 30"/>
            <p:cNvCxnSpPr>
              <a:cxnSpLocks noChangeShapeType="1"/>
              <a:stCxn id="34821" idx="1"/>
              <a:endCxn id="34865" idx="3"/>
            </p:cNvCxnSpPr>
            <p:nvPr/>
          </p:nvCxnSpPr>
          <p:spPr bwMode="auto">
            <a:xfrm flipH="1" flipV="1">
              <a:off x="1715" y="2587"/>
              <a:ext cx="733" cy="1"/>
            </a:xfrm>
            <a:prstGeom prst="straightConnector1">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834" name="AutoShape 31"/>
            <p:cNvSpPr>
              <a:spLocks noChangeArrowheads="1"/>
            </p:cNvSpPr>
            <p:nvPr/>
          </p:nvSpPr>
          <p:spPr bwMode="auto">
            <a:xfrm>
              <a:off x="3770" y="2715"/>
              <a:ext cx="1121" cy="771"/>
            </a:xfrm>
            <a:prstGeom prst="roundRect">
              <a:avLst>
                <a:gd name="adj" fmla="val 11792"/>
              </a:avLst>
            </a:prstGeom>
            <a:solidFill>
              <a:srgbClr val="E49FE9"/>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grpSp>
          <p:nvGrpSpPr>
            <p:cNvPr id="34835" name="Group 32"/>
            <p:cNvGrpSpPr>
              <a:grpSpLocks/>
            </p:cNvGrpSpPr>
            <p:nvPr/>
          </p:nvGrpSpPr>
          <p:grpSpPr bwMode="auto">
            <a:xfrm>
              <a:off x="3768" y="2957"/>
              <a:ext cx="1123" cy="577"/>
              <a:chOff x="3320" y="3444"/>
              <a:chExt cx="1123" cy="577"/>
            </a:xfrm>
          </p:grpSpPr>
          <p:sp>
            <p:nvSpPr>
              <p:cNvPr id="34852" name="AutoShape 33"/>
              <p:cNvSpPr>
                <a:spLocks noChangeArrowheads="1"/>
              </p:cNvSpPr>
              <p:nvPr/>
            </p:nvSpPr>
            <p:spPr bwMode="auto">
              <a:xfrm>
                <a:off x="3321" y="3448"/>
                <a:ext cx="1122" cy="573"/>
              </a:xfrm>
              <a:prstGeom prst="roundRect">
                <a:avLst>
                  <a:gd name="adj" fmla="val 14708"/>
                </a:avLst>
              </a:prstGeom>
              <a:solidFill>
                <a:srgbClr val="FFCDF4"/>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34853" name="Rectangle 34"/>
              <p:cNvSpPr>
                <a:spLocks noChangeArrowheads="1"/>
              </p:cNvSpPr>
              <p:nvPr/>
            </p:nvSpPr>
            <p:spPr bwMode="auto">
              <a:xfrm>
                <a:off x="3320" y="3444"/>
                <a:ext cx="1123" cy="165"/>
              </a:xfrm>
              <a:prstGeom prst="rect">
                <a:avLst/>
              </a:prstGeom>
              <a:solidFill>
                <a:srgbClr val="FFCDF4"/>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grpSp>
        <p:sp>
          <p:nvSpPr>
            <p:cNvPr id="34836" name="Text Box 35"/>
            <p:cNvSpPr txBox="1">
              <a:spLocks noChangeArrowheads="1"/>
            </p:cNvSpPr>
            <p:nvPr/>
          </p:nvSpPr>
          <p:spPr bwMode="auto">
            <a:xfrm>
              <a:off x="3790" y="2753"/>
              <a:ext cx="1104"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50000"/>
                </a:spcBef>
                <a:spcAft>
                  <a:spcPct val="0"/>
                </a:spcAft>
              </a:pPr>
              <a:r>
                <a:rPr lang="en-US" altLang="en-US" sz="1050" b="0">
                  <a:solidFill>
                    <a:srgbClr val="000000"/>
                  </a:solidFill>
                </a:rPr>
                <a:t>IT Processes</a:t>
              </a:r>
            </a:p>
          </p:txBody>
        </p:sp>
        <p:sp>
          <p:nvSpPr>
            <p:cNvPr id="34837" name="Line 36"/>
            <p:cNvSpPr>
              <a:spLocks noChangeShapeType="1"/>
            </p:cNvSpPr>
            <p:nvPr/>
          </p:nvSpPr>
          <p:spPr bwMode="auto">
            <a:xfrm>
              <a:off x="3952" y="3447"/>
              <a:ext cx="22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34838" name="Line 37"/>
            <p:cNvSpPr>
              <a:spLocks noChangeShapeType="1"/>
            </p:cNvSpPr>
            <p:nvPr/>
          </p:nvSpPr>
          <p:spPr bwMode="auto">
            <a:xfrm>
              <a:off x="3950" y="3285"/>
              <a:ext cx="0" cy="1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34839" name="Line 38"/>
            <p:cNvSpPr>
              <a:spLocks noChangeShapeType="1"/>
            </p:cNvSpPr>
            <p:nvPr/>
          </p:nvSpPr>
          <p:spPr bwMode="auto">
            <a:xfrm>
              <a:off x="4475" y="3449"/>
              <a:ext cx="211"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34840" name="Line 39"/>
            <p:cNvSpPr>
              <a:spLocks noChangeShapeType="1"/>
            </p:cNvSpPr>
            <p:nvPr/>
          </p:nvSpPr>
          <p:spPr bwMode="auto">
            <a:xfrm>
              <a:off x="4688" y="3253"/>
              <a:ext cx="0" cy="1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34841" name="Line 40"/>
            <p:cNvSpPr>
              <a:spLocks noChangeShapeType="1"/>
            </p:cNvSpPr>
            <p:nvPr/>
          </p:nvSpPr>
          <p:spPr bwMode="auto">
            <a:xfrm>
              <a:off x="3956" y="3075"/>
              <a:ext cx="73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34842" name="Line 41"/>
            <p:cNvSpPr>
              <a:spLocks noChangeShapeType="1"/>
            </p:cNvSpPr>
            <p:nvPr/>
          </p:nvSpPr>
          <p:spPr bwMode="auto">
            <a:xfrm>
              <a:off x="3954" y="3075"/>
              <a:ext cx="0" cy="10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34843" name="Line 42"/>
            <p:cNvSpPr>
              <a:spLocks noChangeShapeType="1"/>
            </p:cNvSpPr>
            <p:nvPr/>
          </p:nvSpPr>
          <p:spPr bwMode="auto">
            <a:xfrm>
              <a:off x="4688" y="3075"/>
              <a:ext cx="0" cy="10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34844" name="Rectangle 43"/>
            <p:cNvSpPr>
              <a:spLocks noChangeArrowheads="1"/>
            </p:cNvSpPr>
            <p:nvPr/>
          </p:nvSpPr>
          <p:spPr bwMode="auto">
            <a:xfrm rot="2700000">
              <a:off x="3891" y="3201"/>
              <a:ext cx="124" cy="124"/>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34845" name="Rectangle 44"/>
            <p:cNvSpPr>
              <a:spLocks noChangeArrowheads="1"/>
            </p:cNvSpPr>
            <p:nvPr/>
          </p:nvSpPr>
          <p:spPr bwMode="auto">
            <a:xfrm rot="2700000">
              <a:off x="4624" y="3201"/>
              <a:ext cx="124" cy="124"/>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34846" name="Line 45"/>
            <p:cNvSpPr>
              <a:spLocks noChangeShapeType="1"/>
            </p:cNvSpPr>
            <p:nvPr/>
          </p:nvSpPr>
          <p:spPr bwMode="auto">
            <a:xfrm>
              <a:off x="4312" y="3064"/>
              <a:ext cx="0" cy="3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34847" name="AutoShape 46"/>
            <p:cNvSpPr>
              <a:spLocks noChangeArrowheads="1"/>
            </p:cNvSpPr>
            <p:nvPr/>
          </p:nvSpPr>
          <p:spPr bwMode="auto">
            <a:xfrm>
              <a:off x="4166" y="3005"/>
              <a:ext cx="303" cy="141"/>
            </a:xfrm>
            <a:prstGeom prst="hexagon">
              <a:avLst>
                <a:gd name="adj" fmla="val 53723"/>
                <a:gd name="vf" fmla="val 115470"/>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34848" name="Rectangle 47"/>
            <p:cNvSpPr>
              <a:spLocks noChangeArrowheads="1"/>
            </p:cNvSpPr>
            <p:nvPr/>
          </p:nvSpPr>
          <p:spPr bwMode="auto">
            <a:xfrm>
              <a:off x="4175" y="3391"/>
              <a:ext cx="291" cy="10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34849" name="Line 48"/>
            <p:cNvSpPr>
              <a:spLocks noChangeShapeType="1"/>
            </p:cNvSpPr>
            <p:nvPr/>
          </p:nvSpPr>
          <p:spPr bwMode="auto">
            <a:xfrm>
              <a:off x="1036" y="2720"/>
              <a:ext cx="22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34850" name="Line 49"/>
            <p:cNvSpPr>
              <a:spLocks noChangeShapeType="1"/>
            </p:cNvSpPr>
            <p:nvPr/>
          </p:nvSpPr>
          <p:spPr bwMode="auto">
            <a:xfrm flipV="1">
              <a:off x="924" y="2508"/>
              <a:ext cx="136" cy="144"/>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34851" name="Line 50"/>
            <p:cNvSpPr>
              <a:spLocks noChangeShapeType="1"/>
            </p:cNvSpPr>
            <p:nvPr/>
          </p:nvSpPr>
          <p:spPr bwMode="auto">
            <a:xfrm>
              <a:off x="1212" y="2512"/>
              <a:ext cx="128" cy="14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grpSp>
    </p:spTree>
    <p:extLst>
      <p:ext uri="{BB962C8B-B14F-4D97-AF65-F5344CB8AC3E}">
        <p14:creationId xmlns:p14="http://schemas.microsoft.com/office/powerpoint/2010/main" val="38469512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14051"/>
                                        </p:tgtEl>
                                        <p:attrNameLst>
                                          <p:attrName>style.visibility</p:attrName>
                                        </p:attrNameLst>
                                      </p:cBhvr>
                                      <p:to>
                                        <p:strVal val="visible"/>
                                      </p:to>
                                    </p:set>
                                    <p:animEffect transition="in" filter="wipe(left)">
                                      <p:cBhvr>
                                        <p:cTn id="7" dur="500"/>
                                        <p:tgtEl>
                                          <p:spTgt spid="514051"/>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514052"/>
                                        </p:tgtEl>
                                        <p:attrNameLst>
                                          <p:attrName>style.visibility</p:attrName>
                                        </p:attrNameLst>
                                      </p:cBhvr>
                                      <p:to>
                                        <p:strVal val="visible"/>
                                      </p:to>
                                    </p:set>
                                    <p:animEffect transition="in" filter="fade">
                                      <p:cBhvr>
                                        <p:cTn id="11" dur="500"/>
                                        <p:tgtEl>
                                          <p:spTgt spid="514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05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p:cNvSpPr txBox="1">
            <a:spLocks noChangeArrowheads="1"/>
          </p:cNvSpPr>
          <p:nvPr/>
        </p:nvSpPr>
        <p:spPr bwMode="auto">
          <a:xfrm>
            <a:off x="1372791" y="77391"/>
            <a:ext cx="55626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GB" altLang="en-US" sz="1500">
                <a:solidFill>
                  <a:srgbClr val="FFFFFF"/>
                </a:solidFill>
                <a:latin typeface="Times New Roman" panose="02020603050405020304" pitchFamily="18" charset="0"/>
              </a:rPr>
              <a:t>C</a:t>
            </a:r>
            <a:r>
              <a:rPr lang="en-GB" altLang="en-US" sz="1200">
                <a:solidFill>
                  <a:srgbClr val="FFFFFF"/>
                </a:solidFill>
                <a:latin typeface="Times New Roman" panose="02020603050405020304" pitchFamily="18" charset="0"/>
              </a:rPr>
              <a:t>OBI</a:t>
            </a:r>
            <a:r>
              <a:rPr lang="en-GB" altLang="en-US" sz="1500">
                <a:solidFill>
                  <a:srgbClr val="FFFFFF"/>
                </a:solidFill>
                <a:latin typeface="Times New Roman" panose="02020603050405020304" pitchFamily="18" charset="0"/>
              </a:rPr>
              <a:t>T: Advantages</a:t>
            </a:r>
          </a:p>
        </p:txBody>
      </p:sp>
      <p:sp>
        <p:nvSpPr>
          <p:cNvPr id="516099" name="Text Box 3"/>
          <p:cNvSpPr txBox="1">
            <a:spLocks noChangeArrowheads="1"/>
          </p:cNvSpPr>
          <p:nvPr/>
        </p:nvSpPr>
        <p:spPr bwMode="auto">
          <a:xfrm>
            <a:off x="1375172" y="684610"/>
            <a:ext cx="6429375"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indent="-22860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20000"/>
              </a:spcBef>
              <a:spcAft>
                <a:spcPct val="20000"/>
              </a:spcAft>
              <a:buClr>
                <a:srgbClr val="265995"/>
              </a:buClr>
              <a:buSzPct val="80000"/>
              <a:buFont typeface="Arial" panose="020B0604020202020204" pitchFamily="34" charset="0"/>
              <a:buNone/>
            </a:pPr>
            <a:r>
              <a:rPr lang="en-US" altLang="en-US" sz="1200" b="0">
                <a:solidFill>
                  <a:srgbClr val="000000"/>
                </a:solidFill>
                <a:latin typeface="Times New Roman" panose="02020603050405020304" pitchFamily="18" charset="0"/>
              </a:rPr>
              <a:t>Some of the advantages of adopting C</a:t>
            </a:r>
            <a:r>
              <a:rPr lang="en-US" altLang="en-US" sz="1050" b="0">
                <a:solidFill>
                  <a:srgbClr val="000000"/>
                </a:solidFill>
                <a:latin typeface="Times New Roman" panose="02020603050405020304" pitchFamily="18" charset="0"/>
              </a:rPr>
              <a:t>OBI</a:t>
            </a:r>
            <a:r>
              <a:rPr lang="en-US" altLang="en-US" sz="1200" b="0">
                <a:solidFill>
                  <a:srgbClr val="000000"/>
                </a:solidFill>
                <a:latin typeface="Times New Roman" panose="02020603050405020304" pitchFamily="18" charset="0"/>
              </a:rPr>
              <a:t>T are:</a:t>
            </a:r>
          </a:p>
          <a:p>
            <a:pPr lvl="1" fontAlgn="base">
              <a:spcBef>
                <a:spcPct val="20000"/>
              </a:spcBef>
              <a:spcAft>
                <a:spcPct val="20000"/>
              </a:spcAft>
              <a:buClr>
                <a:srgbClr val="265B95"/>
              </a:buClr>
              <a:buSzPct val="80000"/>
              <a:buFont typeface="Arial" panose="020B0604020202020204" pitchFamily="34" charset="0"/>
              <a:buChar char="►"/>
            </a:pPr>
            <a:r>
              <a:rPr lang="en-US" altLang="en-US" sz="1200" b="0">
                <a:solidFill>
                  <a:srgbClr val="000000"/>
                </a:solidFill>
                <a:latin typeface="Times New Roman" panose="02020603050405020304" pitchFamily="18" charset="0"/>
              </a:rPr>
              <a:t>C</a:t>
            </a:r>
            <a:r>
              <a:rPr lang="en-US" altLang="en-US" sz="1050" b="0">
                <a:solidFill>
                  <a:srgbClr val="000000"/>
                </a:solidFill>
                <a:latin typeface="Times New Roman" panose="02020603050405020304" pitchFamily="18" charset="0"/>
              </a:rPr>
              <a:t>OBI</a:t>
            </a:r>
            <a:r>
              <a:rPr lang="en-US" altLang="en-US" sz="1200" b="0">
                <a:solidFill>
                  <a:srgbClr val="000000"/>
                </a:solidFill>
                <a:latin typeface="Times New Roman" panose="02020603050405020304" pitchFamily="18" charset="0"/>
              </a:rPr>
              <a:t>T is aligned with other standards and good practices and should be used together with them. </a:t>
            </a:r>
          </a:p>
          <a:p>
            <a:pPr lvl="1" fontAlgn="base">
              <a:spcBef>
                <a:spcPct val="20000"/>
              </a:spcBef>
              <a:spcAft>
                <a:spcPct val="20000"/>
              </a:spcAft>
              <a:buClr>
                <a:srgbClr val="265B95"/>
              </a:buClr>
              <a:buSzPct val="80000"/>
              <a:buFont typeface="Arial" panose="020B0604020202020204" pitchFamily="34" charset="0"/>
              <a:buChar char="►"/>
            </a:pPr>
            <a:r>
              <a:rPr lang="en-US" altLang="en-US" sz="1200" b="0">
                <a:solidFill>
                  <a:srgbClr val="000000"/>
                </a:solidFill>
                <a:latin typeface="Times New Roman" panose="02020603050405020304" pitchFamily="18" charset="0"/>
              </a:rPr>
              <a:t>C</a:t>
            </a:r>
            <a:r>
              <a:rPr lang="en-US" altLang="en-US" sz="1050" b="0">
                <a:solidFill>
                  <a:srgbClr val="000000"/>
                </a:solidFill>
                <a:latin typeface="Times New Roman" panose="02020603050405020304" pitchFamily="18" charset="0"/>
              </a:rPr>
              <a:t>OBI</a:t>
            </a:r>
            <a:r>
              <a:rPr lang="en-US" altLang="en-US" sz="1200" b="0">
                <a:solidFill>
                  <a:srgbClr val="000000"/>
                </a:solidFill>
                <a:latin typeface="Times New Roman" panose="02020603050405020304" pitchFamily="18" charset="0"/>
              </a:rPr>
              <a:t>T’s framework and supporting best practices provide a well-managed and flexible IT environment in an organisation.</a:t>
            </a:r>
          </a:p>
          <a:p>
            <a:pPr lvl="1" fontAlgn="base">
              <a:spcBef>
                <a:spcPct val="20000"/>
              </a:spcBef>
              <a:spcAft>
                <a:spcPct val="20000"/>
              </a:spcAft>
              <a:buClr>
                <a:srgbClr val="265B95"/>
              </a:buClr>
              <a:buSzPct val="80000"/>
              <a:buFont typeface="Arial" panose="020B0604020202020204" pitchFamily="34" charset="0"/>
              <a:buChar char="►"/>
            </a:pPr>
            <a:r>
              <a:rPr lang="en-US" altLang="en-US" sz="1200" b="0">
                <a:solidFill>
                  <a:srgbClr val="000000"/>
                </a:solidFill>
                <a:latin typeface="Times New Roman" panose="02020603050405020304" pitchFamily="18" charset="0"/>
              </a:rPr>
              <a:t>C</a:t>
            </a:r>
            <a:r>
              <a:rPr lang="en-US" altLang="en-US" sz="1050" b="0">
                <a:solidFill>
                  <a:srgbClr val="000000"/>
                </a:solidFill>
                <a:latin typeface="Times New Roman" panose="02020603050405020304" pitchFamily="18" charset="0"/>
              </a:rPr>
              <a:t>OBI</a:t>
            </a:r>
            <a:r>
              <a:rPr lang="en-US" altLang="en-US" sz="1200" b="0">
                <a:solidFill>
                  <a:srgbClr val="000000"/>
                </a:solidFill>
                <a:latin typeface="Times New Roman" panose="02020603050405020304" pitchFamily="18" charset="0"/>
              </a:rPr>
              <a:t>T provides a control environment that is responsive to business needs and serves management and audit functions in terms of their control responsibilities.</a:t>
            </a:r>
          </a:p>
          <a:p>
            <a:pPr lvl="1" fontAlgn="base">
              <a:spcBef>
                <a:spcPct val="20000"/>
              </a:spcBef>
              <a:spcAft>
                <a:spcPct val="20000"/>
              </a:spcAft>
              <a:buClr>
                <a:srgbClr val="265B95"/>
              </a:buClr>
              <a:buSzPct val="80000"/>
              <a:buFont typeface="Arial" panose="020B0604020202020204" pitchFamily="34" charset="0"/>
              <a:buChar char="►"/>
            </a:pPr>
            <a:r>
              <a:rPr lang="en-US" altLang="en-US" sz="1200" b="0">
                <a:solidFill>
                  <a:srgbClr val="000000"/>
                </a:solidFill>
                <a:latin typeface="Times New Roman" panose="02020603050405020304" pitchFamily="18" charset="0"/>
              </a:rPr>
              <a:t>C</a:t>
            </a:r>
            <a:r>
              <a:rPr lang="en-US" altLang="en-US" sz="1050" b="0">
                <a:solidFill>
                  <a:srgbClr val="000000"/>
                </a:solidFill>
                <a:latin typeface="Times New Roman" panose="02020603050405020304" pitchFamily="18" charset="0"/>
              </a:rPr>
              <a:t>OBI</a:t>
            </a:r>
            <a:r>
              <a:rPr lang="en-US" altLang="en-US" sz="1200" b="0">
                <a:solidFill>
                  <a:srgbClr val="000000"/>
                </a:solidFill>
                <a:latin typeface="Times New Roman" panose="02020603050405020304" pitchFamily="18" charset="0"/>
              </a:rPr>
              <a:t>T provides tools to help manage IT activities.</a:t>
            </a:r>
          </a:p>
        </p:txBody>
      </p:sp>
      <p:pic>
        <p:nvPicPr>
          <p:cNvPr id="516100" name="Picture 4" descr="Slid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3979" y="2726532"/>
            <a:ext cx="2455069" cy="1875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48010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16099"/>
                                        </p:tgtEl>
                                        <p:attrNameLst>
                                          <p:attrName>style.visibility</p:attrName>
                                        </p:attrNameLst>
                                      </p:cBhvr>
                                      <p:to>
                                        <p:strVal val="visible"/>
                                      </p:to>
                                    </p:set>
                                    <p:animEffect transition="in" filter="wipe(left)">
                                      <p:cBhvr>
                                        <p:cTn id="7" dur="500"/>
                                        <p:tgtEl>
                                          <p:spTgt spid="516099"/>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516100"/>
                                        </p:tgtEl>
                                        <p:attrNameLst>
                                          <p:attrName>style.visibility</p:attrName>
                                        </p:attrNameLst>
                                      </p:cBhvr>
                                      <p:to>
                                        <p:strVal val="visible"/>
                                      </p:to>
                                    </p:set>
                                    <p:animEffect transition="in" filter="fade">
                                      <p:cBhvr>
                                        <p:cTn id="11" dur="1000"/>
                                        <p:tgtEl>
                                          <p:spTgt spid="516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09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1372791" y="77391"/>
            <a:ext cx="55626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GB" altLang="en-US" sz="1500">
                <a:solidFill>
                  <a:srgbClr val="FFFFFF"/>
                </a:solidFill>
                <a:latin typeface="Times New Roman" panose="02020603050405020304" pitchFamily="18" charset="0"/>
              </a:rPr>
              <a:t>C</a:t>
            </a:r>
            <a:r>
              <a:rPr lang="en-GB" altLang="en-US" sz="1200">
                <a:solidFill>
                  <a:srgbClr val="FFFFFF"/>
                </a:solidFill>
                <a:latin typeface="Times New Roman" panose="02020603050405020304" pitchFamily="18" charset="0"/>
              </a:rPr>
              <a:t>OBI</a:t>
            </a:r>
            <a:r>
              <a:rPr lang="en-GB" altLang="en-US" sz="1500">
                <a:solidFill>
                  <a:srgbClr val="FFFFFF"/>
                </a:solidFill>
                <a:latin typeface="Times New Roman" panose="02020603050405020304" pitchFamily="18" charset="0"/>
              </a:rPr>
              <a:t>T and IT Governance</a:t>
            </a:r>
          </a:p>
        </p:txBody>
      </p:sp>
      <p:sp>
        <p:nvSpPr>
          <p:cNvPr id="520195" name="Rectangle 3"/>
          <p:cNvSpPr>
            <a:spLocks noChangeArrowheads="1"/>
          </p:cNvSpPr>
          <p:nvPr/>
        </p:nvSpPr>
        <p:spPr bwMode="auto">
          <a:xfrm>
            <a:off x="1375173" y="684610"/>
            <a:ext cx="6425803"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31775" indent="-231775">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20000"/>
              </a:spcBef>
              <a:spcAft>
                <a:spcPct val="20000"/>
              </a:spcAft>
              <a:buClr>
                <a:srgbClr val="265995"/>
              </a:buClr>
              <a:buSzPct val="80000"/>
              <a:buFont typeface="Arial" panose="020B0604020202020204" pitchFamily="34" charset="0"/>
              <a:buChar char="►"/>
            </a:pPr>
            <a:r>
              <a:rPr lang="en-US" altLang="en-US" sz="1200" b="0">
                <a:solidFill>
                  <a:srgbClr val="000000"/>
                </a:solidFill>
                <a:latin typeface="Times New Roman" panose="02020603050405020304" pitchFamily="18" charset="0"/>
              </a:rPr>
              <a:t>C</a:t>
            </a:r>
            <a:r>
              <a:rPr lang="en-US" altLang="en-US" sz="1050" b="0">
                <a:solidFill>
                  <a:srgbClr val="000000"/>
                </a:solidFill>
                <a:latin typeface="Times New Roman" panose="02020603050405020304" pitchFamily="18" charset="0"/>
              </a:rPr>
              <a:t>OB</a:t>
            </a:r>
            <a:r>
              <a:rPr lang="en-US" altLang="en-US" sz="1200" b="0">
                <a:solidFill>
                  <a:srgbClr val="000000"/>
                </a:solidFill>
                <a:latin typeface="Times New Roman" panose="02020603050405020304" pitchFamily="18" charset="0"/>
              </a:rPr>
              <a:t>IT focuses on improving IT governance in organisations. </a:t>
            </a:r>
          </a:p>
          <a:p>
            <a:pPr fontAlgn="base">
              <a:spcBef>
                <a:spcPct val="20000"/>
              </a:spcBef>
              <a:spcAft>
                <a:spcPct val="20000"/>
              </a:spcAft>
              <a:buClr>
                <a:srgbClr val="265995"/>
              </a:buClr>
              <a:buSzPct val="80000"/>
              <a:buFont typeface="Arial" panose="020B0604020202020204" pitchFamily="34" charset="0"/>
              <a:buChar char="►"/>
            </a:pPr>
            <a:r>
              <a:rPr lang="en-US" altLang="en-US" sz="1200" b="0">
                <a:solidFill>
                  <a:srgbClr val="000000"/>
                </a:solidFill>
                <a:latin typeface="Times New Roman" panose="02020603050405020304" pitchFamily="18" charset="0"/>
              </a:rPr>
              <a:t>C</a:t>
            </a:r>
            <a:r>
              <a:rPr lang="en-US" altLang="en-US" sz="1050" b="0">
                <a:solidFill>
                  <a:srgbClr val="000000"/>
                </a:solidFill>
                <a:latin typeface="Times New Roman" panose="02020603050405020304" pitchFamily="18" charset="0"/>
              </a:rPr>
              <a:t>OBI</a:t>
            </a:r>
            <a:r>
              <a:rPr lang="en-US" altLang="en-US" sz="1200" b="0">
                <a:solidFill>
                  <a:srgbClr val="000000"/>
                </a:solidFill>
                <a:latin typeface="Times New Roman" panose="02020603050405020304" pitchFamily="18" charset="0"/>
              </a:rPr>
              <a:t>T provides a framework to manage and control IT activities and supports five requirements for a control framework.</a:t>
            </a:r>
          </a:p>
        </p:txBody>
      </p:sp>
      <p:grpSp>
        <p:nvGrpSpPr>
          <p:cNvPr id="520196" name="Group 4"/>
          <p:cNvGrpSpPr>
            <a:grpSpLocks/>
          </p:cNvGrpSpPr>
          <p:nvPr/>
        </p:nvGrpSpPr>
        <p:grpSpPr bwMode="auto">
          <a:xfrm>
            <a:off x="2519363" y="1437085"/>
            <a:ext cx="4069556" cy="3334940"/>
            <a:chOff x="1268" y="1114"/>
            <a:chExt cx="3418" cy="2801"/>
          </a:xfrm>
        </p:grpSpPr>
        <p:sp>
          <p:nvSpPr>
            <p:cNvPr id="38918" name="Line 5"/>
            <p:cNvSpPr>
              <a:spLocks noChangeShapeType="1"/>
            </p:cNvSpPr>
            <p:nvPr/>
          </p:nvSpPr>
          <p:spPr bwMode="auto">
            <a:xfrm flipH="1">
              <a:off x="3360" y="2639"/>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pic>
          <p:nvPicPr>
            <p:cNvPr id="38919" name="Picture 6" descr="docum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92" y="2216"/>
              <a:ext cx="844" cy="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0" name="Picture 7" descr="docum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20" y="3061"/>
              <a:ext cx="844" cy="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1" name="Picture 8" descr="pent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98" y="1887"/>
              <a:ext cx="1104" cy="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2" name="Line 9"/>
            <p:cNvSpPr>
              <a:spLocks noChangeShapeType="1"/>
            </p:cNvSpPr>
            <p:nvPr/>
          </p:nvSpPr>
          <p:spPr bwMode="auto">
            <a:xfrm>
              <a:off x="2390" y="1927"/>
              <a:ext cx="210" cy="21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38923" name="Line 10"/>
            <p:cNvSpPr>
              <a:spLocks noChangeShapeType="1"/>
            </p:cNvSpPr>
            <p:nvPr/>
          </p:nvSpPr>
          <p:spPr bwMode="auto">
            <a:xfrm>
              <a:off x="2038" y="2623"/>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38924" name="Text Box 11"/>
            <p:cNvSpPr txBox="1">
              <a:spLocks noChangeArrowheads="1"/>
            </p:cNvSpPr>
            <p:nvPr/>
          </p:nvSpPr>
          <p:spPr bwMode="auto">
            <a:xfrm>
              <a:off x="2542" y="3207"/>
              <a:ext cx="816" cy="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1050" b="0">
                  <a:solidFill>
                    <a:srgbClr val="000000"/>
                  </a:solidFill>
                  <a:latin typeface="Times New Roman" panose="02020603050405020304" pitchFamily="18" charset="0"/>
                </a:rPr>
                <a:t>Has general acceptability amongst organisations</a:t>
              </a:r>
            </a:p>
          </p:txBody>
        </p:sp>
        <p:sp>
          <p:nvSpPr>
            <p:cNvPr id="38925" name="Line 12"/>
            <p:cNvSpPr>
              <a:spLocks noChangeShapeType="1"/>
            </p:cNvSpPr>
            <p:nvPr/>
          </p:nvSpPr>
          <p:spPr bwMode="auto">
            <a:xfrm flipV="1">
              <a:off x="2950" y="2847"/>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38926" name="Text Box 13"/>
            <p:cNvSpPr txBox="1">
              <a:spLocks noChangeArrowheads="1"/>
            </p:cNvSpPr>
            <p:nvPr/>
          </p:nvSpPr>
          <p:spPr bwMode="auto">
            <a:xfrm>
              <a:off x="3822" y="2399"/>
              <a:ext cx="864"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1050" b="0">
                  <a:solidFill>
                    <a:srgbClr val="000000"/>
                  </a:solidFill>
                  <a:latin typeface="Times New Roman" panose="02020603050405020304" pitchFamily="18" charset="0"/>
                </a:rPr>
                <a:t>Helps meet regulatory requirements</a:t>
              </a:r>
            </a:p>
          </p:txBody>
        </p:sp>
        <p:sp>
          <p:nvSpPr>
            <p:cNvPr id="38927" name="Line 14"/>
            <p:cNvSpPr>
              <a:spLocks noChangeShapeType="1"/>
            </p:cNvSpPr>
            <p:nvPr/>
          </p:nvSpPr>
          <p:spPr bwMode="auto">
            <a:xfrm flipH="1">
              <a:off x="3286" y="1903"/>
              <a:ext cx="210" cy="21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38928" name="Text Box 15"/>
            <p:cNvSpPr txBox="1">
              <a:spLocks noChangeArrowheads="1"/>
            </p:cNvSpPr>
            <p:nvPr/>
          </p:nvSpPr>
          <p:spPr bwMode="auto">
            <a:xfrm>
              <a:off x="2544" y="2458"/>
              <a:ext cx="816"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50000"/>
                </a:spcBef>
                <a:spcAft>
                  <a:spcPct val="0"/>
                </a:spcAft>
              </a:pPr>
              <a:r>
                <a:rPr lang="en-US" altLang="en-US" sz="1050">
                  <a:solidFill>
                    <a:srgbClr val="FFFFFF"/>
                  </a:solidFill>
                  <a:latin typeface="Times New Roman" panose="02020603050405020304" pitchFamily="18" charset="0"/>
                </a:rPr>
                <a:t>Control Framework</a:t>
              </a:r>
            </a:p>
          </p:txBody>
        </p:sp>
        <p:pic>
          <p:nvPicPr>
            <p:cNvPr id="38929" name="Picture 16" descr="docum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6" y="1114"/>
              <a:ext cx="844" cy="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30" name="Text Box 17"/>
            <p:cNvSpPr txBox="1">
              <a:spLocks noChangeArrowheads="1"/>
            </p:cNvSpPr>
            <p:nvPr/>
          </p:nvSpPr>
          <p:spPr bwMode="auto">
            <a:xfrm>
              <a:off x="3574" y="1297"/>
              <a:ext cx="816"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1050" b="0">
                  <a:solidFill>
                    <a:srgbClr val="000000"/>
                  </a:solidFill>
                  <a:latin typeface="Times New Roman" panose="02020603050405020304" pitchFamily="18" charset="0"/>
                </a:rPr>
                <a:t>Defines a common language</a:t>
              </a:r>
            </a:p>
          </p:txBody>
        </p:sp>
        <p:pic>
          <p:nvPicPr>
            <p:cNvPr id="38931" name="Picture 18" descr="docum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10" y="1152"/>
              <a:ext cx="844" cy="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32" name="Text Box 19"/>
            <p:cNvSpPr txBox="1">
              <a:spLocks noChangeArrowheads="1"/>
            </p:cNvSpPr>
            <p:nvPr/>
          </p:nvSpPr>
          <p:spPr bwMode="auto">
            <a:xfrm>
              <a:off x="1728" y="1279"/>
              <a:ext cx="816"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1050" b="0">
                  <a:solidFill>
                    <a:srgbClr val="000000"/>
                  </a:solidFill>
                  <a:latin typeface="Times New Roman" panose="02020603050405020304" pitchFamily="18" charset="0"/>
                </a:rPr>
                <a:t>Provides sharper business </a:t>
              </a:r>
            </a:p>
          </p:txBody>
        </p:sp>
        <p:pic>
          <p:nvPicPr>
            <p:cNvPr id="38933" name="Picture 20" descr="docum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68" y="2208"/>
              <a:ext cx="844" cy="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34" name="Text Box 21"/>
            <p:cNvSpPr txBox="1">
              <a:spLocks noChangeArrowheads="1"/>
            </p:cNvSpPr>
            <p:nvPr/>
          </p:nvSpPr>
          <p:spPr bwMode="auto">
            <a:xfrm>
              <a:off x="1362" y="2383"/>
              <a:ext cx="720"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1050" b="0">
                  <a:solidFill>
                    <a:srgbClr val="000000"/>
                  </a:solidFill>
                  <a:latin typeface="Times New Roman" panose="02020603050405020304" pitchFamily="18" charset="0"/>
                </a:rPr>
                <a:t>Ensures process orientation</a:t>
              </a:r>
            </a:p>
          </p:txBody>
        </p:sp>
      </p:grpSp>
      <p:sp>
        <p:nvSpPr>
          <p:cNvPr id="38917" name="Text Box 22"/>
          <p:cNvSpPr txBox="1">
            <a:spLocks noChangeArrowheads="1"/>
          </p:cNvSpPr>
          <p:nvPr/>
        </p:nvSpPr>
        <p:spPr bwMode="auto">
          <a:xfrm>
            <a:off x="3059906" y="2103835"/>
            <a:ext cx="809625" cy="496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1050" b="0">
                <a:solidFill>
                  <a:srgbClr val="000000"/>
                </a:solidFill>
                <a:latin typeface="Times New Roman" panose="02020603050405020304" pitchFamily="18" charset="0"/>
              </a:rPr>
              <a:t>focus</a:t>
            </a:r>
          </a:p>
          <a:p>
            <a:pPr fontAlgn="base">
              <a:spcBef>
                <a:spcPct val="50000"/>
              </a:spcBef>
              <a:spcAft>
                <a:spcPct val="0"/>
              </a:spcAft>
            </a:pPr>
            <a:endParaRPr lang="en-US" altLang="en-US" sz="105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5926695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20195"/>
                                        </p:tgtEl>
                                        <p:attrNameLst>
                                          <p:attrName>style.visibility</p:attrName>
                                        </p:attrNameLst>
                                      </p:cBhvr>
                                      <p:to>
                                        <p:strVal val="visible"/>
                                      </p:to>
                                    </p:set>
                                    <p:animEffect transition="in" filter="wipe(left)">
                                      <p:cBhvr>
                                        <p:cTn id="7" dur="500"/>
                                        <p:tgtEl>
                                          <p:spTgt spid="520195"/>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520196"/>
                                        </p:tgtEl>
                                        <p:attrNameLst>
                                          <p:attrName>style.visibility</p:attrName>
                                        </p:attrNameLst>
                                      </p:cBhvr>
                                      <p:to>
                                        <p:strVal val="visible"/>
                                      </p:to>
                                    </p:set>
                                    <p:animEffect transition="in" filter="fade">
                                      <p:cBhvr>
                                        <p:cTn id="11" dur="1000"/>
                                        <p:tgtEl>
                                          <p:spTgt spid="520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019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1372791" y="77391"/>
            <a:ext cx="55626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GB" altLang="en-US" sz="1500">
                <a:solidFill>
                  <a:srgbClr val="FFFFFF"/>
                </a:solidFill>
                <a:latin typeface="Times New Roman" panose="02020603050405020304" pitchFamily="18" charset="0"/>
              </a:rPr>
              <a:t>C</a:t>
            </a:r>
            <a:r>
              <a:rPr lang="en-GB" altLang="en-US" sz="1200">
                <a:solidFill>
                  <a:srgbClr val="FFFFFF"/>
                </a:solidFill>
                <a:latin typeface="Times New Roman" panose="02020603050405020304" pitchFamily="18" charset="0"/>
              </a:rPr>
              <a:t>OBI</a:t>
            </a:r>
            <a:r>
              <a:rPr lang="en-GB" altLang="en-US" sz="1500">
                <a:solidFill>
                  <a:srgbClr val="FFFFFF"/>
                </a:solidFill>
                <a:latin typeface="Times New Roman" panose="02020603050405020304" pitchFamily="18" charset="0"/>
              </a:rPr>
              <a:t>T and IT Governance </a:t>
            </a:r>
            <a:r>
              <a:rPr lang="en-GB" altLang="en-US" sz="1500" i="1">
                <a:solidFill>
                  <a:srgbClr val="FFFFFF"/>
                </a:solidFill>
                <a:latin typeface="Times New Roman" panose="02020603050405020304" pitchFamily="18" charset="0"/>
              </a:rPr>
              <a:t>(Cont.)</a:t>
            </a:r>
          </a:p>
        </p:txBody>
      </p:sp>
      <p:sp>
        <p:nvSpPr>
          <p:cNvPr id="522243" name="Text Box 3"/>
          <p:cNvSpPr txBox="1">
            <a:spLocks noChangeArrowheads="1"/>
          </p:cNvSpPr>
          <p:nvPr/>
        </p:nvSpPr>
        <p:spPr bwMode="auto">
          <a:xfrm>
            <a:off x="1375172" y="684610"/>
            <a:ext cx="2914650" cy="2714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indent="-22860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20000"/>
              </a:spcBef>
              <a:spcAft>
                <a:spcPct val="20000"/>
              </a:spcAft>
              <a:buClr>
                <a:srgbClr val="265995"/>
              </a:buClr>
              <a:buSzPct val="80000"/>
              <a:buFont typeface="Arial" panose="020B0604020202020204" pitchFamily="34" charset="0"/>
              <a:buNone/>
            </a:pPr>
            <a:r>
              <a:rPr lang="en-US" altLang="en-US" sz="1200">
                <a:solidFill>
                  <a:srgbClr val="000000"/>
                </a:solidFill>
                <a:latin typeface="Times New Roman" panose="02020603050405020304" pitchFamily="18" charset="0"/>
              </a:rPr>
              <a:t>Business Focus</a:t>
            </a:r>
          </a:p>
          <a:p>
            <a:pPr lvl="1" fontAlgn="base">
              <a:spcBef>
                <a:spcPct val="20000"/>
              </a:spcBef>
              <a:spcAft>
                <a:spcPct val="20000"/>
              </a:spcAft>
              <a:buClr>
                <a:srgbClr val="265B95"/>
              </a:buClr>
              <a:buSzPct val="80000"/>
              <a:buFont typeface="Arial" panose="020B0604020202020204" pitchFamily="34" charset="0"/>
              <a:buChar char="►"/>
            </a:pPr>
            <a:r>
              <a:rPr lang="en-US" altLang="en-US" sz="1200" b="0">
                <a:solidFill>
                  <a:srgbClr val="000000"/>
                </a:solidFill>
                <a:latin typeface="Times New Roman" panose="02020603050405020304" pitchFamily="18" charset="0"/>
              </a:rPr>
              <a:t>C</a:t>
            </a:r>
            <a:r>
              <a:rPr lang="en-US" altLang="en-US" sz="1050" b="0">
                <a:solidFill>
                  <a:srgbClr val="000000"/>
                </a:solidFill>
                <a:latin typeface="Times New Roman" panose="02020603050405020304" pitchFamily="18" charset="0"/>
              </a:rPr>
              <a:t>OBI</a:t>
            </a:r>
            <a:r>
              <a:rPr lang="en-US" altLang="en-US" sz="1200" b="0">
                <a:solidFill>
                  <a:srgbClr val="000000"/>
                </a:solidFill>
                <a:latin typeface="Times New Roman" panose="02020603050405020304" pitchFamily="18" charset="0"/>
              </a:rPr>
              <a:t>T achieves sharper business focus by aligning IT with business objectives. </a:t>
            </a:r>
          </a:p>
          <a:p>
            <a:pPr lvl="1" fontAlgn="base">
              <a:spcBef>
                <a:spcPct val="20000"/>
              </a:spcBef>
              <a:spcAft>
                <a:spcPct val="20000"/>
              </a:spcAft>
              <a:buClr>
                <a:srgbClr val="265B95"/>
              </a:buClr>
              <a:buSzPct val="80000"/>
              <a:buFont typeface="Arial" panose="020B0604020202020204" pitchFamily="34" charset="0"/>
              <a:buChar char="►"/>
            </a:pPr>
            <a:r>
              <a:rPr lang="en-US" altLang="en-US" sz="1200" b="0">
                <a:solidFill>
                  <a:srgbClr val="000000"/>
                </a:solidFill>
                <a:latin typeface="Times New Roman" panose="02020603050405020304" pitchFamily="18" charset="0"/>
              </a:rPr>
              <a:t>The measurement of IT performance should focus on IT’s contribution to enabling and extending the business strategy. </a:t>
            </a:r>
          </a:p>
          <a:p>
            <a:pPr lvl="1" fontAlgn="base">
              <a:spcBef>
                <a:spcPct val="20000"/>
              </a:spcBef>
              <a:spcAft>
                <a:spcPct val="20000"/>
              </a:spcAft>
              <a:buClr>
                <a:srgbClr val="265B95"/>
              </a:buClr>
              <a:buSzPct val="80000"/>
              <a:buFont typeface="Arial" panose="020B0604020202020204" pitchFamily="34" charset="0"/>
              <a:buChar char="►"/>
            </a:pPr>
            <a:r>
              <a:rPr lang="en-US" altLang="en-US" sz="1200" b="0">
                <a:solidFill>
                  <a:srgbClr val="000000"/>
                </a:solidFill>
                <a:latin typeface="Times New Roman" panose="02020603050405020304" pitchFamily="18" charset="0"/>
              </a:rPr>
              <a:t>C</a:t>
            </a:r>
            <a:r>
              <a:rPr lang="en-US" altLang="en-US" sz="1050" b="0">
                <a:solidFill>
                  <a:srgbClr val="000000"/>
                </a:solidFill>
                <a:latin typeface="Times New Roman" panose="02020603050405020304" pitchFamily="18" charset="0"/>
              </a:rPr>
              <a:t>OBI</a:t>
            </a:r>
            <a:r>
              <a:rPr lang="en-US" altLang="en-US" sz="1200" b="0">
                <a:solidFill>
                  <a:srgbClr val="000000"/>
                </a:solidFill>
                <a:latin typeface="Times New Roman" panose="02020603050405020304" pitchFamily="18" charset="0"/>
              </a:rPr>
              <a:t>T, supported by appropriate business-focused metrics, can ensure that the primary focus is value delivery and not technical excellence as an end in itself.</a:t>
            </a:r>
          </a:p>
        </p:txBody>
      </p:sp>
      <p:grpSp>
        <p:nvGrpSpPr>
          <p:cNvPr id="522244" name="Group 4"/>
          <p:cNvGrpSpPr>
            <a:grpSpLocks/>
          </p:cNvGrpSpPr>
          <p:nvPr/>
        </p:nvGrpSpPr>
        <p:grpSpPr bwMode="auto">
          <a:xfrm>
            <a:off x="4375548" y="959644"/>
            <a:ext cx="3479006" cy="3209925"/>
            <a:chOff x="2670" y="808"/>
            <a:chExt cx="2922" cy="2696"/>
          </a:xfrm>
        </p:grpSpPr>
        <p:pic>
          <p:nvPicPr>
            <p:cNvPr id="40966" name="Picture 5" descr="docum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30" y="2650"/>
              <a:ext cx="844" cy="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7" name="Line 6"/>
            <p:cNvSpPr>
              <a:spLocks noChangeShapeType="1"/>
            </p:cNvSpPr>
            <p:nvPr/>
          </p:nvSpPr>
          <p:spPr bwMode="auto">
            <a:xfrm>
              <a:off x="3640" y="1604"/>
              <a:ext cx="210" cy="21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40968" name="Line 7"/>
            <p:cNvSpPr>
              <a:spLocks noChangeShapeType="1"/>
            </p:cNvSpPr>
            <p:nvPr/>
          </p:nvSpPr>
          <p:spPr bwMode="auto">
            <a:xfrm>
              <a:off x="3448" y="2236"/>
              <a:ext cx="304"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40969" name="Text Box 8"/>
            <p:cNvSpPr txBox="1">
              <a:spLocks noChangeArrowheads="1"/>
            </p:cNvSpPr>
            <p:nvPr/>
          </p:nvSpPr>
          <p:spPr bwMode="auto">
            <a:xfrm>
              <a:off x="3752" y="2796"/>
              <a:ext cx="816" cy="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1050" b="0">
                  <a:solidFill>
                    <a:srgbClr val="000000"/>
                  </a:solidFill>
                  <a:latin typeface="Times New Roman" panose="02020603050405020304" pitchFamily="18" charset="0"/>
                </a:rPr>
                <a:t>Has general acceptability amongst organisations</a:t>
              </a:r>
            </a:p>
          </p:txBody>
        </p:sp>
        <p:sp>
          <p:nvSpPr>
            <p:cNvPr id="40970" name="Line 9"/>
            <p:cNvSpPr>
              <a:spLocks noChangeShapeType="1"/>
            </p:cNvSpPr>
            <p:nvPr/>
          </p:nvSpPr>
          <p:spPr bwMode="auto">
            <a:xfrm flipV="1">
              <a:off x="4144" y="2452"/>
              <a:ext cx="1"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40971" name="Line 10"/>
            <p:cNvSpPr>
              <a:spLocks noChangeShapeType="1"/>
            </p:cNvSpPr>
            <p:nvPr/>
          </p:nvSpPr>
          <p:spPr bwMode="auto">
            <a:xfrm flipH="1">
              <a:off x="4440" y="2260"/>
              <a:ext cx="288"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40972" name="Line 11"/>
            <p:cNvSpPr>
              <a:spLocks noChangeShapeType="1"/>
            </p:cNvSpPr>
            <p:nvPr/>
          </p:nvSpPr>
          <p:spPr bwMode="auto">
            <a:xfrm flipH="1">
              <a:off x="4336" y="1620"/>
              <a:ext cx="210" cy="21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pic>
          <p:nvPicPr>
            <p:cNvPr id="40973" name="Picture 12" descr="docum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6" y="829"/>
              <a:ext cx="844" cy="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4" name="Text Box 13"/>
            <p:cNvSpPr txBox="1">
              <a:spLocks noChangeArrowheads="1"/>
            </p:cNvSpPr>
            <p:nvPr/>
          </p:nvSpPr>
          <p:spPr bwMode="auto">
            <a:xfrm>
              <a:off x="4464" y="1012"/>
              <a:ext cx="816"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1050" b="0">
                  <a:solidFill>
                    <a:srgbClr val="000000"/>
                  </a:solidFill>
                  <a:latin typeface="Times New Roman" panose="02020603050405020304" pitchFamily="18" charset="0"/>
                </a:rPr>
                <a:t>Defines a common language</a:t>
              </a:r>
            </a:p>
          </p:txBody>
        </p:sp>
        <p:pic>
          <p:nvPicPr>
            <p:cNvPr id="40975" name="Picture 14" descr="pent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16" y="1612"/>
              <a:ext cx="978"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6" name="Picture 15" descr="docum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70" y="1813"/>
              <a:ext cx="844" cy="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7" name="Text Box 16"/>
            <p:cNvSpPr txBox="1">
              <a:spLocks noChangeArrowheads="1"/>
            </p:cNvSpPr>
            <p:nvPr/>
          </p:nvSpPr>
          <p:spPr bwMode="auto">
            <a:xfrm>
              <a:off x="2764" y="1988"/>
              <a:ext cx="720"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1050" b="0">
                  <a:solidFill>
                    <a:srgbClr val="000000"/>
                  </a:solidFill>
                  <a:latin typeface="Times New Roman" panose="02020603050405020304" pitchFamily="18" charset="0"/>
                </a:rPr>
                <a:t>Ensures process orientation</a:t>
              </a:r>
            </a:p>
          </p:txBody>
        </p:sp>
        <p:pic>
          <p:nvPicPr>
            <p:cNvPr id="40978" name="Picture 17" descr="docum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98" y="1837"/>
              <a:ext cx="844" cy="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9" name="Text Box 18"/>
            <p:cNvSpPr txBox="1">
              <a:spLocks noChangeArrowheads="1"/>
            </p:cNvSpPr>
            <p:nvPr/>
          </p:nvSpPr>
          <p:spPr bwMode="auto">
            <a:xfrm>
              <a:off x="4728" y="2020"/>
              <a:ext cx="864"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1050" b="0">
                  <a:solidFill>
                    <a:srgbClr val="000000"/>
                  </a:solidFill>
                  <a:latin typeface="Times New Roman" panose="02020603050405020304" pitchFamily="18" charset="0"/>
                </a:rPr>
                <a:t>Helps meet regulatory requirements</a:t>
              </a:r>
            </a:p>
          </p:txBody>
        </p:sp>
        <p:pic>
          <p:nvPicPr>
            <p:cNvPr id="40980" name="Picture 19" descr="document_high"/>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50" y="813"/>
              <a:ext cx="844" cy="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1" name="Text Box 20"/>
            <p:cNvSpPr txBox="1">
              <a:spLocks noChangeArrowheads="1"/>
            </p:cNvSpPr>
            <p:nvPr/>
          </p:nvSpPr>
          <p:spPr bwMode="auto">
            <a:xfrm>
              <a:off x="3176" y="948"/>
              <a:ext cx="816"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1050">
                  <a:solidFill>
                    <a:srgbClr val="000000"/>
                  </a:solidFill>
                  <a:latin typeface="Times New Roman" panose="02020603050405020304" pitchFamily="18" charset="0"/>
                </a:rPr>
                <a:t>Provides sharper business </a:t>
              </a:r>
            </a:p>
          </p:txBody>
        </p:sp>
        <p:sp>
          <p:nvSpPr>
            <p:cNvPr id="40982" name="Rectangle 21"/>
            <p:cNvSpPr>
              <a:spLocks noChangeArrowheads="1"/>
            </p:cNvSpPr>
            <p:nvPr/>
          </p:nvSpPr>
          <p:spPr bwMode="auto">
            <a:xfrm>
              <a:off x="3048" y="808"/>
              <a:ext cx="840" cy="864"/>
            </a:xfrm>
            <a:prstGeom prst="rect">
              <a:avLst/>
            </a:prstGeom>
            <a:noFill/>
            <a:ln w="28575" algn="ctr">
              <a:solidFill>
                <a:srgbClr val="993300"/>
              </a:solidFill>
              <a:miter lim="800000"/>
              <a:headEnd/>
              <a:tailEnd/>
            </a:ln>
            <a:effectLst/>
            <a:extLst>
              <a:ext uri="{909E8E84-426E-40DD-AFC4-6F175D3DCCD1}">
                <a14:hiddenFill xmlns:a14="http://schemas.microsoft.com/office/drawing/2010/main">
                  <a:solidFill>
                    <a:srgbClr val="3376C7"/>
                  </a:solidFill>
                </a14:hiddenFill>
              </a:ext>
              <a:ext uri="{AF507438-7753-43E0-B8FC-AC1667EBCBE1}">
                <a14:hiddenEffects xmlns:a14="http://schemas.microsoft.com/office/drawing/2010/main">
                  <a:effectLst>
                    <a:outerShdw dist="91581" dir="2021404" algn="ctr" rotWithShape="0">
                      <a:schemeClr val="bg2">
                        <a:alpha val="50000"/>
                      </a:schemeClr>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40983" name="Text Box 22"/>
            <p:cNvSpPr txBox="1">
              <a:spLocks noChangeArrowheads="1"/>
            </p:cNvSpPr>
            <p:nvPr/>
          </p:nvSpPr>
          <p:spPr bwMode="auto">
            <a:xfrm>
              <a:off x="3696" y="2112"/>
              <a:ext cx="816"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50000"/>
                </a:spcBef>
                <a:spcAft>
                  <a:spcPct val="0"/>
                </a:spcAft>
              </a:pPr>
              <a:r>
                <a:rPr lang="en-US" altLang="en-US" sz="1050">
                  <a:solidFill>
                    <a:srgbClr val="FFFFFF"/>
                  </a:solidFill>
                  <a:latin typeface="Times New Roman" panose="02020603050405020304" pitchFamily="18" charset="0"/>
                </a:rPr>
                <a:t>Control Framework</a:t>
              </a:r>
            </a:p>
          </p:txBody>
        </p:sp>
      </p:grpSp>
      <p:sp>
        <p:nvSpPr>
          <p:cNvPr id="40965" name="Text Box 23"/>
          <p:cNvSpPr txBox="1">
            <a:spLocks noChangeArrowheads="1"/>
          </p:cNvSpPr>
          <p:nvPr/>
        </p:nvSpPr>
        <p:spPr bwMode="auto">
          <a:xfrm>
            <a:off x="5004198" y="1600201"/>
            <a:ext cx="648890" cy="565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1050">
                <a:solidFill>
                  <a:srgbClr val="000000"/>
                </a:solidFill>
                <a:latin typeface="Times New Roman" panose="02020603050405020304" pitchFamily="18" charset="0"/>
              </a:rPr>
              <a:t>focus</a:t>
            </a:r>
          </a:p>
          <a:p>
            <a:pPr fontAlgn="base">
              <a:spcBef>
                <a:spcPct val="50000"/>
              </a:spcBef>
              <a:spcAft>
                <a:spcPct val="0"/>
              </a:spcAft>
            </a:pPr>
            <a:endParaRPr lang="en-US" altLang="en-US" sz="1350">
              <a:solidFill>
                <a:srgbClr val="000000"/>
              </a:solidFill>
            </a:endParaRPr>
          </a:p>
        </p:txBody>
      </p:sp>
    </p:spTree>
    <p:extLst>
      <p:ext uri="{BB962C8B-B14F-4D97-AF65-F5344CB8AC3E}">
        <p14:creationId xmlns:p14="http://schemas.microsoft.com/office/powerpoint/2010/main" val="23941694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22243"/>
                                        </p:tgtEl>
                                        <p:attrNameLst>
                                          <p:attrName>style.visibility</p:attrName>
                                        </p:attrNameLst>
                                      </p:cBhvr>
                                      <p:to>
                                        <p:strVal val="visible"/>
                                      </p:to>
                                    </p:set>
                                    <p:animEffect transition="in" filter="wipe(left)">
                                      <p:cBhvr>
                                        <p:cTn id="7" dur="500"/>
                                        <p:tgtEl>
                                          <p:spTgt spid="522243"/>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522244"/>
                                        </p:tgtEl>
                                        <p:attrNameLst>
                                          <p:attrName>style.visibility</p:attrName>
                                        </p:attrNameLst>
                                      </p:cBhvr>
                                      <p:to>
                                        <p:strVal val="visible"/>
                                      </p:to>
                                    </p:set>
                                    <p:animEffect transition="in" filter="fade">
                                      <p:cBhvr>
                                        <p:cTn id="11" dur="1000"/>
                                        <p:tgtEl>
                                          <p:spTgt spid="522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4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2"/>
          <p:cNvSpPr txBox="1">
            <a:spLocks noChangeArrowheads="1"/>
          </p:cNvSpPr>
          <p:nvPr/>
        </p:nvSpPr>
        <p:spPr bwMode="auto">
          <a:xfrm>
            <a:off x="1372791" y="77391"/>
            <a:ext cx="55626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GB" altLang="en-US" sz="1500">
                <a:solidFill>
                  <a:srgbClr val="FFFFFF"/>
                </a:solidFill>
                <a:latin typeface="Times New Roman" panose="02020603050405020304" pitchFamily="18" charset="0"/>
              </a:rPr>
              <a:t>C</a:t>
            </a:r>
            <a:r>
              <a:rPr lang="en-GB" altLang="en-US" sz="1200">
                <a:solidFill>
                  <a:srgbClr val="FFFFFF"/>
                </a:solidFill>
                <a:latin typeface="Times New Roman" panose="02020603050405020304" pitchFamily="18" charset="0"/>
              </a:rPr>
              <a:t>OBI</a:t>
            </a:r>
            <a:r>
              <a:rPr lang="en-GB" altLang="en-US" sz="1500">
                <a:solidFill>
                  <a:srgbClr val="FFFFFF"/>
                </a:solidFill>
                <a:latin typeface="Times New Roman" panose="02020603050405020304" pitchFamily="18" charset="0"/>
              </a:rPr>
              <a:t>T and IT Governance </a:t>
            </a:r>
            <a:r>
              <a:rPr lang="en-GB" altLang="en-US" sz="1500" i="1">
                <a:solidFill>
                  <a:srgbClr val="FFFFFF"/>
                </a:solidFill>
                <a:latin typeface="Times New Roman" panose="02020603050405020304" pitchFamily="18" charset="0"/>
              </a:rPr>
              <a:t>(Cont.)</a:t>
            </a:r>
          </a:p>
        </p:txBody>
      </p:sp>
      <p:sp>
        <p:nvSpPr>
          <p:cNvPr id="524291" name="Text Box 3"/>
          <p:cNvSpPr txBox="1">
            <a:spLocks noChangeArrowheads="1"/>
          </p:cNvSpPr>
          <p:nvPr/>
        </p:nvSpPr>
        <p:spPr bwMode="auto">
          <a:xfrm>
            <a:off x="1375172" y="684610"/>
            <a:ext cx="2914650" cy="2788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indent="-22860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20000"/>
              </a:spcBef>
              <a:spcAft>
                <a:spcPct val="20000"/>
              </a:spcAft>
              <a:buClr>
                <a:srgbClr val="265995"/>
              </a:buClr>
              <a:buSzPct val="80000"/>
              <a:buFont typeface="Arial" panose="020B0604020202020204" pitchFamily="34" charset="0"/>
              <a:buNone/>
            </a:pPr>
            <a:r>
              <a:rPr lang="en-US" altLang="en-US" sz="1200">
                <a:solidFill>
                  <a:srgbClr val="000000"/>
                </a:solidFill>
                <a:latin typeface="Times New Roman" panose="02020603050405020304" pitchFamily="18" charset="0"/>
              </a:rPr>
              <a:t>Process Orientation</a:t>
            </a:r>
          </a:p>
          <a:p>
            <a:pPr lvl="1" fontAlgn="base">
              <a:spcBef>
                <a:spcPct val="20000"/>
              </a:spcBef>
              <a:spcAft>
                <a:spcPct val="20000"/>
              </a:spcAft>
              <a:buClr>
                <a:srgbClr val="265B95"/>
              </a:buClr>
              <a:buSzPct val="80000"/>
              <a:buFont typeface="Arial" panose="020B0604020202020204" pitchFamily="34" charset="0"/>
              <a:buChar char="►"/>
            </a:pPr>
            <a:r>
              <a:rPr lang="en-US" altLang="en-US" sz="1200" b="0">
                <a:solidFill>
                  <a:srgbClr val="000000"/>
                </a:solidFill>
                <a:latin typeface="Times New Roman" panose="02020603050405020304" pitchFamily="18" charset="0"/>
              </a:rPr>
              <a:t>When organisations implement C</a:t>
            </a:r>
            <a:r>
              <a:rPr lang="en-US" altLang="en-US" sz="1050" b="0">
                <a:solidFill>
                  <a:srgbClr val="000000"/>
                </a:solidFill>
                <a:latin typeface="Times New Roman" panose="02020603050405020304" pitchFamily="18" charset="0"/>
              </a:rPr>
              <a:t>OBI</a:t>
            </a:r>
            <a:r>
              <a:rPr lang="en-US" altLang="en-US" sz="1200" b="0">
                <a:solidFill>
                  <a:srgbClr val="000000"/>
                </a:solidFill>
                <a:latin typeface="Times New Roman" panose="02020603050405020304" pitchFamily="18" charset="0"/>
              </a:rPr>
              <a:t>T, their focus is more process-oriented. </a:t>
            </a:r>
          </a:p>
          <a:p>
            <a:pPr lvl="1" fontAlgn="base">
              <a:spcBef>
                <a:spcPct val="20000"/>
              </a:spcBef>
              <a:spcAft>
                <a:spcPct val="20000"/>
              </a:spcAft>
              <a:buClr>
                <a:srgbClr val="265B95"/>
              </a:buClr>
              <a:buSzPct val="80000"/>
              <a:buFont typeface="Arial" panose="020B0604020202020204" pitchFamily="34" charset="0"/>
              <a:buChar char="►"/>
            </a:pPr>
            <a:r>
              <a:rPr lang="en-US" altLang="en-US" sz="1200" b="0">
                <a:solidFill>
                  <a:srgbClr val="000000"/>
                </a:solidFill>
                <a:latin typeface="Times New Roman" panose="02020603050405020304" pitchFamily="18" charset="0"/>
              </a:rPr>
              <a:t>Incidents and problems no longer divert attention from processes. </a:t>
            </a:r>
          </a:p>
          <a:p>
            <a:pPr lvl="1" fontAlgn="base">
              <a:spcBef>
                <a:spcPct val="20000"/>
              </a:spcBef>
              <a:spcAft>
                <a:spcPct val="20000"/>
              </a:spcAft>
              <a:buClr>
                <a:srgbClr val="265B95"/>
              </a:buClr>
              <a:buSzPct val="80000"/>
              <a:buFont typeface="Arial" panose="020B0604020202020204" pitchFamily="34" charset="0"/>
              <a:buChar char="►"/>
            </a:pPr>
            <a:r>
              <a:rPr lang="en-US" altLang="en-US" sz="1200" b="0">
                <a:solidFill>
                  <a:srgbClr val="000000"/>
                </a:solidFill>
                <a:latin typeface="Times New Roman" panose="02020603050405020304" pitchFamily="18" charset="0"/>
              </a:rPr>
              <a:t>Exceptions can be clearly defined as part of standard processes. </a:t>
            </a:r>
          </a:p>
          <a:p>
            <a:pPr lvl="1" fontAlgn="base">
              <a:spcBef>
                <a:spcPct val="20000"/>
              </a:spcBef>
              <a:spcAft>
                <a:spcPct val="20000"/>
              </a:spcAft>
              <a:buClr>
                <a:srgbClr val="265B95"/>
              </a:buClr>
              <a:buSzPct val="80000"/>
              <a:buFont typeface="Arial" panose="020B0604020202020204" pitchFamily="34" charset="0"/>
              <a:buChar char="►"/>
            </a:pPr>
            <a:r>
              <a:rPr lang="en-US" altLang="en-US" sz="1200" b="0">
                <a:solidFill>
                  <a:srgbClr val="000000"/>
                </a:solidFill>
                <a:latin typeface="Times New Roman" panose="02020603050405020304" pitchFamily="18" charset="0"/>
              </a:rPr>
              <a:t>With process ownership defined, assigned and accepted, the organisation is better able to maintain control through periods of rapid change or organisational</a:t>
            </a:r>
            <a:r>
              <a:rPr lang="en-US" altLang="en-US" sz="1200" b="0">
                <a:solidFill>
                  <a:srgbClr val="FFFFFF"/>
                </a:solidFill>
                <a:latin typeface="Times New Roman" panose="02020603050405020304" pitchFamily="18" charset="0"/>
              </a:rPr>
              <a:t> </a:t>
            </a:r>
            <a:r>
              <a:rPr lang="en-US" altLang="en-US" sz="1200" b="0">
                <a:solidFill>
                  <a:srgbClr val="000000"/>
                </a:solidFill>
                <a:latin typeface="Times New Roman" panose="02020603050405020304" pitchFamily="18" charset="0"/>
              </a:rPr>
              <a:t>crisis.</a:t>
            </a:r>
          </a:p>
        </p:txBody>
      </p:sp>
      <p:grpSp>
        <p:nvGrpSpPr>
          <p:cNvPr id="524292" name="Group 4"/>
          <p:cNvGrpSpPr>
            <a:grpSpLocks/>
          </p:cNvGrpSpPr>
          <p:nvPr/>
        </p:nvGrpSpPr>
        <p:grpSpPr bwMode="auto">
          <a:xfrm>
            <a:off x="4356497" y="951310"/>
            <a:ext cx="3476625" cy="3203972"/>
            <a:chOff x="2672" y="813"/>
            <a:chExt cx="2920" cy="2691"/>
          </a:xfrm>
        </p:grpSpPr>
        <p:pic>
          <p:nvPicPr>
            <p:cNvPr id="43014" name="Picture 5" descr="docum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30" y="2650"/>
              <a:ext cx="844" cy="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5" name="Line 6"/>
            <p:cNvSpPr>
              <a:spLocks noChangeShapeType="1"/>
            </p:cNvSpPr>
            <p:nvPr/>
          </p:nvSpPr>
          <p:spPr bwMode="auto">
            <a:xfrm>
              <a:off x="3640" y="1604"/>
              <a:ext cx="210" cy="21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43016" name="Line 7"/>
            <p:cNvSpPr>
              <a:spLocks noChangeShapeType="1"/>
            </p:cNvSpPr>
            <p:nvPr/>
          </p:nvSpPr>
          <p:spPr bwMode="auto">
            <a:xfrm>
              <a:off x="3448" y="2236"/>
              <a:ext cx="304"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43017" name="Text Box 8"/>
            <p:cNvSpPr txBox="1">
              <a:spLocks noChangeArrowheads="1"/>
            </p:cNvSpPr>
            <p:nvPr/>
          </p:nvSpPr>
          <p:spPr bwMode="auto">
            <a:xfrm>
              <a:off x="3752" y="2796"/>
              <a:ext cx="816" cy="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1050" b="0">
                  <a:solidFill>
                    <a:srgbClr val="000000"/>
                  </a:solidFill>
                  <a:latin typeface="Times New Roman" panose="02020603050405020304" pitchFamily="18" charset="0"/>
                </a:rPr>
                <a:t>Has general acceptability amongst organisations</a:t>
              </a:r>
            </a:p>
          </p:txBody>
        </p:sp>
        <p:sp>
          <p:nvSpPr>
            <p:cNvPr id="43018" name="Line 9"/>
            <p:cNvSpPr>
              <a:spLocks noChangeShapeType="1"/>
            </p:cNvSpPr>
            <p:nvPr/>
          </p:nvSpPr>
          <p:spPr bwMode="auto">
            <a:xfrm flipV="1">
              <a:off x="4144" y="2452"/>
              <a:ext cx="1"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43019" name="Line 10"/>
            <p:cNvSpPr>
              <a:spLocks noChangeShapeType="1"/>
            </p:cNvSpPr>
            <p:nvPr/>
          </p:nvSpPr>
          <p:spPr bwMode="auto">
            <a:xfrm flipH="1">
              <a:off x="4440" y="2260"/>
              <a:ext cx="288"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43020" name="Line 11"/>
            <p:cNvSpPr>
              <a:spLocks noChangeShapeType="1"/>
            </p:cNvSpPr>
            <p:nvPr/>
          </p:nvSpPr>
          <p:spPr bwMode="auto">
            <a:xfrm flipH="1">
              <a:off x="4336" y="1620"/>
              <a:ext cx="210" cy="21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pic>
          <p:nvPicPr>
            <p:cNvPr id="43021" name="Picture 12" descr="docum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6" y="829"/>
              <a:ext cx="844" cy="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2" name="Text Box 13"/>
            <p:cNvSpPr txBox="1">
              <a:spLocks noChangeArrowheads="1"/>
            </p:cNvSpPr>
            <p:nvPr/>
          </p:nvSpPr>
          <p:spPr bwMode="auto">
            <a:xfrm>
              <a:off x="4464" y="1012"/>
              <a:ext cx="816"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1050" b="0">
                  <a:solidFill>
                    <a:srgbClr val="000000"/>
                  </a:solidFill>
                  <a:latin typeface="Times New Roman" panose="02020603050405020304" pitchFamily="18" charset="0"/>
                </a:rPr>
                <a:t>Defines a common language</a:t>
              </a:r>
            </a:p>
          </p:txBody>
        </p:sp>
        <p:pic>
          <p:nvPicPr>
            <p:cNvPr id="43023" name="Picture 14" descr="pent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16" y="1612"/>
              <a:ext cx="978"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4" name="Picture 15" descr="docum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98" y="1837"/>
              <a:ext cx="844" cy="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5" name="Text Box 16"/>
            <p:cNvSpPr txBox="1">
              <a:spLocks noChangeArrowheads="1"/>
            </p:cNvSpPr>
            <p:nvPr/>
          </p:nvSpPr>
          <p:spPr bwMode="auto">
            <a:xfrm>
              <a:off x="4728" y="2020"/>
              <a:ext cx="864"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1050" b="0">
                  <a:solidFill>
                    <a:srgbClr val="000000"/>
                  </a:solidFill>
                  <a:latin typeface="Times New Roman" panose="02020603050405020304" pitchFamily="18" charset="0"/>
                </a:rPr>
                <a:t>Helps meet regulatory requirements</a:t>
              </a:r>
            </a:p>
          </p:txBody>
        </p:sp>
        <p:pic>
          <p:nvPicPr>
            <p:cNvPr id="43026" name="Picture 17" descr="docum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0" y="813"/>
              <a:ext cx="844" cy="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7" name="Text Box 18"/>
            <p:cNvSpPr txBox="1">
              <a:spLocks noChangeArrowheads="1"/>
            </p:cNvSpPr>
            <p:nvPr/>
          </p:nvSpPr>
          <p:spPr bwMode="auto">
            <a:xfrm>
              <a:off x="3176" y="948"/>
              <a:ext cx="816"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1050" b="0">
                  <a:solidFill>
                    <a:srgbClr val="000000"/>
                  </a:solidFill>
                  <a:latin typeface="Times New Roman" panose="02020603050405020304" pitchFamily="18" charset="0"/>
                </a:rPr>
                <a:t>Provides sharper business </a:t>
              </a:r>
            </a:p>
          </p:txBody>
        </p:sp>
        <p:pic>
          <p:nvPicPr>
            <p:cNvPr id="43028" name="Picture 19" descr="document_high"/>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74" y="1813"/>
              <a:ext cx="844" cy="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9" name="Text Box 20"/>
            <p:cNvSpPr txBox="1">
              <a:spLocks noChangeArrowheads="1"/>
            </p:cNvSpPr>
            <p:nvPr/>
          </p:nvSpPr>
          <p:spPr bwMode="auto">
            <a:xfrm>
              <a:off x="2764" y="1988"/>
              <a:ext cx="720"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1050">
                  <a:solidFill>
                    <a:srgbClr val="000000"/>
                  </a:solidFill>
                  <a:latin typeface="Times New Roman" panose="02020603050405020304" pitchFamily="18" charset="0"/>
                </a:rPr>
                <a:t>Ensures process orientation</a:t>
              </a:r>
            </a:p>
          </p:txBody>
        </p:sp>
        <p:sp>
          <p:nvSpPr>
            <p:cNvPr id="43030" name="Rectangle 21"/>
            <p:cNvSpPr>
              <a:spLocks noChangeArrowheads="1"/>
            </p:cNvSpPr>
            <p:nvPr/>
          </p:nvSpPr>
          <p:spPr bwMode="auto">
            <a:xfrm>
              <a:off x="2672" y="1824"/>
              <a:ext cx="840" cy="864"/>
            </a:xfrm>
            <a:prstGeom prst="rect">
              <a:avLst/>
            </a:prstGeom>
            <a:noFill/>
            <a:ln w="28575" algn="ctr">
              <a:solidFill>
                <a:srgbClr val="993300"/>
              </a:solidFill>
              <a:miter lim="800000"/>
              <a:headEnd/>
              <a:tailEnd/>
            </a:ln>
            <a:effectLst/>
            <a:extLst>
              <a:ext uri="{909E8E84-426E-40DD-AFC4-6F175D3DCCD1}">
                <a14:hiddenFill xmlns:a14="http://schemas.microsoft.com/office/drawing/2010/main">
                  <a:solidFill>
                    <a:srgbClr val="3376C7"/>
                  </a:solidFill>
                </a14:hiddenFill>
              </a:ext>
              <a:ext uri="{AF507438-7753-43E0-B8FC-AC1667EBCBE1}">
                <a14:hiddenEffects xmlns:a14="http://schemas.microsoft.com/office/drawing/2010/main">
                  <a:effectLst>
                    <a:outerShdw dist="91581" dir="2021404" algn="ctr" rotWithShape="0">
                      <a:schemeClr val="bg2">
                        <a:alpha val="50000"/>
                      </a:schemeClr>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43031" name="Text Box 22"/>
            <p:cNvSpPr txBox="1">
              <a:spLocks noChangeArrowheads="1"/>
            </p:cNvSpPr>
            <p:nvPr/>
          </p:nvSpPr>
          <p:spPr bwMode="auto">
            <a:xfrm>
              <a:off x="3696" y="2112"/>
              <a:ext cx="816"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50000"/>
                </a:spcBef>
                <a:spcAft>
                  <a:spcPct val="0"/>
                </a:spcAft>
              </a:pPr>
              <a:r>
                <a:rPr lang="en-US" altLang="en-US" sz="1050">
                  <a:solidFill>
                    <a:srgbClr val="FFFFFF"/>
                  </a:solidFill>
                  <a:latin typeface="Times New Roman" panose="02020603050405020304" pitchFamily="18" charset="0"/>
                </a:rPr>
                <a:t>Control Framework</a:t>
              </a:r>
            </a:p>
          </p:txBody>
        </p:sp>
      </p:grpSp>
      <p:sp>
        <p:nvSpPr>
          <p:cNvPr id="43013" name="Text Box 23"/>
          <p:cNvSpPr txBox="1">
            <a:spLocks noChangeArrowheads="1"/>
          </p:cNvSpPr>
          <p:nvPr/>
        </p:nvSpPr>
        <p:spPr bwMode="auto">
          <a:xfrm>
            <a:off x="4950619" y="1600200"/>
            <a:ext cx="75604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1050" b="0">
                <a:solidFill>
                  <a:srgbClr val="000000"/>
                </a:solidFill>
                <a:latin typeface="Times New Roman" panose="02020603050405020304" pitchFamily="18" charset="0"/>
              </a:rPr>
              <a:t>focus</a:t>
            </a:r>
          </a:p>
        </p:txBody>
      </p:sp>
    </p:spTree>
    <p:extLst>
      <p:ext uri="{BB962C8B-B14F-4D97-AF65-F5344CB8AC3E}">
        <p14:creationId xmlns:p14="http://schemas.microsoft.com/office/powerpoint/2010/main" val="21689160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24291"/>
                                        </p:tgtEl>
                                        <p:attrNameLst>
                                          <p:attrName>style.visibility</p:attrName>
                                        </p:attrNameLst>
                                      </p:cBhvr>
                                      <p:to>
                                        <p:strVal val="visible"/>
                                      </p:to>
                                    </p:set>
                                    <p:animEffect transition="in" filter="wipe(left)">
                                      <p:cBhvr>
                                        <p:cTn id="7" dur="500"/>
                                        <p:tgtEl>
                                          <p:spTgt spid="524291"/>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524292"/>
                                        </p:tgtEl>
                                        <p:attrNameLst>
                                          <p:attrName>style.visibility</p:attrName>
                                        </p:attrNameLst>
                                      </p:cBhvr>
                                      <p:to>
                                        <p:strVal val="visible"/>
                                      </p:to>
                                    </p:set>
                                    <p:animEffect transition="in" filter="fade">
                                      <p:cBhvr>
                                        <p:cTn id="11" dur="1000"/>
                                        <p:tgtEl>
                                          <p:spTgt spid="524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429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p:cNvSpPr txBox="1">
            <a:spLocks noChangeArrowheads="1"/>
          </p:cNvSpPr>
          <p:nvPr/>
        </p:nvSpPr>
        <p:spPr bwMode="auto">
          <a:xfrm>
            <a:off x="1372791" y="77391"/>
            <a:ext cx="55626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GB" altLang="en-US" sz="1500">
                <a:solidFill>
                  <a:srgbClr val="FFFFFF"/>
                </a:solidFill>
                <a:latin typeface="Times New Roman" panose="02020603050405020304" pitchFamily="18" charset="0"/>
              </a:rPr>
              <a:t>C</a:t>
            </a:r>
            <a:r>
              <a:rPr lang="en-GB" altLang="en-US" sz="1200">
                <a:solidFill>
                  <a:srgbClr val="FFFFFF"/>
                </a:solidFill>
                <a:latin typeface="Times New Roman" panose="02020603050405020304" pitchFamily="18" charset="0"/>
              </a:rPr>
              <a:t>OBI</a:t>
            </a:r>
            <a:r>
              <a:rPr lang="en-GB" altLang="en-US" sz="1500">
                <a:solidFill>
                  <a:srgbClr val="FFFFFF"/>
                </a:solidFill>
                <a:latin typeface="Times New Roman" panose="02020603050405020304" pitchFamily="18" charset="0"/>
              </a:rPr>
              <a:t>T and IT Governance </a:t>
            </a:r>
            <a:r>
              <a:rPr lang="en-GB" altLang="en-US" sz="1500" i="1">
                <a:solidFill>
                  <a:srgbClr val="FFFFFF"/>
                </a:solidFill>
                <a:latin typeface="Times New Roman" panose="02020603050405020304" pitchFamily="18" charset="0"/>
              </a:rPr>
              <a:t>(Cont.)</a:t>
            </a:r>
          </a:p>
        </p:txBody>
      </p:sp>
      <p:sp>
        <p:nvSpPr>
          <p:cNvPr id="526339" name="Text Box 3"/>
          <p:cNvSpPr txBox="1">
            <a:spLocks noChangeArrowheads="1"/>
          </p:cNvSpPr>
          <p:nvPr/>
        </p:nvSpPr>
        <p:spPr bwMode="auto">
          <a:xfrm>
            <a:off x="1375172" y="684610"/>
            <a:ext cx="2914650" cy="2345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indent="-22860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20000"/>
              </a:spcBef>
              <a:spcAft>
                <a:spcPct val="20000"/>
              </a:spcAft>
              <a:buClr>
                <a:srgbClr val="265995"/>
              </a:buClr>
              <a:buSzPct val="80000"/>
              <a:buFont typeface="Arial" panose="020B0604020202020204" pitchFamily="34" charset="0"/>
              <a:buNone/>
            </a:pPr>
            <a:r>
              <a:rPr lang="en-US" altLang="en-US" sz="1200">
                <a:solidFill>
                  <a:srgbClr val="000000"/>
                </a:solidFill>
                <a:latin typeface="Times New Roman" panose="02020603050405020304" pitchFamily="18" charset="0"/>
              </a:rPr>
              <a:t>General Acceptability</a:t>
            </a:r>
          </a:p>
          <a:p>
            <a:pPr lvl="1" fontAlgn="base">
              <a:spcBef>
                <a:spcPct val="20000"/>
              </a:spcBef>
              <a:spcAft>
                <a:spcPct val="20000"/>
              </a:spcAft>
              <a:buClr>
                <a:srgbClr val="265B95"/>
              </a:buClr>
              <a:buSzPct val="80000"/>
              <a:buFont typeface="Arial" panose="020B0604020202020204" pitchFamily="34" charset="0"/>
              <a:buChar char="►"/>
            </a:pPr>
            <a:r>
              <a:rPr lang="en-US" altLang="en-US" sz="1200" b="0">
                <a:solidFill>
                  <a:srgbClr val="000000"/>
                </a:solidFill>
                <a:latin typeface="Times New Roman" panose="02020603050405020304" pitchFamily="18" charset="0"/>
              </a:rPr>
              <a:t>C</a:t>
            </a:r>
            <a:r>
              <a:rPr lang="en-US" altLang="en-US" sz="1050" b="0">
                <a:solidFill>
                  <a:srgbClr val="000000"/>
                </a:solidFill>
                <a:latin typeface="Times New Roman" panose="02020603050405020304" pitchFamily="18" charset="0"/>
              </a:rPr>
              <a:t>OBI</a:t>
            </a:r>
            <a:r>
              <a:rPr lang="en-US" altLang="en-US" sz="1200" b="0">
                <a:solidFill>
                  <a:srgbClr val="000000"/>
                </a:solidFill>
                <a:latin typeface="Times New Roman" panose="02020603050405020304" pitchFamily="18" charset="0"/>
              </a:rPr>
              <a:t>T is a proven and globally accepted standard for increasing the contribution of IT to organisational success. </a:t>
            </a:r>
          </a:p>
          <a:p>
            <a:pPr lvl="1" fontAlgn="base">
              <a:spcBef>
                <a:spcPct val="20000"/>
              </a:spcBef>
              <a:spcAft>
                <a:spcPct val="20000"/>
              </a:spcAft>
              <a:buClr>
                <a:srgbClr val="265B95"/>
              </a:buClr>
              <a:buSzPct val="80000"/>
              <a:buFont typeface="Arial" panose="020B0604020202020204" pitchFamily="34" charset="0"/>
              <a:buChar char="►"/>
            </a:pPr>
            <a:r>
              <a:rPr lang="en-US" altLang="en-US" sz="1200" b="0">
                <a:solidFill>
                  <a:srgbClr val="000000"/>
                </a:solidFill>
                <a:latin typeface="Times New Roman" panose="02020603050405020304" pitchFamily="18" charset="0"/>
              </a:rPr>
              <a:t>The framework continues to improve and develop to keep pace with good practices. </a:t>
            </a:r>
          </a:p>
          <a:p>
            <a:pPr lvl="1" fontAlgn="base">
              <a:spcBef>
                <a:spcPct val="20000"/>
              </a:spcBef>
              <a:spcAft>
                <a:spcPct val="20000"/>
              </a:spcAft>
              <a:buClr>
                <a:srgbClr val="265B95"/>
              </a:buClr>
              <a:buSzPct val="80000"/>
              <a:buFont typeface="Arial" panose="020B0604020202020204" pitchFamily="34" charset="0"/>
              <a:buChar char="►"/>
            </a:pPr>
            <a:r>
              <a:rPr lang="en-US" altLang="en-US" sz="1200" b="0">
                <a:solidFill>
                  <a:srgbClr val="000000"/>
                </a:solidFill>
                <a:latin typeface="Times New Roman" panose="02020603050405020304" pitchFamily="18" charset="0"/>
              </a:rPr>
              <a:t>IT professionals from all over the world contribute their ideas and time to regular review meetings</a:t>
            </a:r>
            <a:r>
              <a:rPr lang="en-US" altLang="en-US" sz="1200" b="0">
                <a:solidFill>
                  <a:srgbClr val="000000"/>
                </a:solidFill>
              </a:rPr>
              <a:t>.</a:t>
            </a:r>
          </a:p>
        </p:txBody>
      </p:sp>
      <p:grpSp>
        <p:nvGrpSpPr>
          <p:cNvPr id="526340" name="Group 4"/>
          <p:cNvGrpSpPr>
            <a:grpSpLocks/>
          </p:cNvGrpSpPr>
          <p:nvPr/>
        </p:nvGrpSpPr>
        <p:grpSpPr bwMode="auto">
          <a:xfrm>
            <a:off x="4356498" y="951310"/>
            <a:ext cx="3474244" cy="3213497"/>
            <a:chOff x="2717" y="806"/>
            <a:chExt cx="2918" cy="2699"/>
          </a:xfrm>
        </p:grpSpPr>
        <p:pic>
          <p:nvPicPr>
            <p:cNvPr id="45062" name="Picture 5" descr="document_hig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3" y="2638"/>
              <a:ext cx="844" cy="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3" name="Line 6"/>
            <p:cNvSpPr>
              <a:spLocks noChangeShapeType="1"/>
            </p:cNvSpPr>
            <p:nvPr/>
          </p:nvSpPr>
          <p:spPr bwMode="auto">
            <a:xfrm>
              <a:off x="3683" y="1597"/>
              <a:ext cx="210" cy="21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45064" name="Line 7"/>
            <p:cNvSpPr>
              <a:spLocks noChangeShapeType="1"/>
            </p:cNvSpPr>
            <p:nvPr/>
          </p:nvSpPr>
          <p:spPr bwMode="auto">
            <a:xfrm>
              <a:off x="3491" y="2229"/>
              <a:ext cx="304"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45065" name="Text Box 8"/>
            <p:cNvSpPr txBox="1">
              <a:spLocks noChangeArrowheads="1"/>
            </p:cNvSpPr>
            <p:nvPr/>
          </p:nvSpPr>
          <p:spPr bwMode="auto">
            <a:xfrm>
              <a:off x="3771" y="2789"/>
              <a:ext cx="862" cy="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1050" b="0">
                  <a:solidFill>
                    <a:srgbClr val="000000"/>
                  </a:solidFill>
                  <a:latin typeface="Times New Roman" panose="02020603050405020304" pitchFamily="18" charset="0"/>
                </a:rPr>
                <a:t>Has general acceptability amongst organisations</a:t>
              </a:r>
            </a:p>
          </p:txBody>
        </p:sp>
        <p:sp>
          <p:nvSpPr>
            <p:cNvPr id="45066" name="Line 9"/>
            <p:cNvSpPr>
              <a:spLocks noChangeShapeType="1"/>
            </p:cNvSpPr>
            <p:nvPr/>
          </p:nvSpPr>
          <p:spPr bwMode="auto">
            <a:xfrm flipV="1">
              <a:off x="4187" y="2445"/>
              <a:ext cx="1"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45067" name="Line 10"/>
            <p:cNvSpPr>
              <a:spLocks noChangeShapeType="1"/>
            </p:cNvSpPr>
            <p:nvPr/>
          </p:nvSpPr>
          <p:spPr bwMode="auto">
            <a:xfrm flipH="1">
              <a:off x="4483" y="2253"/>
              <a:ext cx="288"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45068" name="Line 11"/>
            <p:cNvSpPr>
              <a:spLocks noChangeShapeType="1"/>
            </p:cNvSpPr>
            <p:nvPr/>
          </p:nvSpPr>
          <p:spPr bwMode="auto">
            <a:xfrm flipH="1">
              <a:off x="4379" y="1613"/>
              <a:ext cx="210" cy="21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pic>
          <p:nvPicPr>
            <p:cNvPr id="45069" name="Picture 12" descr="docume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89" y="822"/>
              <a:ext cx="844" cy="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70" name="Text Box 13"/>
            <p:cNvSpPr txBox="1">
              <a:spLocks noChangeArrowheads="1"/>
            </p:cNvSpPr>
            <p:nvPr/>
          </p:nvSpPr>
          <p:spPr bwMode="auto">
            <a:xfrm>
              <a:off x="4507" y="1005"/>
              <a:ext cx="816"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1050" b="0">
                  <a:solidFill>
                    <a:srgbClr val="000000"/>
                  </a:solidFill>
                  <a:latin typeface="Times New Roman" panose="02020603050405020304" pitchFamily="18" charset="0"/>
                </a:rPr>
                <a:t>Defines a common language</a:t>
              </a:r>
            </a:p>
          </p:txBody>
        </p:sp>
        <p:pic>
          <p:nvPicPr>
            <p:cNvPr id="45071" name="Picture 14" descr="pent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59" y="1605"/>
              <a:ext cx="978"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72" name="Picture 15" descr="docume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1" y="1830"/>
              <a:ext cx="844" cy="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73" name="Text Box 16"/>
            <p:cNvSpPr txBox="1">
              <a:spLocks noChangeArrowheads="1"/>
            </p:cNvSpPr>
            <p:nvPr/>
          </p:nvSpPr>
          <p:spPr bwMode="auto">
            <a:xfrm>
              <a:off x="4771" y="2013"/>
              <a:ext cx="864"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1050" b="0">
                  <a:solidFill>
                    <a:srgbClr val="000000"/>
                  </a:solidFill>
                  <a:latin typeface="Times New Roman" panose="02020603050405020304" pitchFamily="18" charset="0"/>
                </a:rPr>
                <a:t>Helps meet regulatory requirements</a:t>
              </a:r>
            </a:p>
          </p:txBody>
        </p:sp>
        <p:pic>
          <p:nvPicPr>
            <p:cNvPr id="45074" name="Picture 17" descr="docume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93" y="806"/>
              <a:ext cx="844" cy="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75" name="Text Box 18"/>
            <p:cNvSpPr txBox="1">
              <a:spLocks noChangeArrowheads="1"/>
            </p:cNvSpPr>
            <p:nvPr/>
          </p:nvSpPr>
          <p:spPr bwMode="auto">
            <a:xfrm>
              <a:off x="3219" y="941"/>
              <a:ext cx="816"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1050" b="0">
                  <a:solidFill>
                    <a:srgbClr val="000000"/>
                  </a:solidFill>
                  <a:latin typeface="Times New Roman" panose="02020603050405020304" pitchFamily="18" charset="0"/>
                </a:rPr>
                <a:t>Provides sharper business </a:t>
              </a:r>
            </a:p>
          </p:txBody>
        </p:sp>
        <p:pic>
          <p:nvPicPr>
            <p:cNvPr id="45076" name="Picture 19" descr="docume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17" y="1811"/>
              <a:ext cx="844" cy="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77" name="Text Box 20"/>
            <p:cNvSpPr txBox="1">
              <a:spLocks noChangeArrowheads="1"/>
            </p:cNvSpPr>
            <p:nvPr/>
          </p:nvSpPr>
          <p:spPr bwMode="auto">
            <a:xfrm>
              <a:off x="2807" y="1981"/>
              <a:ext cx="720"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1050" b="0">
                  <a:solidFill>
                    <a:srgbClr val="000000"/>
                  </a:solidFill>
                  <a:latin typeface="Times New Roman" panose="02020603050405020304" pitchFamily="18" charset="0"/>
                </a:rPr>
                <a:t>Ensures process orientation</a:t>
              </a:r>
            </a:p>
          </p:txBody>
        </p:sp>
        <p:sp>
          <p:nvSpPr>
            <p:cNvPr id="45078" name="Rectangle 21"/>
            <p:cNvSpPr>
              <a:spLocks noChangeArrowheads="1"/>
            </p:cNvSpPr>
            <p:nvPr/>
          </p:nvSpPr>
          <p:spPr bwMode="auto">
            <a:xfrm>
              <a:off x="3763" y="2641"/>
              <a:ext cx="840" cy="864"/>
            </a:xfrm>
            <a:prstGeom prst="rect">
              <a:avLst/>
            </a:prstGeom>
            <a:noFill/>
            <a:ln w="28575" algn="ctr">
              <a:solidFill>
                <a:srgbClr val="993300"/>
              </a:solidFill>
              <a:miter lim="800000"/>
              <a:headEnd/>
              <a:tailEnd/>
            </a:ln>
            <a:effectLst/>
            <a:extLst>
              <a:ext uri="{909E8E84-426E-40DD-AFC4-6F175D3DCCD1}">
                <a14:hiddenFill xmlns:a14="http://schemas.microsoft.com/office/drawing/2010/main">
                  <a:solidFill>
                    <a:srgbClr val="3376C7"/>
                  </a:solidFill>
                </a14:hiddenFill>
              </a:ext>
              <a:ext uri="{AF507438-7753-43E0-B8FC-AC1667EBCBE1}">
                <a14:hiddenEffects xmlns:a14="http://schemas.microsoft.com/office/drawing/2010/main">
                  <a:effectLst>
                    <a:outerShdw dist="91581" dir="2021404" algn="ctr" rotWithShape="0">
                      <a:schemeClr val="bg2">
                        <a:alpha val="50000"/>
                      </a:schemeClr>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45079" name="Text Box 22"/>
            <p:cNvSpPr txBox="1">
              <a:spLocks noChangeArrowheads="1"/>
            </p:cNvSpPr>
            <p:nvPr/>
          </p:nvSpPr>
          <p:spPr bwMode="auto">
            <a:xfrm>
              <a:off x="3739" y="2105"/>
              <a:ext cx="816"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50000"/>
                </a:spcBef>
                <a:spcAft>
                  <a:spcPct val="0"/>
                </a:spcAft>
              </a:pPr>
              <a:r>
                <a:rPr lang="en-US" altLang="en-US" sz="1050">
                  <a:solidFill>
                    <a:srgbClr val="FFFFFF"/>
                  </a:solidFill>
                  <a:latin typeface="Times New Roman" panose="02020603050405020304" pitchFamily="18" charset="0"/>
                </a:rPr>
                <a:t>Control Framework</a:t>
              </a:r>
            </a:p>
          </p:txBody>
        </p:sp>
      </p:grpSp>
      <p:sp>
        <p:nvSpPr>
          <p:cNvPr id="45061" name="Text Box 23"/>
          <p:cNvSpPr txBox="1">
            <a:spLocks noChangeArrowheads="1"/>
          </p:cNvSpPr>
          <p:nvPr/>
        </p:nvSpPr>
        <p:spPr bwMode="auto">
          <a:xfrm>
            <a:off x="4950619" y="1563291"/>
            <a:ext cx="809625" cy="496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1050" b="0">
                <a:solidFill>
                  <a:srgbClr val="000000"/>
                </a:solidFill>
                <a:latin typeface="Times New Roman" panose="02020603050405020304" pitchFamily="18" charset="0"/>
              </a:rPr>
              <a:t>focus</a:t>
            </a:r>
          </a:p>
          <a:p>
            <a:pPr fontAlgn="base">
              <a:spcBef>
                <a:spcPct val="50000"/>
              </a:spcBef>
              <a:spcAft>
                <a:spcPct val="0"/>
              </a:spcAft>
            </a:pPr>
            <a:endParaRPr lang="en-US" altLang="en-US" sz="105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13624753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26339"/>
                                        </p:tgtEl>
                                        <p:attrNameLst>
                                          <p:attrName>style.visibility</p:attrName>
                                        </p:attrNameLst>
                                      </p:cBhvr>
                                      <p:to>
                                        <p:strVal val="visible"/>
                                      </p:to>
                                    </p:set>
                                    <p:animEffect transition="in" filter="wipe(left)">
                                      <p:cBhvr>
                                        <p:cTn id="7" dur="500"/>
                                        <p:tgtEl>
                                          <p:spTgt spid="526339"/>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526340"/>
                                        </p:tgtEl>
                                        <p:attrNameLst>
                                          <p:attrName>style.visibility</p:attrName>
                                        </p:attrNameLst>
                                      </p:cBhvr>
                                      <p:to>
                                        <p:strVal val="visible"/>
                                      </p:to>
                                    </p:set>
                                    <p:animEffect transition="in" filter="fade">
                                      <p:cBhvr>
                                        <p:cTn id="11" dur="1000"/>
                                        <p:tgtEl>
                                          <p:spTgt spid="526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33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2"/>
          <p:cNvSpPr txBox="1">
            <a:spLocks noChangeArrowheads="1"/>
          </p:cNvSpPr>
          <p:nvPr/>
        </p:nvSpPr>
        <p:spPr bwMode="auto">
          <a:xfrm>
            <a:off x="1372791" y="77391"/>
            <a:ext cx="55626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GB" altLang="en-US" sz="1500">
                <a:solidFill>
                  <a:srgbClr val="FFFFFF"/>
                </a:solidFill>
                <a:latin typeface="Times New Roman" panose="02020603050405020304" pitchFamily="18" charset="0"/>
              </a:rPr>
              <a:t>C</a:t>
            </a:r>
            <a:r>
              <a:rPr lang="en-GB" altLang="en-US" sz="1200">
                <a:solidFill>
                  <a:srgbClr val="FFFFFF"/>
                </a:solidFill>
                <a:latin typeface="Times New Roman" panose="02020603050405020304" pitchFamily="18" charset="0"/>
              </a:rPr>
              <a:t>OBI</a:t>
            </a:r>
            <a:r>
              <a:rPr lang="en-GB" altLang="en-US" sz="1500">
                <a:solidFill>
                  <a:srgbClr val="FFFFFF"/>
                </a:solidFill>
                <a:latin typeface="Times New Roman" panose="02020603050405020304" pitchFamily="18" charset="0"/>
              </a:rPr>
              <a:t>T and IT Governance </a:t>
            </a:r>
            <a:r>
              <a:rPr lang="en-GB" altLang="en-US" sz="1500" i="1">
                <a:solidFill>
                  <a:srgbClr val="FFFFFF"/>
                </a:solidFill>
                <a:latin typeface="Times New Roman" panose="02020603050405020304" pitchFamily="18" charset="0"/>
              </a:rPr>
              <a:t>(Cont.)</a:t>
            </a:r>
          </a:p>
        </p:txBody>
      </p:sp>
      <p:sp>
        <p:nvSpPr>
          <p:cNvPr id="528387" name="Text Box 3"/>
          <p:cNvSpPr txBox="1">
            <a:spLocks noChangeArrowheads="1"/>
          </p:cNvSpPr>
          <p:nvPr/>
        </p:nvSpPr>
        <p:spPr bwMode="auto">
          <a:xfrm>
            <a:off x="1375172" y="684610"/>
            <a:ext cx="2914650" cy="3083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indent="-22860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20000"/>
              </a:spcBef>
              <a:spcAft>
                <a:spcPct val="20000"/>
              </a:spcAft>
              <a:buClr>
                <a:srgbClr val="265995"/>
              </a:buClr>
              <a:buSzPct val="80000"/>
              <a:buFont typeface="Arial" panose="020B0604020202020204" pitchFamily="34" charset="0"/>
              <a:buNone/>
            </a:pPr>
            <a:r>
              <a:rPr lang="en-US" altLang="en-US" sz="1200">
                <a:solidFill>
                  <a:srgbClr val="000000"/>
                </a:solidFill>
                <a:latin typeface="Times New Roman" panose="02020603050405020304" pitchFamily="18" charset="0"/>
              </a:rPr>
              <a:t>Regulatory Requirements</a:t>
            </a:r>
          </a:p>
          <a:p>
            <a:pPr lvl="1" fontAlgn="base">
              <a:spcBef>
                <a:spcPct val="20000"/>
              </a:spcBef>
              <a:spcAft>
                <a:spcPct val="20000"/>
              </a:spcAft>
              <a:buClr>
                <a:srgbClr val="265B95"/>
              </a:buClr>
              <a:buSzPct val="80000"/>
              <a:buFont typeface="Arial" panose="020B0604020202020204" pitchFamily="34" charset="0"/>
              <a:buChar char="►"/>
            </a:pPr>
            <a:r>
              <a:rPr lang="en-US" altLang="en-US" sz="1200" b="0">
                <a:solidFill>
                  <a:srgbClr val="000000"/>
                </a:solidFill>
                <a:latin typeface="Times New Roman" panose="02020603050405020304" pitchFamily="18" charset="0"/>
              </a:rPr>
              <a:t>Recent corporate scandals have increased regulatory pressures on boards of directors to report their status and ensure that internal controls are appropriate. This pressure covers IT controls as well. </a:t>
            </a:r>
          </a:p>
          <a:p>
            <a:pPr lvl="1" fontAlgn="base">
              <a:spcBef>
                <a:spcPct val="20000"/>
              </a:spcBef>
              <a:spcAft>
                <a:spcPct val="20000"/>
              </a:spcAft>
              <a:buClr>
                <a:srgbClr val="265B95"/>
              </a:buClr>
              <a:buSzPct val="80000"/>
              <a:buFont typeface="Arial" panose="020B0604020202020204" pitchFamily="34" charset="0"/>
              <a:buChar char="►"/>
            </a:pPr>
            <a:r>
              <a:rPr lang="en-US" altLang="en-US" sz="1200" b="0">
                <a:solidFill>
                  <a:srgbClr val="000000"/>
                </a:solidFill>
                <a:latin typeface="Times New Roman" panose="02020603050405020304" pitchFamily="18" charset="0"/>
              </a:rPr>
              <a:t>Organisations constantly need to improve IT performance and demonstrate adequate controls over their IT activities. </a:t>
            </a:r>
          </a:p>
          <a:p>
            <a:pPr lvl="1" fontAlgn="base">
              <a:spcBef>
                <a:spcPct val="20000"/>
              </a:spcBef>
              <a:spcAft>
                <a:spcPct val="20000"/>
              </a:spcAft>
              <a:buClr>
                <a:srgbClr val="265B95"/>
              </a:buClr>
              <a:buSzPct val="80000"/>
              <a:buFont typeface="Arial" panose="020B0604020202020204" pitchFamily="34" charset="0"/>
              <a:buChar char="►"/>
            </a:pPr>
            <a:r>
              <a:rPr lang="en-US" altLang="en-US" sz="1200" b="0">
                <a:solidFill>
                  <a:srgbClr val="000000"/>
                </a:solidFill>
                <a:latin typeface="Times New Roman" panose="02020603050405020304" pitchFamily="18" charset="0"/>
              </a:rPr>
              <a:t>Many IT managers, advisors and auditors are turning to C</a:t>
            </a:r>
            <a:r>
              <a:rPr lang="en-US" altLang="en-US" sz="1050" b="0">
                <a:solidFill>
                  <a:srgbClr val="000000"/>
                </a:solidFill>
                <a:latin typeface="Times New Roman" panose="02020603050405020304" pitchFamily="18" charset="0"/>
              </a:rPr>
              <a:t>OBI</a:t>
            </a:r>
            <a:r>
              <a:rPr lang="en-US" altLang="en-US" sz="1200" b="0">
                <a:solidFill>
                  <a:srgbClr val="000000"/>
                </a:solidFill>
                <a:latin typeface="Times New Roman" panose="02020603050405020304" pitchFamily="18" charset="0"/>
              </a:rPr>
              <a:t>T as the </a:t>
            </a:r>
            <a:r>
              <a:rPr lang="en-US" altLang="en-US" sz="1200" b="0" i="1">
                <a:solidFill>
                  <a:srgbClr val="000000"/>
                </a:solidFill>
                <a:latin typeface="Times New Roman" panose="02020603050405020304" pitchFamily="18" charset="0"/>
              </a:rPr>
              <a:t>de facto</a:t>
            </a:r>
            <a:r>
              <a:rPr lang="en-US" altLang="en-US" sz="1200" b="0">
                <a:solidFill>
                  <a:srgbClr val="000000"/>
                </a:solidFill>
                <a:latin typeface="Times New Roman" panose="02020603050405020304" pitchFamily="18" charset="0"/>
              </a:rPr>
              <a:t> response to regulatory IT requirements. </a:t>
            </a:r>
          </a:p>
        </p:txBody>
      </p:sp>
      <p:grpSp>
        <p:nvGrpSpPr>
          <p:cNvPr id="528388" name="Group 4"/>
          <p:cNvGrpSpPr>
            <a:grpSpLocks/>
          </p:cNvGrpSpPr>
          <p:nvPr/>
        </p:nvGrpSpPr>
        <p:grpSpPr bwMode="auto">
          <a:xfrm>
            <a:off x="4377929" y="959644"/>
            <a:ext cx="3445669" cy="3203972"/>
            <a:chOff x="2717" y="806"/>
            <a:chExt cx="2894" cy="2691"/>
          </a:xfrm>
        </p:grpSpPr>
        <p:pic>
          <p:nvPicPr>
            <p:cNvPr id="47110" name="Picture 5" descr="docum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3" y="2643"/>
              <a:ext cx="844" cy="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1" name="Line 6"/>
            <p:cNvSpPr>
              <a:spLocks noChangeShapeType="1"/>
            </p:cNvSpPr>
            <p:nvPr/>
          </p:nvSpPr>
          <p:spPr bwMode="auto">
            <a:xfrm>
              <a:off x="3683" y="1597"/>
              <a:ext cx="210" cy="21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47112" name="Line 7"/>
            <p:cNvSpPr>
              <a:spLocks noChangeShapeType="1"/>
            </p:cNvSpPr>
            <p:nvPr/>
          </p:nvSpPr>
          <p:spPr bwMode="auto">
            <a:xfrm>
              <a:off x="3491" y="2229"/>
              <a:ext cx="304"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47113" name="Text Box 8"/>
            <p:cNvSpPr txBox="1">
              <a:spLocks noChangeArrowheads="1"/>
            </p:cNvSpPr>
            <p:nvPr/>
          </p:nvSpPr>
          <p:spPr bwMode="auto">
            <a:xfrm>
              <a:off x="3795" y="2789"/>
              <a:ext cx="816" cy="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1050" b="0">
                  <a:solidFill>
                    <a:srgbClr val="000000"/>
                  </a:solidFill>
                  <a:latin typeface="Times New Roman" panose="02020603050405020304" pitchFamily="18" charset="0"/>
                </a:rPr>
                <a:t>Has general acceptability amongst organisations</a:t>
              </a:r>
            </a:p>
          </p:txBody>
        </p:sp>
        <p:sp>
          <p:nvSpPr>
            <p:cNvPr id="47114" name="Line 9"/>
            <p:cNvSpPr>
              <a:spLocks noChangeShapeType="1"/>
            </p:cNvSpPr>
            <p:nvPr/>
          </p:nvSpPr>
          <p:spPr bwMode="auto">
            <a:xfrm flipV="1">
              <a:off x="4187" y="2445"/>
              <a:ext cx="1"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47115" name="Line 10"/>
            <p:cNvSpPr>
              <a:spLocks noChangeShapeType="1"/>
            </p:cNvSpPr>
            <p:nvPr/>
          </p:nvSpPr>
          <p:spPr bwMode="auto">
            <a:xfrm flipH="1">
              <a:off x="4483" y="2253"/>
              <a:ext cx="288"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47116" name="Line 11"/>
            <p:cNvSpPr>
              <a:spLocks noChangeShapeType="1"/>
            </p:cNvSpPr>
            <p:nvPr/>
          </p:nvSpPr>
          <p:spPr bwMode="auto">
            <a:xfrm flipH="1">
              <a:off x="4379" y="1613"/>
              <a:ext cx="210" cy="21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pic>
          <p:nvPicPr>
            <p:cNvPr id="47117" name="Picture 12" descr="docum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9" y="822"/>
              <a:ext cx="844" cy="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8" name="Text Box 13"/>
            <p:cNvSpPr txBox="1">
              <a:spLocks noChangeArrowheads="1"/>
            </p:cNvSpPr>
            <p:nvPr/>
          </p:nvSpPr>
          <p:spPr bwMode="auto">
            <a:xfrm>
              <a:off x="4507" y="1005"/>
              <a:ext cx="816"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1050" b="0">
                  <a:solidFill>
                    <a:srgbClr val="000000"/>
                  </a:solidFill>
                  <a:latin typeface="Times New Roman" panose="02020603050405020304" pitchFamily="18" charset="0"/>
                </a:rPr>
                <a:t>Defines a common language</a:t>
              </a:r>
            </a:p>
          </p:txBody>
        </p:sp>
        <p:pic>
          <p:nvPicPr>
            <p:cNvPr id="47119" name="Picture 14" descr="pent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59" y="1605"/>
              <a:ext cx="978"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0" name="Picture 15" descr="docum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93" y="806"/>
              <a:ext cx="844" cy="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21" name="Text Box 16"/>
            <p:cNvSpPr txBox="1">
              <a:spLocks noChangeArrowheads="1"/>
            </p:cNvSpPr>
            <p:nvPr/>
          </p:nvSpPr>
          <p:spPr bwMode="auto">
            <a:xfrm>
              <a:off x="3219" y="941"/>
              <a:ext cx="816"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1050" b="0">
                  <a:solidFill>
                    <a:srgbClr val="000000"/>
                  </a:solidFill>
                  <a:latin typeface="Times New Roman" panose="02020603050405020304" pitchFamily="18" charset="0"/>
                </a:rPr>
                <a:t>Provides sharper business </a:t>
              </a:r>
            </a:p>
          </p:txBody>
        </p:sp>
        <p:pic>
          <p:nvPicPr>
            <p:cNvPr id="47122" name="Picture 17" descr="docum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17" y="1811"/>
              <a:ext cx="844" cy="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23" name="Text Box 18"/>
            <p:cNvSpPr txBox="1">
              <a:spLocks noChangeArrowheads="1"/>
            </p:cNvSpPr>
            <p:nvPr/>
          </p:nvSpPr>
          <p:spPr bwMode="auto">
            <a:xfrm>
              <a:off x="2807" y="1981"/>
              <a:ext cx="720"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1050" b="0">
                  <a:solidFill>
                    <a:srgbClr val="000000"/>
                  </a:solidFill>
                  <a:latin typeface="Times New Roman" panose="02020603050405020304" pitchFamily="18" charset="0"/>
                </a:rPr>
                <a:t>Ensures process orientation</a:t>
              </a:r>
            </a:p>
          </p:txBody>
        </p:sp>
        <p:pic>
          <p:nvPicPr>
            <p:cNvPr id="47124" name="Picture 19" descr="document_high"/>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43" y="1830"/>
              <a:ext cx="844" cy="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25" name="Text Box 20"/>
            <p:cNvSpPr txBox="1">
              <a:spLocks noChangeArrowheads="1"/>
            </p:cNvSpPr>
            <p:nvPr/>
          </p:nvSpPr>
          <p:spPr bwMode="auto">
            <a:xfrm>
              <a:off x="4747" y="2013"/>
              <a:ext cx="864"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1050">
                  <a:solidFill>
                    <a:srgbClr val="000000"/>
                  </a:solidFill>
                  <a:latin typeface="Times New Roman" panose="02020603050405020304" pitchFamily="18" charset="0"/>
                </a:rPr>
                <a:t>Helps meet regulatory requirements</a:t>
              </a:r>
            </a:p>
          </p:txBody>
        </p:sp>
        <p:sp>
          <p:nvSpPr>
            <p:cNvPr id="47126" name="Rectangle 21"/>
            <p:cNvSpPr>
              <a:spLocks noChangeArrowheads="1"/>
            </p:cNvSpPr>
            <p:nvPr/>
          </p:nvSpPr>
          <p:spPr bwMode="auto">
            <a:xfrm>
              <a:off x="4747" y="1833"/>
              <a:ext cx="840" cy="864"/>
            </a:xfrm>
            <a:prstGeom prst="rect">
              <a:avLst/>
            </a:prstGeom>
            <a:noFill/>
            <a:ln w="28575" algn="ctr">
              <a:solidFill>
                <a:srgbClr val="993300"/>
              </a:solidFill>
              <a:miter lim="800000"/>
              <a:headEnd/>
              <a:tailEnd/>
            </a:ln>
            <a:effectLst/>
            <a:extLst>
              <a:ext uri="{909E8E84-426E-40DD-AFC4-6F175D3DCCD1}">
                <a14:hiddenFill xmlns:a14="http://schemas.microsoft.com/office/drawing/2010/main">
                  <a:solidFill>
                    <a:srgbClr val="3376C7"/>
                  </a:solidFill>
                </a14:hiddenFill>
              </a:ext>
              <a:ext uri="{AF507438-7753-43E0-B8FC-AC1667EBCBE1}">
                <a14:hiddenEffects xmlns:a14="http://schemas.microsoft.com/office/drawing/2010/main">
                  <a:effectLst>
                    <a:outerShdw dist="91581" dir="2021404" algn="ctr" rotWithShape="0">
                      <a:schemeClr val="bg2">
                        <a:alpha val="50000"/>
                      </a:schemeClr>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47127" name="Text Box 22"/>
            <p:cNvSpPr txBox="1">
              <a:spLocks noChangeArrowheads="1"/>
            </p:cNvSpPr>
            <p:nvPr/>
          </p:nvSpPr>
          <p:spPr bwMode="auto">
            <a:xfrm>
              <a:off x="3739" y="2105"/>
              <a:ext cx="816"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50000"/>
                </a:spcBef>
                <a:spcAft>
                  <a:spcPct val="0"/>
                </a:spcAft>
              </a:pPr>
              <a:r>
                <a:rPr lang="en-US" altLang="en-US" sz="1050">
                  <a:solidFill>
                    <a:srgbClr val="FFFFFF"/>
                  </a:solidFill>
                  <a:latin typeface="Times New Roman" panose="02020603050405020304" pitchFamily="18" charset="0"/>
                </a:rPr>
                <a:t>Control Framework</a:t>
              </a:r>
            </a:p>
          </p:txBody>
        </p:sp>
      </p:grpSp>
      <p:sp>
        <p:nvSpPr>
          <p:cNvPr id="47109" name="Text Box 23"/>
          <p:cNvSpPr txBox="1">
            <a:spLocks noChangeArrowheads="1"/>
          </p:cNvSpPr>
          <p:nvPr/>
        </p:nvSpPr>
        <p:spPr bwMode="auto">
          <a:xfrm>
            <a:off x="4950619" y="1600201"/>
            <a:ext cx="701279" cy="565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1050" b="0">
                <a:solidFill>
                  <a:srgbClr val="000000"/>
                </a:solidFill>
                <a:latin typeface="Times New Roman" panose="02020603050405020304" pitchFamily="18" charset="0"/>
              </a:rPr>
              <a:t> focus</a:t>
            </a:r>
          </a:p>
          <a:p>
            <a:pPr fontAlgn="base">
              <a:spcBef>
                <a:spcPct val="50000"/>
              </a:spcBef>
              <a:spcAft>
                <a:spcPct val="0"/>
              </a:spcAft>
            </a:pPr>
            <a:endParaRPr lang="en-US" altLang="en-US" sz="1350">
              <a:solidFill>
                <a:srgbClr val="000000"/>
              </a:solidFill>
            </a:endParaRPr>
          </a:p>
        </p:txBody>
      </p:sp>
      <p:sp>
        <p:nvSpPr>
          <p:cNvPr id="2" name="TextBox 1"/>
          <p:cNvSpPr txBox="1"/>
          <p:nvPr/>
        </p:nvSpPr>
        <p:spPr>
          <a:xfrm>
            <a:off x="6823473" y="3638550"/>
            <a:ext cx="2472927" cy="646331"/>
          </a:xfrm>
          <a:prstGeom prst="rect">
            <a:avLst/>
          </a:prstGeom>
          <a:noFill/>
        </p:spPr>
        <p:txBody>
          <a:bodyPr wrap="square" rtlCol="0">
            <a:spAutoFit/>
          </a:bodyPr>
          <a:lstStyle/>
          <a:p>
            <a:r>
              <a:rPr lang="en-US" dirty="0">
                <a:solidFill>
                  <a:srgbClr val="000000"/>
                </a:solidFill>
              </a:rPr>
              <a:t>Security Baseline comes in here</a:t>
            </a:r>
          </a:p>
        </p:txBody>
      </p:sp>
    </p:spTree>
    <p:extLst>
      <p:ext uri="{BB962C8B-B14F-4D97-AF65-F5344CB8AC3E}">
        <p14:creationId xmlns:p14="http://schemas.microsoft.com/office/powerpoint/2010/main" val="9828533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28387"/>
                                        </p:tgtEl>
                                        <p:attrNameLst>
                                          <p:attrName>style.visibility</p:attrName>
                                        </p:attrNameLst>
                                      </p:cBhvr>
                                      <p:to>
                                        <p:strVal val="visible"/>
                                      </p:to>
                                    </p:set>
                                    <p:animEffect transition="in" filter="wipe(left)">
                                      <p:cBhvr>
                                        <p:cTn id="7" dur="500"/>
                                        <p:tgtEl>
                                          <p:spTgt spid="528387"/>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528388"/>
                                        </p:tgtEl>
                                        <p:attrNameLst>
                                          <p:attrName>style.visibility</p:attrName>
                                        </p:attrNameLst>
                                      </p:cBhvr>
                                      <p:to>
                                        <p:strVal val="visible"/>
                                      </p:to>
                                    </p:set>
                                    <p:animEffect transition="in" filter="fade">
                                      <p:cBhvr>
                                        <p:cTn id="11" dur="1000"/>
                                        <p:tgtEl>
                                          <p:spTgt spid="528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838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657350" y="342900"/>
            <a:ext cx="5829300" cy="857250"/>
          </a:xfrm>
        </p:spPr>
        <p:txBody>
          <a:bodyPr/>
          <a:lstStyle/>
          <a:p>
            <a:pPr eaLnBrk="1" hangingPunct="1"/>
            <a:r>
              <a:rPr lang="en-US" altLang="en-US" sz="3000">
                <a:latin typeface="Arial Narrow" panose="020B0606020202030204" pitchFamily="34" charset="0"/>
              </a:rPr>
              <a:t>Security Control Baselines</a:t>
            </a:r>
            <a:endParaRPr lang="en-US" altLang="en-US" sz="3000" b="1" i="1">
              <a:latin typeface="Arial Narrow" panose="020B0606020202030204" pitchFamily="34" charset="0"/>
            </a:endParaRPr>
          </a:p>
        </p:txBody>
      </p:sp>
      <p:grpSp>
        <p:nvGrpSpPr>
          <p:cNvPr id="36867" name="Group 3"/>
          <p:cNvGrpSpPr>
            <a:grpSpLocks/>
          </p:cNvGrpSpPr>
          <p:nvPr/>
        </p:nvGrpSpPr>
        <p:grpSpPr bwMode="auto">
          <a:xfrm>
            <a:off x="1628775" y="1285875"/>
            <a:ext cx="5943600" cy="3242073"/>
            <a:chOff x="432" y="1152"/>
            <a:chExt cx="4992" cy="2723"/>
          </a:xfrm>
        </p:grpSpPr>
        <p:grpSp>
          <p:nvGrpSpPr>
            <p:cNvPr id="36868" name="Group 4"/>
            <p:cNvGrpSpPr>
              <a:grpSpLocks/>
            </p:cNvGrpSpPr>
            <p:nvPr/>
          </p:nvGrpSpPr>
          <p:grpSpPr bwMode="auto">
            <a:xfrm>
              <a:off x="1152" y="1872"/>
              <a:ext cx="3570" cy="384"/>
              <a:chOff x="1152" y="2064"/>
              <a:chExt cx="3570" cy="384"/>
            </a:xfrm>
          </p:grpSpPr>
          <p:sp>
            <p:nvSpPr>
              <p:cNvPr id="36892" name="AutoShape 5"/>
              <p:cNvSpPr>
                <a:spLocks noChangeArrowheads="1"/>
              </p:cNvSpPr>
              <p:nvPr/>
            </p:nvSpPr>
            <p:spPr bwMode="auto">
              <a:xfrm rot="10800000">
                <a:off x="1152" y="2064"/>
                <a:ext cx="306" cy="384"/>
              </a:xfrm>
              <a:prstGeom prst="upArrow">
                <a:avLst>
                  <a:gd name="adj1" fmla="val 50000"/>
                  <a:gd name="adj2" fmla="val 31373"/>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sz="1050"/>
              </a:p>
            </p:txBody>
          </p:sp>
          <p:sp>
            <p:nvSpPr>
              <p:cNvPr id="36893" name="AutoShape 6"/>
              <p:cNvSpPr>
                <a:spLocks noChangeArrowheads="1"/>
              </p:cNvSpPr>
              <p:nvPr/>
            </p:nvSpPr>
            <p:spPr bwMode="auto">
              <a:xfrm rot="10800000">
                <a:off x="2736" y="2064"/>
                <a:ext cx="306" cy="384"/>
              </a:xfrm>
              <a:prstGeom prst="upArrow">
                <a:avLst>
                  <a:gd name="adj1" fmla="val 50000"/>
                  <a:gd name="adj2" fmla="val 31373"/>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sz="1050"/>
              </a:p>
            </p:txBody>
          </p:sp>
          <p:sp>
            <p:nvSpPr>
              <p:cNvPr id="36894" name="AutoShape 7"/>
              <p:cNvSpPr>
                <a:spLocks noChangeArrowheads="1"/>
              </p:cNvSpPr>
              <p:nvPr/>
            </p:nvSpPr>
            <p:spPr bwMode="auto">
              <a:xfrm rot="10800000">
                <a:off x="4416" y="2064"/>
                <a:ext cx="306" cy="384"/>
              </a:xfrm>
              <a:prstGeom prst="upArrow">
                <a:avLst>
                  <a:gd name="adj1" fmla="val 50000"/>
                  <a:gd name="adj2" fmla="val 31373"/>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sz="1050"/>
              </a:p>
            </p:txBody>
          </p:sp>
        </p:grpSp>
        <p:grpSp>
          <p:nvGrpSpPr>
            <p:cNvPr id="36869" name="Group 8"/>
            <p:cNvGrpSpPr>
              <a:grpSpLocks/>
            </p:cNvGrpSpPr>
            <p:nvPr/>
          </p:nvGrpSpPr>
          <p:grpSpPr bwMode="auto">
            <a:xfrm>
              <a:off x="432" y="2304"/>
              <a:ext cx="4926" cy="678"/>
              <a:chOff x="432" y="2304"/>
              <a:chExt cx="4926" cy="678"/>
            </a:xfrm>
          </p:grpSpPr>
          <p:grpSp>
            <p:nvGrpSpPr>
              <p:cNvPr id="36883" name="Group 9"/>
              <p:cNvGrpSpPr>
                <a:grpSpLocks/>
              </p:cNvGrpSpPr>
              <p:nvPr/>
            </p:nvGrpSpPr>
            <p:grpSpPr bwMode="auto">
              <a:xfrm>
                <a:off x="432" y="2304"/>
                <a:ext cx="1566" cy="678"/>
                <a:chOff x="432" y="2304"/>
                <a:chExt cx="1566" cy="678"/>
              </a:xfrm>
            </p:grpSpPr>
            <p:sp>
              <p:nvSpPr>
                <p:cNvPr id="36890" name="Rectangle 10"/>
                <p:cNvSpPr>
                  <a:spLocks noChangeArrowheads="1"/>
                </p:cNvSpPr>
                <p:nvPr/>
              </p:nvSpPr>
              <p:spPr bwMode="auto">
                <a:xfrm>
                  <a:off x="432" y="2304"/>
                  <a:ext cx="1566" cy="648"/>
                </a:xfrm>
                <a:prstGeom prst="rect">
                  <a:avLst/>
                </a:prstGeom>
                <a:solidFill>
                  <a:srgbClr val="6666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sz="1050"/>
                </a:p>
              </p:txBody>
            </p:sp>
            <p:sp>
              <p:nvSpPr>
                <p:cNvPr id="36891" name="Text Box 11"/>
                <p:cNvSpPr txBox="1">
                  <a:spLocks noChangeArrowheads="1"/>
                </p:cNvSpPr>
                <p:nvPr/>
              </p:nvSpPr>
              <p:spPr bwMode="auto">
                <a:xfrm>
                  <a:off x="528" y="2400"/>
                  <a:ext cx="1392" cy="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r>
                    <a:rPr lang="en-US" altLang="en-US" sz="900" b="1">
                      <a:solidFill>
                        <a:srgbClr val="000000"/>
                      </a:solidFill>
                      <a:latin typeface="Arial" panose="020B0604020202020204" pitchFamily="34" charset="0"/>
                    </a:rPr>
                    <a:t>Minimum Security Controls</a:t>
                  </a:r>
                </a:p>
                <a:p>
                  <a:pPr algn="ctr" eaLnBrk="1" hangingPunct="1"/>
                  <a:r>
                    <a:rPr lang="en-US" altLang="en-US" sz="1050" b="1">
                      <a:solidFill>
                        <a:srgbClr val="000000"/>
                      </a:solidFill>
                      <a:latin typeface="Arial" panose="020B0604020202020204" pitchFamily="34" charset="0"/>
                    </a:rPr>
                    <a:t>Low Impact</a:t>
                  </a:r>
                </a:p>
                <a:p>
                  <a:pPr algn="ctr" eaLnBrk="1" hangingPunct="1"/>
                  <a:r>
                    <a:rPr lang="en-US" altLang="en-US" sz="1050" b="1">
                      <a:solidFill>
                        <a:srgbClr val="000000"/>
                      </a:solidFill>
                      <a:latin typeface="Arial" panose="020B0604020202020204" pitchFamily="34" charset="0"/>
                    </a:rPr>
                    <a:t>Information Systems</a:t>
                  </a:r>
                </a:p>
              </p:txBody>
            </p:sp>
          </p:grpSp>
          <p:grpSp>
            <p:nvGrpSpPr>
              <p:cNvPr id="36884" name="Group 12"/>
              <p:cNvGrpSpPr>
                <a:grpSpLocks/>
              </p:cNvGrpSpPr>
              <p:nvPr/>
            </p:nvGrpSpPr>
            <p:grpSpPr bwMode="auto">
              <a:xfrm>
                <a:off x="3792" y="2304"/>
                <a:ext cx="1566" cy="678"/>
                <a:chOff x="3792" y="2304"/>
                <a:chExt cx="1566" cy="678"/>
              </a:xfrm>
            </p:grpSpPr>
            <p:sp>
              <p:nvSpPr>
                <p:cNvPr id="36888" name="Rectangle 13"/>
                <p:cNvSpPr>
                  <a:spLocks noChangeArrowheads="1"/>
                </p:cNvSpPr>
                <p:nvPr/>
              </p:nvSpPr>
              <p:spPr bwMode="auto">
                <a:xfrm>
                  <a:off x="3792" y="2304"/>
                  <a:ext cx="1566" cy="648"/>
                </a:xfrm>
                <a:prstGeom prst="rect">
                  <a:avLst/>
                </a:prstGeom>
                <a:solidFill>
                  <a:srgbClr val="99CC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sz="1050"/>
                </a:p>
              </p:txBody>
            </p:sp>
            <p:sp>
              <p:nvSpPr>
                <p:cNvPr id="36889" name="Text Box 14"/>
                <p:cNvSpPr txBox="1">
                  <a:spLocks noChangeArrowheads="1"/>
                </p:cNvSpPr>
                <p:nvPr/>
              </p:nvSpPr>
              <p:spPr bwMode="auto">
                <a:xfrm>
                  <a:off x="3888" y="2400"/>
                  <a:ext cx="1392" cy="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r>
                    <a:rPr lang="en-US" altLang="en-US" sz="900" b="1">
                      <a:solidFill>
                        <a:srgbClr val="000000"/>
                      </a:solidFill>
                      <a:latin typeface="Arial" panose="020B0604020202020204" pitchFamily="34" charset="0"/>
                    </a:rPr>
                    <a:t>Minimum Security Controls</a:t>
                  </a:r>
                </a:p>
                <a:p>
                  <a:pPr algn="ctr" eaLnBrk="1" hangingPunct="1"/>
                  <a:r>
                    <a:rPr lang="en-US" altLang="en-US" sz="1050" b="1">
                      <a:solidFill>
                        <a:srgbClr val="000000"/>
                      </a:solidFill>
                      <a:latin typeface="Arial" panose="020B0604020202020204" pitchFamily="34" charset="0"/>
                    </a:rPr>
                    <a:t>High Impact </a:t>
                  </a:r>
                </a:p>
                <a:p>
                  <a:pPr algn="ctr" eaLnBrk="1" hangingPunct="1"/>
                  <a:r>
                    <a:rPr lang="en-US" altLang="en-US" sz="1050" b="1">
                      <a:solidFill>
                        <a:srgbClr val="000000"/>
                      </a:solidFill>
                      <a:latin typeface="Arial" panose="020B0604020202020204" pitchFamily="34" charset="0"/>
                    </a:rPr>
                    <a:t>Information Systems</a:t>
                  </a:r>
                </a:p>
              </p:txBody>
            </p:sp>
          </p:grpSp>
          <p:grpSp>
            <p:nvGrpSpPr>
              <p:cNvPr id="36885" name="Group 15"/>
              <p:cNvGrpSpPr>
                <a:grpSpLocks/>
              </p:cNvGrpSpPr>
              <p:nvPr/>
            </p:nvGrpSpPr>
            <p:grpSpPr bwMode="auto">
              <a:xfrm>
                <a:off x="2112" y="2304"/>
                <a:ext cx="1566" cy="678"/>
                <a:chOff x="2112" y="2304"/>
                <a:chExt cx="1566" cy="678"/>
              </a:xfrm>
            </p:grpSpPr>
            <p:sp>
              <p:nvSpPr>
                <p:cNvPr id="36886" name="Rectangle 16"/>
                <p:cNvSpPr>
                  <a:spLocks noChangeArrowheads="1"/>
                </p:cNvSpPr>
                <p:nvPr/>
              </p:nvSpPr>
              <p:spPr bwMode="auto">
                <a:xfrm>
                  <a:off x="2112" y="2304"/>
                  <a:ext cx="1566" cy="648"/>
                </a:xfrm>
                <a:prstGeom prst="rect">
                  <a:avLst/>
                </a:prstGeom>
                <a:solidFill>
                  <a:srgbClr val="00808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sz="1050"/>
                </a:p>
              </p:txBody>
            </p:sp>
            <p:sp>
              <p:nvSpPr>
                <p:cNvPr id="36887" name="Text Box 17"/>
                <p:cNvSpPr txBox="1">
                  <a:spLocks noChangeArrowheads="1"/>
                </p:cNvSpPr>
                <p:nvPr/>
              </p:nvSpPr>
              <p:spPr bwMode="auto">
                <a:xfrm>
                  <a:off x="2208" y="2400"/>
                  <a:ext cx="1392" cy="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r>
                    <a:rPr lang="en-US" altLang="en-US" sz="900" b="1">
                      <a:solidFill>
                        <a:srgbClr val="000000"/>
                      </a:solidFill>
                      <a:latin typeface="Arial" panose="020B0604020202020204" pitchFamily="34" charset="0"/>
                    </a:rPr>
                    <a:t>Minimum Security Controls</a:t>
                  </a:r>
                </a:p>
                <a:p>
                  <a:pPr algn="ctr" eaLnBrk="1" hangingPunct="1"/>
                  <a:r>
                    <a:rPr lang="en-US" altLang="en-US" sz="1050" b="1">
                      <a:solidFill>
                        <a:srgbClr val="000000"/>
                      </a:solidFill>
                      <a:latin typeface="Arial" panose="020B0604020202020204" pitchFamily="34" charset="0"/>
                    </a:rPr>
                    <a:t>Moderate Impact Information Systems</a:t>
                  </a:r>
                </a:p>
              </p:txBody>
            </p:sp>
          </p:grpSp>
        </p:grpSp>
        <p:grpSp>
          <p:nvGrpSpPr>
            <p:cNvPr id="36870" name="Group 18"/>
            <p:cNvGrpSpPr>
              <a:grpSpLocks/>
            </p:cNvGrpSpPr>
            <p:nvPr/>
          </p:nvGrpSpPr>
          <p:grpSpPr bwMode="auto">
            <a:xfrm>
              <a:off x="720" y="1152"/>
              <a:ext cx="4344" cy="648"/>
              <a:chOff x="720" y="1344"/>
              <a:chExt cx="4344" cy="648"/>
            </a:xfrm>
          </p:grpSpPr>
          <p:sp>
            <p:nvSpPr>
              <p:cNvPr id="36881" name="Rectangle 19"/>
              <p:cNvSpPr>
                <a:spLocks noChangeArrowheads="1"/>
              </p:cNvSpPr>
              <p:nvPr/>
            </p:nvSpPr>
            <p:spPr bwMode="auto">
              <a:xfrm>
                <a:off x="720" y="1344"/>
                <a:ext cx="4344" cy="648"/>
              </a:xfrm>
              <a:prstGeom prst="rect">
                <a:avLst/>
              </a:prstGeom>
              <a:solidFill>
                <a:srgbClr val="80808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sz="1050"/>
              </a:p>
            </p:txBody>
          </p:sp>
          <p:sp>
            <p:nvSpPr>
              <p:cNvPr id="36882" name="Text Box 20"/>
              <p:cNvSpPr txBox="1">
                <a:spLocks noChangeArrowheads="1"/>
              </p:cNvSpPr>
              <p:nvPr/>
            </p:nvSpPr>
            <p:spPr bwMode="auto">
              <a:xfrm>
                <a:off x="816" y="1440"/>
                <a:ext cx="4128"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r>
                  <a:rPr lang="en-US" altLang="en-US" sz="1050" b="1">
                    <a:solidFill>
                      <a:srgbClr val="000000"/>
                    </a:solidFill>
                    <a:latin typeface="Arial" panose="020B0604020202020204" pitchFamily="34" charset="0"/>
                  </a:rPr>
                  <a:t>Master Security Control Catalog</a:t>
                </a:r>
              </a:p>
              <a:p>
                <a:pPr algn="ctr" eaLnBrk="1" hangingPunct="1">
                  <a:spcBef>
                    <a:spcPct val="50000"/>
                  </a:spcBef>
                </a:pPr>
                <a:r>
                  <a:rPr lang="en-US" altLang="en-US" sz="900" b="1">
                    <a:solidFill>
                      <a:srgbClr val="000000"/>
                    </a:solidFill>
                    <a:latin typeface="Arial" panose="020B0604020202020204" pitchFamily="34" charset="0"/>
                  </a:rPr>
                  <a:t>Complete Set of Security Controls and Control Enhancements</a:t>
                </a:r>
              </a:p>
            </p:txBody>
          </p:sp>
        </p:grpSp>
        <p:grpSp>
          <p:nvGrpSpPr>
            <p:cNvPr id="36871" name="Group 21"/>
            <p:cNvGrpSpPr>
              <a:grpSpLocks/>
            </p:cNvGrpSpPr>
            <p:nvPr/>
          </p:nvGrpSpPr>
          <p:grpSpPr bwMode="auto">
            <a:xfrm>
              <a:off x="432" y="3024"/>
              <a:ext cx="4992" cy="851"/>
              <a:chOff x="432" y="3216"/>
              <a:chExt cx="4992" cy="851"/>
            </a:xfrm>
          </p:grpSpPr>
          <p:grpSp>
            <p:nvGrpSpPr>
              <p:cNvPr id="36872" name="Group 22"/>
              <p:cNvGrpSpPr>
                <a:grpSpLocks/>
              </p:cNvGrpSpPr>
              <p:nvPr/>
            </p:nvGrpSpPr>
            <p:grpSpPr bwMode="auto">
              <a:xfrm>
                <a:off x="432" y="3216"/>
                <a:ext cx="1632" cy="619"/>
                <a:chOff x="432" y="3216"/>
                <a:chExt cx="1632" cy="619"/>
              </a:xfrm>
            </p:grpSpPr>
            <p:sp>
              <p:nvSpPr>
                <p:cNvPr id="36879" name="Text Box 23"/>
                <p:cNvSpPr txBox="1">
                  <a:spLocks noChangeArrowheads="1"/>
                </p:cNvSpPr>
                <p:nvPr/>
              </p:nvSpPr>
              <p:spPr bwMode="auto">
                <a:xfrm>
                  <a:off x="432" y="3216"/>
                  <a:ext cx="1584"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r>
                    <a:rPr lang="en-US" altLang="en-US" sz="1050" b="1" i="1">
                      <a:solidFill>
                        <a:schemeClr val="tx2"/>
                      </a:solidFill>
                      <a:latin typeface="Arial" panose="020B0604020202020204" pitchFamily="34" charset="0"/>
                    </a:rPr>
                    <a:t>Baseline #1</a:t>
                  </a:r>
                </a:p>
              </p:txBody>
            </p:sp>
            <p:sp>
              <p:nvSpPr>
                <p:cNvPr id="36880" name="Text Box 24"/>
                <p:cNvSpPr txBox="1">
                  <a:spLocks noChangeArrowheads="1"/>
                </p:cNvSpPr>
                <p:nvPr/>
              </p:nvSpPr>
              <p:spPr bwMode="auto">
                <a:xfrm>
                  <a:off x="432" y="3408"/>
                  <a:ext cx="1632" cy="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r>
                    <a:rPr lang="en-US" altLang="en-US" sz="900">
                      <a:latin typeface="Arial" panose="020B0604020202020204" pitchFamily="34" charset="0"/>
                    </a:rPr>
                    <a:t>Selection of a subset of security controls from the master catalog—consisting of </a:t>
                  </a:r>
                  <a:r>
                    <a:rPr lang="en-US" altLang="en-US" sz="900" b="1" i="1">
                      <a:solidFill>
                        <a:schemeClr val="tx2"/>
                      </a:solidFill>
                      <a:latin typeface="Arial" panose="020B0604020202020204" pitchFamily="34" charset="0"/>
                    </a:rPr>
                    <a:t>basic</a:t>
                  </a:r>
                  <a:r>
                    <a:rPr lang="en-US" altLang="en-US" sz="900">
                      <a:latin typeface="Arial" panose="020B0604020202020204" pitchFamily="34" charset="0"/>
                    </a:rPr>
                    <a:t> level controls</a:t>
                  </a:r>
                </a:p>
              </p:txBody>
            </p:sp>
          </p:grpSp>
          <p:grpSp>
            <p:nvGrpSpPr>
              <p:cNvPr id="36873" name="Group 25"/>
              <p:cNvGrpSpPr>
                <a:grpSpLocks/>
              </p:cNvGrpSpPr>
              <p:nvPr/>
            </p:nvGrpSpPr>
            <p:grpSpPr bwMode="auto">
              <a:xfrm>
                <a:off x="2112" y="3216"/>
                <a:ext cx="1632" cy="851"/>
                <a:chOff x="2112" y="3216"/>
                <a:chExt cx="1632" cy="851"/>
              </a:xfrm>
            </p:grpSpPr>
            <p:sp>
              <p:nvSpPr>
                <p:cNvPr id="36877" name="Text Box 26"/>
                <p:cNvSpPr txBox="1">
                  <a:spLocks noChangeArrowheads="1"/>
                </p:cNvSpPr>
                <p:nvPr/>
              </p:nvSpPr>
              <p:spPr bwMode="auto">
                <a:xfrm>
                  <a:off x="2112" y="3216"/>
                  <a:ext cx="1584"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r>
                    <a:rPr lang="en-US" altLang="en-US" sz="1050" b="1" i="1">
                      <a:solidFill>
                        <a:schemeClr val="tx2"/>
                      </a:solidFill>
                      <a:latin typeface="Arial" panose="020B0604020202020204" pitchFamily="34" charset="0"/>
                    </a:rPr>
                    <a:t>Baseline #2</a:t>
                  </a:r>
                </a:p>
              </p:txBody>
            </p:sp>
            <p:sp>
              <p:nvSpPr>
                <p:cNvPr id="36878" name="Text Box 27"/>
                <p:cNvSpPr txBox="1">
                  <a:spLocks noChangeArrowheads="1"/>
                </p:cNvSpPr>
                <p:nvPr/>
              </p:nvSpPr>
              <p:spPr bwMode="auto">
                <a:xfrm>
                  <a:off x="2112" y="3408"/>
                  <a:ext cx="1632" cy="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r>
                    <a:rPr lang="en-US" altLang="en-US" sz="900">
                      <a:latin typeface="Arial" panose="020B0604020202020204" pitchFamily="34" charset="0"/>
                    </a:rPr>
                    <a:t>Builds on low baseline.  Selection of a subset of controls from the master catalog—</a:t>
                  </a:r>
                  <a:r>
                    <a:rPr lang="en-US" altLang="en-US" sz="900" b="1" i="1">
                      <a:solidFill>
                        <a:schemeClr val="tx2"/>
                      </a:solidFill>
                      <a:latin typeface="Arial" panose="020B0604020202020204" pitchFamily="34" charset="0"/>
                    </a:rPr>
                    <a:t>basic</a:t>
                  </a:r>
                  <a:r>
                    <a:rPr lang="en-US" altLang="en-US" sz="900">
                      <a:latin typeface="Arial" panose="020B0604020202020204" pitchFamily="34" charset="0"/>
                    </a:rPr>
                    <a:t> level controls, additional controls, and control </a:t>
                  </a:r>
                  <a:r>
                    <a:rPr lang="en-US" altLang="en-US" sz="900" b="1" i="1">
                      <a:solidFill>
                        <a:schemeClr val="tx2"/>
                      </a:solidFill>
                      <a:latin typeface="Arial" panose="020B0604020202020204" pitchFamily="34" charset="0"/>
                    </a:rPr>
                    <a:t>enhancements</a:t>
                  </a:r>
                  <a:endParaRPr lang="en-US" altLang="en-US" sz="900">
                    <a:latin typeface="Arial" panose="020B0604020202020204" pitchFamily="34" charset="0"/>
                  </a:endParaRPr>
                </a:p>
              </p:txBody>
            </p:sp>
          </p:grpSp>
          <p:grpSp>
            <p:nvGrpSpPr>
              <p:cNvPr id="36874" name="Group 28"/>
              <p:cNvGrpSpPr>
                <a:grpSpLocks/>
              </p:cNvGrpSpPr>
              <p:nvPr/>
            </p:nvGrpSpPr>
            <p:grpSpPr bwMode="auto">
              <a:xfrm>
                <a:off x="3792" y="3216"/>
                <a:ext cx="1632" cy="851"/>
                <a:chOff x="3792" y="3216"/>
                <a:chExt cx="1632" cy="851"/>
              </a:xfrm>
            </p:grpSpPr>
            <p:sp>
              <p:nvSpPr>
                <p:cNvPr id="36875" name="Text Box 29"/>
                <p:cNvSpPr txBox="1">
                  <a:spLocks noChangeArrowheads="1"/>
                </p:cNvSpPr>
                <p:nvPr/>
              </p:nvSpPr>
              <p:spPr bwMode="auto">
                <a:xfrm>
                  <a:off x="3792" y="3216"/>
                  <a:ext cx="1584"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r>
                    <a:rPr lang="en-US" altLang="en-US" sz="1050" b="1" i="1">
                      <a:solidFill>
                        <a:schemeClr val="tx2"/>
                      </a:solidFill>
                      <a:latin typeface="Arial" panose="020B0604020202020204" pitchFamily="34" charset="0"/>
                    </a:rPr>
                    <a:t>Baseline #3</a:t>
                  </a:r>
                </a:p>
              </p:txBody>
            </p:sp>
            <p:sp>
              <p:nvSpPr>
                <p:cNvPr id="36876" name="Text Box 30"/>
                <p:cNvSpPr txBox="1">
                  <a:spLocks noChangeArrowheads="1"/>
                </p:cNvSpPr>
                <p:nvPr/>
              </p:nvSpPr>
              <p:spPr bwMode="auto">
                <a:xfrm>
                  <a:off x="3792" y="3408"/>
                  <a:ext cx="1632" cy="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r>
                    <a:rPr lang="en-US" altLang="en-US" sz="900">
                      <a:latin typeface="Arial" panose="020B0604020202020204" pitchFamily="34" charset="0"/>
                    </a:rPr>
                    <a:t>Builds on moderate baseline. Selection of a subset of controls from the master catalog—</a:t>
                  </a:r>
                  <a:r>
                    <a:rPr lang="en-US" altLang="en-US" sz="900" b="1" i="1">
                      <a:solidFill>
                        <a:schemeClr val="tx2"/>
                      </a:solidFill>
                      <a:latin typeface="Arial" panose="020B0604020202020204" pitchFamily="34" charset="0"/>
                    </a:rPr>
                    <a:t>basic</a:t>
                  </a:r>
                  <a:r>
                    <a:rPr lang="en-US" altLang="en-US" sz="900">
                      <a:latin typeface="Arial" panose="020B0604020202020204" pitchFamily="34" charset="0"/>
                    </a:rPr>
                    <a:t> level controls, additional controls, and control </a:t>
                  </a:r>
                  <a:r>
                    <a:rPr lang="en-US" altLang="en-US" sz="900" b="1" i="1">
                      <a:solidFill>
                        <a:schemeClr val="tx2"/>
                      </a:solidFill>
                      <a:latin typeface="Arial" panose="020B0604020202020204" pitchFamily="34" charset="0"/>
                    </a:rPr>
                    <a:t>enhancements</a:t>
                  </a:r>
                  <a:endParaRPr lang="en-US" altLang="en-US" sz="900">
                    <a:latin typeface="Arial" panose="020B0604020202020204" pitchFamily="34" charset="0"/>
                  </a:endParaRPr>
                </a:p>
              </p:txBody>
            </p:sp>
          </p:grpSp>
        </p:grpSp>
      </p:grpSp>
    </p:spTree>
    <p:extLst>
      <p:ext uri="{BB962C8B-B14F-4D97-AF65-F5344CB8AC3E}">
        <p14:creationId xmlns:p14="http://schemas.microsoft.com/office/powerpoint/2010/main" val="32358194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p:cNvSpPr txBox="1">
            <a:spLocks noChangeArrowheads="1"/>
          </p:cNvSpPr>
          <p:nvPr/>
        </p:nvSpPr>
        <p:spPr bwMode="auto">
          <a:xfrm>
            <a:off x="1372791" y="77391"/>
            <a:ext cx="55626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GB" altLang="en-US" sz="1500">
                <a:solidFill>
                  <a:srgbClr val="FFFFFF"/>
                </a:solidFill>
                <a:latin typeface="Times New Roman" panose="02020603050405020304" pitchFamily="18" charset="0"/>
              </a:rPr>
              <a:t>C</a:t>
            </a:r>
            <a:r>
              <a:rPr lang="en-GB" altLang="en-US" sz="1200">
                <a:solidFill>
                  <a:srgbClr val="FFFFFF"/>
                </a:solidFill>
                <a:latin typeface="Times New Roman" panose="02020603050405020304" pitchFamily="18" charset="0"/>
              </a:rPr>
              <a:t>OBI</a:t>
            </a:r>
            <a:r>
              <a:rPr lang="en-GB" altLang="en-US" sz="1500">
                <a:solidFill>
                  <a:srgbClr val="FFFFFF"/>
                </a:solidFill>
                <a:latin typeface="Times New Roman" panose="02020603050405020304" pitchFamily="18" charset="0"/>
              </a:rPr>
              <a:t>T and IT Governance </a:t>
            </a:r>
            <a:r>
              <a:rPr lang="en-GB" altLang="en-US" sz="1500" i="1">
                <a:solidFill>
                  <a:srgbClr val="FFFFFF"/>
                </a:solidFill>
                <a:latin typeface="Times New Roman" panose="02020603050405020304" pitchFamily="18" charset="0"/>
              </a:rPr>
              <a:t>(Cont.)</a:t>
            </a:r>
          </a:p>
        </p:txBody>
      </p:sp>
      <p:sp>
        <p:nvSpPr>
          <p:cNvPr id="530435" name="Text Box 3"/>
          <p:cNvSpPr txBox="1">
            <a:spLocks noChangeArrowheads="1"/>
          </p:cNvSpPr>
          <p:nvPr/>
        </p:nvSpPr>
        <p:spPr bwMode="auto">
          <a:xfrm>
            <a:off x="1375172" y="684610"/>
            <a:ext cx="2914650" cy="2160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indent="-22860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20000"/>
              </a:spcBef>
              <a:spcAft>
                <a:spcPct val="20000"/>
              </a:spcAft>
              <a:buClr>
                <a:srgbClr val="265995"/>
              </a:buClr>
              <a:buSzPct val="80000"/>
              <a:buFont typeface="Arial" panose="020B0604020202020204" pitchFamily="34" charset="0"/>
              <a:buNone/>
            </a:pPr>
            <a:r>
              <a:rPr lang="en-US" altLang="en-US" sz="1200">
                <a:solidFill>
                  <a:srgbClr val="000000"/>
                </a:solidFill>
                <a:latin typeface="Times New Roman" panose="02020603050405020304" pitchFamily="18" charset="0"/>
              </a:rPr>
              <a:t>Common Language</a:t>
            </a:r>
          </a:p>
          <a:p>
            <a:pPr lvl="1" fontAlgn="base">
              <a:spcBef>
                <a:spcPct val="20000"/>
              </a:spcBef>
              <a:spcAft>
                <a:spcPct val="20000"/>
              </a:spcAft>
              <a:buClr>
                <a:srgbClr val="265B95"/>
              </a:buClr>
              <a:buSzPct val="80000"/>
              <a:buFont typeface="Arial" panose="020B0604020202020204" pitchFamily="34" charset="0"/>
              <a:buChar char="►"/>
            </a:pPr>
            <a:r>
              <a:rPr lang="en-US" altLang="en-US" sz="1200" b="0">
                <a:solidFill>
                  <a:srgbClr val="000000"/>
                </a:solidFill>
                <a:latin typeface="Times New Roman" panose="02020603050405020304" pitchFamily="18" charset="0"/>
              </a:rPr>
              <a:t>A framework helps get everybody on the same page by defining critical terms and providing a glossary. </a:t>
            </a:r>
          </a:p>
          <a:p>
            <a:pPr lvl="1" fontAlgn="base">
              <a:spcBef>
                <a:spcPct val="20000"/>
              </a:spcBef>
              <a:spcAft>
                <a:spcPct val="20000"/>
              </a:spcAft>
              <a:buClr>
                <a:srgbClr val="265B95"/>
              </a:buClr>
              <a:buSzPct val="80000"/>
              <a:buFont typeface="Arial" panose="020B0604020202020204" pitchFamily="34" charset="0"/>
              <a:buChar char="►"/>
            </a:pPr>
            <a:r>
              <a:rPr lang="en-US" altLang="en-US" sz="1200" b="0">
                <a:solidFill>
                  <a:srgbClr val="000000"/>
                </a:solidFill>
                <a:latin typeface="Times New Roman" panose="02020603050405020304" pitchFamily="18" charset="0"/>
              </a:rPr>
              <a:t>Co-ordination within and across project teams and organisations can play a key role in the success of any project. </a:t>
            </a:r>
          </a:p>
          <a:p>
            <a:pPr lvl="1" fontAlgn="base">
              <a:spcBef>
                <a:spcPct val="20000"/>
              </a:spcBef>
              <a:spcAft>
                <a:spcPct val="20000"/>
              </a:spcAft>
              <a:buClr>
                <a:srgbClr val="265B95"/>
              </a:buClr>
              <a:buSzPct val="80000"/>
              <a:buFont typeface="Arial" panose="020B0604020202020204" pitchFamily="34" charset="0"/>
              <a:buChar char="►"/>
            </a:pPr>
            <a:r>
              <a:rPr lang="cy-GB" altLang="en-US" sz="1200" b="0">
                <a:solidFill>
                  <a:srgbClr val="000000"/>
                </a:solidFill>
                <a:latin typeface="Times New Roman" panose="02020603050405020304" pitchFamily="18" charset="0"/>
              </a:rPr>
              <a:t>Common language helps build confidence and trust.</a:t>
            </a:r>
            <a:endParaRPr lang="en-US" altLang="en-US" sz="1200" b="0">
              <a:solidFill>
                <a:srgbClr val="000000"/>
              </a:solidFill>
              <a:latin typeface="Times New Roman" panose="02020603050405020304" pitchFamily="18" charset="0"/>
            </a:endParaRPr>
          </a:p>
        </p:txBody>
      </p:sp>
      <p:grpSp>
        <p:nvGrpSpPr>
          <p:cNvPr id="530436" name="Group 4"/>
          <p:cNvGrpSpPr>
            <a:grpSpLocks/>
          </p:cNvGrpSpPr>
          <p:nvPr/>
        </p:nvGrpSpPr>
        <p:grpSpPr bwMode="auto">
          <a:xfrm>
            <a:off x="4377929" y="959644"/>
            <a:ext cx="3474244" cy="3203972"/>
            <a:chOff x="2674" y="813"/>
            <a:chExt cx="2918" cy="2691"/>
          </a:xfrm>
        </p:grpSpPr>
        <p:pic>
          <p:nvPicPr>
            <p:cNvPr id="49158" name="Picture 5" descr="docum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30" y="2650"/>
              <a:ext cx="844" cy="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9" name="Line 6"/>
            <p:cNvSpPr>
              <a:spLocks noChangeShapeType="1"/>
            </p:cNvSpPr>
            <p:nvPr/>
          </p:nvSpPr>
          <p:spPr bwMode="auto">
            <a:xfrm>
              <a:off x="3640" y="1604"/>
              <a:ext cx="210" cy="21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49160" name="Line 7"/>
            <p:cNvSpPr>
              <a:spLocks noChangeShapeType="1"/>
            </p:cNvSpPr>
            <p:nvPr/>
          </p:nvSpPr>
          <p:spPr bwMode="auto">
            <a:xfrm>
              <a:off x="3448" y="2236"/>
              <a:ext cx="304"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49161" name="Text Box 8"/>
            <p:cNvSpPr txBox="1">
              <a:spLocks noChangeArrowheads="1"/>
            </p:cNvSpPr>
            <p:nvPr/>
          </p:nvSpPr>
          <p:spPr bwMode="auto">
            <a:xfrm>
              <a:off x="3752" y="2796"/>
              <a:ext cx="816" cy="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1050" b="0">
                  <a:solidFill>
                    <a:srgbClr val="000000"/>
                  </a:solidFill>
                  <a:latin typeface="Times New Roman" panose="02020603050405020304" pitchFamily="18" charset="0"/>
                </a:rPr>
                <a:t>Has general acceptability amongst organisations</a:t>
              </a:r>
            </a:p>
          </p:txBody>
        </p:sp>
        <p:sp>
          <p:nvSpPr>
            <p:cNvPr id="49162" name="Line 9"/>
            <p:cNvSpPr>
              <a:spLocks noChangeShapeType="1"/>
            </p:cNvSpPr>
            <p:nvPr/>
          </p:nvSpPr>
          <p:spPr bwMode="auto">
            <a:xfrm flipV="1">
              <a:off x="4144" y="2452"/>
              <a:ext cx="1"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49163" name="Line 10"/>
            <p:cNvSpPr>
              <a:spLocks noChangeShapeType="1"/>
            </p:cNvSpPr>
            <p:nvPr/>
          </p:nvSpPr>
          <p:spPr bwMode="auto">
            <a:xfrm flipH="1">
              <a:off x="4440" y="2260"/>
              <a:ext cx="288"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49164" name="Line 11"/>
            <p:cNvSpPr>
              <a:spLocks noChangeShapeType="1"/>
            </p:cNvSpPr>
            <p:nvPr/>
          </p:nvSpPr>
          <p:spPr bwMode="auto">
            <a:xfrm flipH="1">
              <a:off x="4336" y="1620"/>
              <a:ext cx="210" cy="21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pic>
          <p:nvPicPr>
            <p:cNvPr id="49165" name="Picture 12" descr="pent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16" y="1612"/>
              <a:ext cx="978"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6" name="Picture 13" descr="docum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0" y="813"/>
              <a:ext cx="844" cy="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7" name="Text Box 14"/>
            <p:cNvSpPr txBox="1">
              <a:spLocks noChangeArrowheads="1"/>
            </p:cNvSpPr>
            <p:nvPr/>
          </p:nvSpPr>
          <p:spPr bwMode="auto">
            <a:xfrm>
              <a:off x="3176" y="948"/>
              <a:ext cx="816"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1050" b="0">
                  <a:solidFill>
                    <a:srgbClr val="000000"/>
                  </a:solidFill>
                  <a:latin typeface="Times New Roman" panose="02020603050405020304" pitchFamily="18" charset="0"/>
                </a:rPr>
                <a:t>Provides sharper business </a:t>
              </a:r>
            </a:p>
          </p:txBody>
        </p:sp>
        <p:pic>
          <p:nvPicPr>
            <p:cNvPr id="49168" name="Picture 15" descr="docum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74" y="1818"/>
              <a:ext cx="844" cy="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9" name="Text Box 16"/>
            <p:cNvSpPr txBox="1">
              <a:spLocks noChangeArrowheads="1"/>
            </p:cNvSpPr>
            <p:nvPr/>
          </p:nvSpPr>
          <p:spPr bwMode="auto">
            <a:xfrm>
              <a:off x="2764" y="1988"/>
              <a:ext cx="720"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1050" b="0">
                  <a:solidFill>
                    <a:srgbClr val="000000"/>
                  </a:solidFill>
                  <a:latin typeface="Times New Roman" panose="02020603050405020304" pitchFamily="18" charset="0"/>
                </a:rPr>
                <a:t>Ensures process orientation</a:t>
              </a:r>
            </a:p>
          </p:txBody>
        </p:sp>
        <p:pic>
          <p:nvPicPr>
            <p:cNvPr id="49170" name="Picture 17" descr="document_high"/>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6" y="837"/>
              <a:ext cx="844" cy="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71" name="Text Box 18"/>
            <p:cNvSpPr txBox="1">
              <a:spLocks noChangeArrowheads="1"/>
            </p:cNvSpPr>
            <p:nvPr/>
          </p:nvSpPr>
          <p:spPr bwMode="auto">
            <a:xfrm>
              <a:off x="4464" y="1012"/>
              <a:ext cx="816"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1050">
                  <a:solidFill>
                    <a:srgbClr val="000000"/>
                  </a:solidFill>
                  <a:latin typeface="Times New Roman" panose="02020603050405020304" pitchFamily="18" charset="0"/>
                </a:rPr>
                <a:t>Defines a common language</a:t>
              </a:r>
            </a:p>
          </p:txBody>
        </p:sp>
        <p:pic>
          <p:nvPicPr>
            <p:cNvPr id="49172" name="Picture 19" descr="docum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00" y="1834"/>
              <a:ext cx="844" cy="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73" name="Text Box 20"/>
            <p:cNvSpPr txBox="1">
              <a:spLocks noChangeArrowheads="1"/>
            </p:cNvSpPr>
            <p:nvPr/>
          </p:nvSpPr>
          <p:spPr bwMode="auto">
            <a:xfrm>
              <a:off x="4728" y="2020"/>
              <a:ext cx="864"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1050" b="0">
                  <a:solidFill>
                    <a:srgbClr val="000000"/>
                  </a:solidFill>
                  <a:latin typeface="Times New Roman" panose="02020603050405020304" pitchFamily="18" charset="0"/>
                </a:rPr>
                <a:t>Helps meet regulatory requirements</a:t>
              </a:r>
            </a:p>
          </p:txBody>
        </p:sp>
        <p:sp>
          <p:nvSpPr>
            <p:cNvPr id="49174" name="Rectangle 21"/>
            <p:cNvSpPr>
              <a:spLocks noChangeArrowheads="1"/>
            </p:cNvSpPr>
            <p:nvPr/>
          </p:nvSpPr>
          <p:spPr bwMode="auto">
            <a:xfrm>
              <a:off x="4352" y="840"/>
              <a:ext cx="840" cy="864"/>
            </a:xfrm>
            <a:prstGeom prst="rect">
              <a:avLst/>
            </a:prstGeom>
            <a:noFill/>
            <a:ln w="28575" algn="ctr">
              <a:solidFill>
                <a:srgbClr val="993300"/>
              </a:solidFill>
              <a:miter lim="800000"/>
              <a:headEnd/>
              <a:tailEnd/>
            </a:ln>
            <a:effectLst/>
            <a:extLst>
              <a:ext uri="{909E8E84-426E-40DD-AFC4-6F175D3DCCD1}">
                <a14:hiddenFill xmlns:a14="http://schemas.microsoft.com/office/drawing/2010/main">
                  <a:solidFill>
                    <a:srgbClr val="3376C7"/>
                  </a:solidFill>
                </a14:hiddenFill>
              </a:ext>
              <a:ext uri="{AF507438-7753-43E0-B8FC-AC1667EBCBE1}">
                <a14:hiddenEffects xmlns:a14="http://schemas.microsoft.com/office/drawing/2010/main">
                  <a:effectLst>
                    <a:outerShdw dist="91581" dir="2021404" algn="ctr" rotWithShape="0">
                      <a:schemeClr val="bg2">
                        <a:alpha val="50000"/>
                      </a:schemeClr>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49175" name="Text Box 22"/>
            <p:cNvSpPr txBox="1">
              <a:spLocks noChangeArrowheads="1"/>
            </p:cNvSpPr>
            <p:nvPr/>
          </p:nvSpPr>
          <p:spPr bwMode="auto">
            <a:xfrm>
              <a:off x="3696" y="2112"/>
              <a:ext cx="816"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50000"/>
                </a:spcBef>
                <a:spcAft>
                  <a:spcPct val="0"/>
                </a:spcAft>
              </a:pPr>
              <a:r>
                <a:rPr lang="en-US" altLang="en-US" sz="1050">
                  <a:solidFill>
                    <a:srgbClr val="FFFFFF"/>
                  </a:solidFill>
                  <a:latin typeface="Times New Roman" panose="02020603050405020304" pitchFamily="18" charset="0"/>
                </a:rPr>
                <a:t>Control Framework</a:t>
              </a:r>
            </a:p>
          </p:txBody>
        </p:sp>
      </p:grpSp>
      <p:sp>
        <p:nvSpPr>
          <p:cNvPr id="49157" name="Text Box 23"/>
          <p:cNvSpPr txBox="1">
            <a:spLocks noChangeArrowheads="1"/>
          </p:cNvSpPr>
          <p:nvPr/>
        </p:nvSpPr>
        <p:spPr bwMode="auto">
          <a:xfrm>
            <a:off x="4842273" y="1600200"/>
            <a:ext cx="70127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1050" b="0">
                <a:solidFill>
                  <a:srgbClr val="000000"/>
                </a:solidFill>
                <a:latin typeface="Times New Roman" panose="02020603050405020304" pitchFamily="18" charset="0"/>
              </a:rPr>
              <a:t>    focus</a:t>
            </a:r>
            <a:endParaRPr lang="en-US" altLang="en-US" sz="105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2781089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30435"/>
                                        </p:tgtEl>
                                        <p:attrNameLst>
                                          <p:attrName>style.visibility</p:attrName>
                                        </p:attrNameLst>
                                      </p:cBhvr>
                                      <p:to>
                                        <p:strVal val="visible"/>
                                      </p:to>
                                    </p:set>
                                    <p:animEffect transition="in" filter="wipe(left)">
                                      <p:cBhvr>
                                        <p:cTn id="7" dur="500"/>
                                        <p:tgtEl>
                                          <p:spTgt spid="530435"/>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530436"/>
                                        </p:tgtEl>
                                        <p:attrNameLst>
                                          <p:attrName>style.visibility</p:attrName>
                                        </p:attrNameLst>
                                      </p:cBhvr>
                                      <p:to>
                                        <p:strVal val="visible"/>
                                      </p:to>
                                    </p:set>
                                    <p:animEffect transition="in" filter="fade">
                                      <p:cBhvr>
                                        <p:cTn id="11" dur="1000"/>
                                        <p:tgtEl>
                                          <p:spTgt spid="530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043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1372791" y="77391"/>
            <a:ext cx="55626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1500">
                <a:solidFill>
                  <a:srgbClr val="F8F8F8"/>
                </a:solidFill>
                <a:latin typeface="Times New Roman" panose="02020603050405020304" pitchFamily="18" charset="0"/>
              </a:rPr>
              <a:t>C</a:t>
            </a:r>
            <a:r>
              <a:rPr lang="en-US" altLang="en-US" sz="1200">
                <a:solidFill>
                  <a:srgbClr val="F8F8F8"/>
                </a:solidFill>
                <a:latin typeface="Times New Roman" panose="02020603050405020304" pitchFamily="18" charset="0"/>
              </a:rPr>
              <a:t>OBI</a:t>
            </a:r>
            <a:r>
              <a:rPr lang="en-US" altLang="en-US" sz="1500">
                <a:solidFill>
                  <a:srgbClr val="F8F8F8"/>
                </a:solidFill>
                <a:latin typeface="Times New Roman" panose="02020603050405020304" pitchFamily="18" charset="0"/>
              </a:rPr>
              <a:t>T: Premise</a:t>
            </a:r>
          </a:p>
        </p:txBody>
      </p:sp>
      <p:sp>
        <p:nvSpPr>
          <p:cNvPr id="534531" name="Text Box 3"/>
          <p:cNvSpPr txBox="1">
            <a:spLocks noChangeArrowheads="1"/>
          </p:cNvSpPr>
          <p:nvPr/>
        </p:nvSpPr>
        <p:spPr bwMode="auto">
          <a:xfrm>
            <a:off x="1372791" y="685800"/>
            <a:ext cx="64281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8600" indent="-228600">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20000"/>
              </a:spcBef>
              <a:spcAft>
                <a:spcPct val="20000"/>
              </a:spcAft>
              <a:buClr>
                <a:srgbClr val="265B95"/>
              </a:buClr>
              <a:buSzPct val="80000"/>
              <a:buFont typeface="Arial" panose="020B0604020202020204" pitchFamily="34" charset="0"/>
              <a:buChar char="►"/>
            </a:pPr>
            <a:r>
              <a:rPr lang="en-US" altLang="en-US" sz="1200" b="0">
                <a:solidFill>
                  <a:srgbClr val="000000"/>
                </a:solidFill>
                <a:latin typeface="Times New Roman" panose="02020603050405020304" pitchFamily="18" charset="0"/>
              </a:rPr>
              <a:t>The C</a:t>
            </a:r>
            <a:r>
              <a:rPr lang="en-US" altLang="en-US" sz="975" b="0">
                <a:solidFill>
                  <a:srgbClr val="000000"/>
                </a:solidFill>
                <a:latin typeface="Times New Roman" panose="02020603050405020304" pitchFamily="18" charset="0"/>
              </a:rPr>
              <a:t>OBI</a:t>
            </a:r>
            <a:r>
              <a:rPr lang="en-US" altLang="en-US" sz="1200" b="0">
                <a:solidFill>
                  <a:srgbClr val="000000"/>
                </a:solidFill>
                <a:latin typeface="Times New Roman" panose="02020603050405020304" pitchFamily="18" charset="0"/>
              </a:rPr>
              <a:t>T framework is based on the premise that IT needs to deliver the information that an enterprise requires to achieve its objectives.</a:t>
            </a:r>
          </a:p>
        </p:txBody>
      </p:sp>
      <p:grpSp>
        <p:nvGrpSpPr>
          <p:cNvPr id="51204" name="Group 4"/>
          <p:cNvGrpSpPr>
            <a:grpSpLocks/>
          </p:cNvGrpSpPr>
          <p:nvPr/>
        </p:nvGrpSpPr>
        <p:grpSpPr bwMode="auto">
          <a:xfrm>
            <a:off x="1708547" y="1259682"/>
            <a:ext cx="5851921" cy="2502694"/>
            <a:chOff x="475" y="1058"/>
            <a:chExt cx="4915" cy="2102"/>
          </a:xfrm>
        </p:grpSpPr>
        <p:pic>
          <p:nvPicPr>
            <p:cNvPr id="51206" name="Picture 5" descr="Slide 3_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5" y="2190"/>
              <a:ext cx="728" cy="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7" name="Picture 6" descr="Slide 3_c"/>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34" y="1058"/>
              <a:ext cx="596" cy="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8" name="Picture 7" descr="Slide 3_b"/>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98" y="1322"/>
              <a:ext cx="596" cy="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9" name="Oval 8"/>
            <p:cNvSpPr>
              <a:spLocks noChangeArrowheads="1"/>
            </p:cNvSpPr>
            <p:nvPr/>
          </p:nvSpPr>
          <p:spPr bwMode="auto">
            <a:xfrm>
              <a:off x="2144" y="1980"/>
              <a:ext cx="320" cy="320"/>
            </a:xfrm>
            <a:prstGeom prst="ellipse">
              <a:avLst/>
            </a:prstGeom>
            <a:solidFill>
              <a:srgbClr val="FFCC00"/>
            </a:solidFill>
            <a:ln w="381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r>
                <a:rPr lang="en-US" altLang="en-US" sz="2400">
                  <a:solidFill>
                    <a:srgbClr val="000000"/>
                  </a:solidFill>
                </a:rPr>
                <a:t>i</a:t>
              </a:r>
            </a:p>
          </p:txBody>
        </p:sp>
        <p:sp>
          <p:nvSpPr>
            <p:cNvPr id="51210" name="Text Box 9"/>
            <p:cNvSpPr txBox="1">
              <a:spLocks noChangeArrowheads="1"/>
            </p:cNvSpPr>
            <p:nvPr/>
          </p:nvSpPr>
          <p:spPr bwMode="auto">
            <a:xfrm>
              <a:off x="486" y="2811"/>
              <a:ext cx="874"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1050" b="0">
                  <a:solidFill>
                    <a:srgbClr val="000000"/>
                  </a:solidFill>
                  <a:latin typeface="Times New Roman" panose="02020603050405020304" pitchFamily="18" charset="0"/>
                </a:rPr>
                <a:t>IT Resources and Processes</a:t>
              </a:r>
            </a:p>
          </p:txBody>
        </p:sp>
        <p:cxnSp>
          <p:nvCxnSpPr>
            <p:cNvPr id="51211" name="AutoShape 10"/>
            <p:cNvCxnSpPr>
              <a:cxnSpLocks noChangeShapeType="1"/>
              <a:stCxn id="51206" idx="3"/>
              <a:endCxn id="51209" idx="2"/>
            </p:cNvCxnSpPr>
            <p:nvPr/>
          </p:nvCxnSpPr>
          <p:spPr bwMode="auto">
            <a:xfrm flipV="1">
              <a:off x="1203" y="2140"/>
              <a:ext cx="929" cy="352"/>
            </a:xfrm>
            <a:prstGeom prst="bentConnector3">
              <a:avLst>
                <a:gd name="adj1" fmla="val 50593"/>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212" name="AutoShape 11"/>
            <p:cNvCxnSpPr>
              <a:cxnSpLocks noChangeShapeType="1"/>
              <a:stCxn id="51209" idx="6"/>
              <a:endCxn id="51208" idx="1"/>
            </p:cNvCxnSpPr>
            <p:nvPr/>
          </p:nvCxnSpPr>
          <p:spPr bwMode="auto">
            <a:xfrm flipV="1">
              <a:off x="2476" y="1652"/>
              <a:ext cx="922" cy="488"/>
            </a:xfrm>
            <a:prstGeom prst="bentConnector3">
              <a:avLst>
                <a:gd name="adj1" fmla="val 49347"/>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213" name="AutoShape 12"/>
            <p:cNvCxnSpPr>
              <a:cxnSpLocks noChangeShapeType="1"/>
              <a:stCxn id="51208" idx="3"/>
              <a:endCxn id="51207" idx="1"/>
            </p:cNvCxnSpPr>
            <p:nvPr/>
          </p:nvCxnSpPr>
          <p:spPr bwMode="auto">
            <a:xfrm flipV="1">
              <a:off x="3994" y="1380"/>
              <a:ext cx="740" cy="272"/>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1214" name="Text Box 13"/>
            <p:cNvSpPr txBox="1">
              <a:spLocks noChangeArrowheads="1"/>
            </p:cNvSpPr>
            <p:nvPr/>
          </p:nvSpPr>
          <p:spPr bwMode="auto">
            <a:xfrm>
              <a:off x="1982" y="2307"/>
              <a:ext cx="694"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1050" b="0">
                  <a:solidFill>
                    <a:srgbClr val="000000"/>
                  </a:solidFill>
                  <a:latin typeface="Times New Roman" panose="02020603050405020304" pitchFamily="18" charset="0"/>
                </a:rPr>
                <a:t>Information</a:t>
              </a:r>
            </a:p>
          </p:txBody>
        </p:sp>
        <p:sp>
          <p:nvSpPr>
            <p:cNvPr id="51215" name="Text Box 14"/>
            <p:cNvSpPr txBox="1">
              <a:spLocks noChangeArrowheads="1"/>
            </p:cNvSpPr>
            <p:nvPr/>
          </p:nvSpPr>
          <p:spPr bwMode="auto">
            <a:xfrm>
              <a:off x="3382" y="2003"/>
              <a:ext cx="595"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r>
                <a:rPr lang="en-US" altLang="en-US" sz="1050" b="0">
                  <a:solidFill>
                    <a:srgbClr val="000000"/>
                  </a:solidFill>
                  <a:latin typeface="Times New Roman" panose="02020603050405020304" pitchFamily="18" charset="0"/>
                </a:rPr>
                <a:t>Business </a:t>
              </a:r>
              <a:br>
                <a:rPr lang="en-US" altLang="en-US" sz="1050" b="0">
                  <a:solidFill>
                    <a:srgbClr val="000000"/>
                  </a:solidFill>
                  <a:latin typeface="Times New Roman" panose="02020603050405020304" pitchFamily="18" charset="0"/>
                </a:rPr>
              </a:br>
              <a:r>
                <a:rPr lang="en-US" altLang="en-US" sz="1050" b="0">
                  <a:solidFill>
                    <a:srgbClr val="000000"/>
                  </a:solidFill>
                  <a:latin typeface="Times New Roman" panose="02020603050405020304" pitchFamily="18" charset="0"/>
                </a:rPr>
                <a:t>Processes</a:t>
              </a:r>
            </a:p>
          </p:txBody>
        </p:sp>
        <p:sp>
          <p:nvSpPr>
            <p:cNvPr id="51216" name="Text Box 15"/>
            <p:cNvSpPr txBox="1">
              <a:spLocks noChangeArrowheads="1"/>
            </p:cNvSpPr>
            <p:nvPr/>
          </p:nvSpPr>
          <p:spPr bwMode="auto">
            <a:xfrm>
              <a:off x="4753" y="1715"/>
              <a:ext cx="637"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r>
                <a:rPr lang="en-US" altLang="en-US" sz="1050" b="0">
                  <a:solidFill>
                    <a:srgbClr val="000000"/>
                  </a:solidFill>
                  <a:latin typeface="Times New Roman" panose="02020603050405020304" pitchFamily="18" charset="0"/>
                </a:rPr>
                <a:t>Business </a:t>
              </a:r>
              <a:br>
                <a:rPr lang="en-US" altLang="en-US" sz="1050" b="0">
                  <a:solidFill>
                    <a:srgbClr val="000000"/>
                  </a:solidFill>
                  <a:latin typeface="Times New Roman" panose="02020603050405020304" pitchFamily="18" charset="0"/>
                </a:rPr>
              </a:br>
              <a:r>
                <a:rPr lang="en-US" altLang="en-US" sz="1050" b="0">
                  <a:solidFill>
                    <a:srgbClr val="000000"/>
                  </a:solidFill>
                  <a:latin typeface="Times New Roman" panose="02020603050405020304" pitchFamily="18" charset="0"/>
                </a:rPr>
                <a:t>Objectives</a:t>
              </a:r>
            </a:p>
          </p:txBody>
        </p:sp>
        <p:sp>
          <p:nvSpPr>
            <p:cNvPr id="51217" name="Text Box 16"/>
            <p:cNvSpPr txBox="1">
              <a:spLocks noChangeArrowheads="1"/>
            </p:cNvSpPr>
            <p:nvPr/>
          </p:nvSpPr>
          <p:spPr bwMode="auto">
            <a:xfrm>
              <a:off x="1190" y="2507"/>
              <a:ext cx="525"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1050">
                  <a:solidFill>
                    <a:srgbClr val="000000"/>
                  </a:solidFill>
                  <a:latin typeface="Times New Roman" panose="02020603050405020304" pitchFamily="18" charset="0"/>
                </a:rPr>
                <a:t>provide</a:t>
              </a:r>
            </a:p>
          </p:txBody>
        </p:sp>
        <p:sp>
          <p:nvSpPr>
            <p:cNvPr id="51218" name="Text Box 17"/>
            <p:cNvSpPr txBox="1">
              <a:spLocks noChangeArrowheads="1"/>
            </p:cNvSpPr>
            <p:nvPr/>
          </p:nvSpPr>
          <p:spPr bwMode="auto">
            <a:xfrm>
              <a:off x="2638" y="2155"/>
              <a:ext cx="249"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1050">
                  <a:solidFill>
                    <a:srgbClr val="000000"/>
                  </a:solidFill>
                  <a:latin typeface="Times New Roman" panose="02020603050405020304" pitchFamily="18" charset="0"/>
                </a:rPr>
                <a:t>to</a:t>
              </a:r>
            </a:p>
          </p:txBody>
        </p:sp>
        <p:sp>
          <p:nvSpPr>
            <p:cNvPr id="51219" name="Text Box 18"/>
            <p:cNvSpPr txBox="1">
              <a:spLocks noChangeArrowheads="1"/>
            </p:cNvSpPr>
            <p:nvPr/>
          </p:nvSpPr>
          <p:spPr bwMode="auto">
            <a:xfrm>
              <a:off x="3926" y="1659"/>
              <a:ext cx="740"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r>
                <a:rPr lang="en-US" altLang="en-US" sz="1050">
                  <a:solidFill>
                    <a:srgbClr val="000000"/>
                  </a:solidFill>
                  <a:latin typeface="Times New Roman" panose="02020603050405020304" pitchFamily="18" charset="0"/>
                </a:rPr>
                <a:t>for achieving</a:t>
              </a:r>
            </a:p>
          </p:txBody>
        </p:sp>
      </p:grpSp>
      <p:sp>
        <p:nvSpPr>
          <p:cNvPr id="534547" name="Text Box 19"/>
          <p:cNvSpPr txBox="1">
            <a:spLocks noChangeArrowheads="1"/>
          </p:cNvSpPr>
          <p:nvPr/>
        </p:nvSpPr>
        <p:spPr bwMode="auto">
          <a:xfrm>
            <a:off x="1385888" y="3921919"/>
            <a:ext cx="642818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8600" indent="-228600">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20000"/>
              </a:spcBef>
              <a:spcAft>
                <a:spcPct val="20000"/>
              </a:spcAft>
              <a:buClr>
                <a:srgbClr val="265B95"/>
              </a:buClr>
              <a:buSzPct val="80000"/>
              <a:buFont typeface="Arial" panose="020B0604020202020204" pitchFamily="34" charset="0"/>
              <a:buChar char="►"/>
            </a:pPr>
            <a:r>
              <a:rPr lang="en-US" altLang="en-US" sz="1200" b="0">
                <a:solidFill>
                  <a:srgbClr val="000000"/>
                </a:solidFill>
                <a:latin typeface="Times New Roman" panose="02020603050405020304" pitchFamily="18" charset="0"/>
              </a:rPr>
              <a:t>The C</a:t>
            </a:r>
            <a:r>
              <a:rPr lang="en-US" altLang="en-US" sz="975" b="0">
                <a:solidFill>
                  <a:srgbClr val="000000"/>
                </a:solidFill>
                <a:latin typeface="Times New Roman" panose="02020603050405020304" pitchFamily="18" charset="0"/>
              </a:rPr>
              <a:t>OBI</a:t>
            </a:r>
            <a:r>
              <a:rPr lang="en-US" altLang="en-US" sz="1200" b="0">
                <a:solidFill>
                  <a:srgbClr val="000000"/>
                </a:solidFill>
                <a:latin typeface="Times New Roman" panose="02020603050405020304" pitchFamily="18" charset="0"/>
              </a:rPr>
              <a:t>T framework helps align IT with the business by focusing on business information requirements and organising IT resources. C</a:t>
            </a:r>
            <a:r>
              <a:rPr lang="en-US" altLang="en-US" sz="975" b="0">
                <a:solidFill>
                  <a:srgbClr val="000000"/>
                </a:solidFill>
                <a:latin typeface="Times New Roman" panose="02020603050405020304" pitchFamily="18" charset="0"/>
              </a:rPr>
              <a:t>OBI</a:t>
            </a:r>
            <a:r>
              <a:rPr lang="en-US" altLang="en-US" sz="1200" b="0">
                <a:solidFill>
                  <a:srgbClr val="000000"/>
                </a:solidFill>
                <a:latin typeface="Times New Roman" panose="02020603050405020304" pitchFamily="18" charset="0"/>
              </a:rPr>
              <a:t>T provides the framework and guidance to implement IT governance.</a:t>
            </a:r>
          </a:p>
        </p:txBody>
      </p:sp>
    </p:spTree>
    <p:extLst>
      <p:ext uri="{BB962C8B-B14F-4D97-AF65-F5344CB8AC3E}">
        <p14:creationId xmlns:p14="http://schemas.microsoft.com/office/powerpoint/2010/main" val="39112912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34531"/>
                                        </p:tgtEl>
                                        <p:attrNameLst>
                                          <p:attrName>style.visibility</p:attrName>
                                        </p:attrNameLst>
                                      </p:cBhvr>
                                      <p:to>
                                        <p:strVal val="visible"/>
                                      </p:to>
                                    </p:set>
                                    <p:animEffect transition="in" filter="wipe(left)">
                                      <p:cBhvr>
                                        <p:cTn id="7" dur="500"/>
                                        <p:tgtEl>
                                          <p:spTgt spid="534531"/>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34547"/>
                                        </p:tgtEl>
                                        <p:attrNameLst>
                                          <p:attrName>style.visibility</p:attrName>
                                        </p:attrNameLst>
                                      </p:cBhvr>
                                      <p:to>
                                        <p:strVal val="visible"/>
                                      </p:to>
                                    </p:set>
                                    <p:animEffect transition="in" filter="wipe(left)">
                                      <p:cBhvr>
                                        <p:cTn id="11" dur="500"/>
                                        <p:tgtEl>
                                          <p:spTgt spid="5345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4531" grpId="0"/>
      <p:bldP spid="53454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1372791" y="77391"/>
            <a:ext cx="55626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1500">
                <a:solidFill>
                  <a:srgbClr val="F8F8F8"/>
                </a:solidFill>
                <a:latin typeface="Times New Roman" panose="02020603050405020304" pitchFamily="18" charset="0"/>
              </a:rPr>
              <a:t>C</a:t>
            </a:r>
            <a:r>
              <a:rPr lang="en-US" altLang="en-US" sz="1200">
                <a:solidFill>
                  <a:srgbClr val="F8F8F8"/>
                </a:solidFill>
                <a:latin typeface="Times New Roman" panose="02020603050405020304" pitchFamily="18" charset="0"/>
              </a:rPr>
              <a:t>OBI</a:t>
            </a:r>
            <a:r>
              <a:rPr lang="en-US" altLang="en-US" sz="1500">
                <a:solidFill>
                  <a:srgbClr val="F8F8F8"/>
                </a:solidFill>
                <a:latin typeface="Times New Roman" panose="02020603050405020304" pitchFamily="18" charset="0"/>
              </a:rPr>
              <a:t>T: Principle</a:t>
            </a:r>
          </a:p>
        </p:txBody>
      </p:sp>
      <p:sp>
        <p:nvSpPr>
          <p:cNvPr id="536579" name="Text Box 3"/>
          <p:cNvSpPr txBox="1">
            <a:spLocks noChangeArrowheads="1"/>
          </p:cNvSpPr>
          <p:nvPr/>
        </p:nvSpPr>
        <p:spPr bwMode="auto">
          <a:xfrm>
            <a:off x="1372791" y="685800"/>
            <a:ext cx="642818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20000"/>
              </a:spcBef>
              <a:spcAft>
                <a:spcPct val="20000"/>
              </a:spcAft>
              <a:buClr>
                <a:srgbClr val="265B95"/>
              </a:buClr>
              <a:buSzPct val="80000"/>
              <a:buFont typeface="Arial" panose="020B0604020202020204" pitchFamily="34" charset="0"/>
              <a:buNone/>
            </a:pPr>
            <a:r>
              <a:rPr lang="en-US" altLang="en-US" sz="1200" b="0">
                <a:solidFill>
                  <a:srgbClr val="000000"/>
                </a:solidFill>
                <a:latin typeface="Times New Roman" panose="02020603050405020304" pitchFamily="18" charset="0"/>
              </a:rPr>
              <a:t>The principle of the C</a:t>
            </a:r>
            <a:r>
              <a:rPr lang="en-US" altLang="en-US" sz="975" b="0">
                <a:solidFill>
                  <a:srgbClr val="000000"/>
                </a:solidFill>
                <a:latin typeface="Times New Roman" panose="02020603050405020304" pitchFamily="18" charset="0"/>
              </a:rPr>
              <a:t>OBI</a:t>
            </a:r>
            <a:r>
              <a:rPr lang="en-US" altLang="en-US" sz="1200" b="0">
                <a:solidFill>
                  <a:srgbClr val="000000"/>
                </a:solidFill>
                <a:latin typeface="Times New Roman" panose="02020603050405020304" pitchFamily="18" charset="0"/>
              </a:rPr>
              <a:t>T framework is to link management’s IT expectations with management’s IT responsibilities. The objective is to facilitate IT governance to deliver IT value whilst managing IT risks.</a:t>
            </a:r>
          </a:p>
        </p:txBody>
      </p:sp>
      <p:grpSp>
        <p:nvGrpSpPr>
          <p:cNvPr id="536580" name="Group 4"/>
          <p:cNvGrpSpPr>
            <a:grpSpLocks/>
          </p:cNvGrpSpPr>
          <p:nvPr/>
        </p:nvGrpSpPr>
        <p:grpSpPr bwMode="auto">
          <a:xfrm>
            <a:off x="1847850" y="1800225"/>
            <a:ext cx="5486400" cy="2562225"/>
            <a:chOff x="592" y="1512"/>
            <a:chExt cx="4608" cy="2152"/>
          </a:xfrm>
        </p:grpSpPr>
        <p:sp>
          <p:nvSpPr>
            <p:cNvPr id="53253" name="Rectangle 5"/>
            <p:cNvSpPr>
              <a:spLocks noChangeArrowheads="1"/>
            </p:cNvSpPr>
            <p:nvPr/>
          </p:nvSpPr>
          <p:spPr bwMode="auto">
            <a:xfrm>
              <a:off x="2448" y="1512"/>
              <a:ext cx="2752" cy="2152"/>
            </a:xfrm>
            <a:prstGeom prst="rect">
              <a:avLst/>
            </a:prstGeom>
            <a:solidFill>
              <a:srgbClr val="EAEAEA"/>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53254" name="AutoShape 6"/>
            <p:cNvSpPr>
              <a:spLocks noChangeArrowheads="1"/>
            </p:cNvSpPr>
            <p:nvPr/>
          </p:nvSpPr>
          <p:spPr bwMode="auto">
            <a:xfrm>
              <a:off x="594" y="2058"/>
              <a:ext cx="1121" cy="771"/>
            </a:xfrm>
            <a:prstGeom prst="roundRect">
              <a:avLst>
                <a:gd name="adj" fmla="val 11792"/>
              </a:avLst>
            </a:prstGeom>
            <a:solidFill>
              <a:srgbClr val="FFB469"/>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grpSp>
          <p:nvGrpSpPr>
            <p:cNvPr id="53255" name="Group 7"/>
            <p:cNvGrpSpPr>
              <a:grpSpLocks/>
            </p:cNvGrpSpPr>
            <p:nvPr/>
          </p:nvGrpSpPr>
          <p:grpSpPr bwMode="auto">
            <a:xfrm>
              <a:off x="592" y="2296"/>
              <a:ext cx="1123" cy="577"/>
              <a:chOff x="3320" y="3444"/>
              <a:chExt cx="1123" cy="577"/>
            </a:xfrm>
          </p:grpSpPr>
          <p:sp>
            <p:nvSpPr>
              <p:cNvPr id="53297" name="AutoShape 8"/>
              <p:cNvSpPr>
                <a:spLocks noChangeArrowheads="1"/>
              </p:cNvSpPr>
              <p:nvPr/>
            </p:nvSpPr>
            <p:spPr bwMode="auto">
              <a:xfrm>
                <a:off x="3321" y="3448"/>
                <a:ext cx="1122" cy="573"/>
              </a:xfrm>
              <a:prstGeom prst="roundRect">
                <a:avLst>
                  <a:gd name="adj" fmla="val 14708"/>
                </a:avLst>
              </a:prstGeom>
              <a:solidFill>
                <a:srgbClr val="FFD1A3"/>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53298" name="Rectangle 9"/>
              <p:cNvSpPr>
                <a:spLocks noChangeArrowheads="1"/>
              </p:cNvSpPr>
              <p:nvPr/>
            </p:nvSpPr>
            <p:spPr bwMode="auto">
              <a:xfrm>
                <a:off x="3320" y="3444"/>
                <a:ext cx="1123" cy="165"/>
              </a:xfrm>
              <a:prstGeom prst="rect">
                <a:avLst/>
              </a:prstGeom>
              <a:solidFill>
                <a:srgbClr val="FFD1A3"/>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grpSp>
        <p:sp>
          <p:nvSpPr>
            <p:cNvPr id="53256" name="Text Box 10"/>
            <p:cNvSpPr txBox="1">
              <a:spLocks noChangeArrowheads="1"/>
            </p:cNvSpPr>
            <p:nvPr/>
          </p:nvSpPr>
          <p:spPr bwMode="auto">
            <a:xfrm>
              <a:off x="592" y="2096"/>
              <a:ext cx="1104"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50000"/>
                </a:spcBef>
                <a:spcAft>
                  <a:spcPct val="0"/>
                </a:spcAft>
              </a:pPr>
              <a:r>
                <a:rPr lang="en-US" altLang="en-US" sz="1050" b="0">
                  <a:solidFill>
                    <a:srgbClr val="000000"/>
                  </a:solidFill>
                  <a:latin typeface="Times New Roman" panose="02020603050405020304" pitchFamily="18" charset="0"/>
                </a:rPr>
                <a:t>Business Strategy</a:t>
              </a:r>
            </a:p>
          </p:txBody>
        </p:sp>
        <p:sp>
          <p:nvSpPr>
            <p:cNvPr id="53257" name="Oval 11"/>
            <p:cNvSpPr>
              <a:spLocks noChangeArrowheads="1"/>
            </p:cNvSpPr>
            <p:nvPr/>
          </p:nvSpPr>
          <p:spPr bwMode="auto">
            <a:xfrm>
              <a:off x="988" y="2372"/>
              <a:ext cx="306" cy="145"/>
            </a:xfrm>
            <a:prstGeom prst="ellipse">
              <a:avLst/>
            </a:prstGeom>
            <a:solidFill>
              <a:schemeClr val="bg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53258" name="Oval 12"/>
            <p:cNvSpPr>
              <a:spLocks noChangeArrowheads="1"/>
            </p:cNvSpPr>
            <p:nvPr/>
          </p:nvSpPr>
          <p:spPr bwMode="auto">
            <a:xfrm>
              <a:off x="730" y="2648"/>
              <a:ext cx="306" cy="145"/>
            </a:xfrm>
            <a:prstGeom prst="ellipse">
              <a:avLst/>
            </a:prstGeom>
            <a:solidFill>
              <a:schemeClr val="bg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53259" name="Oval 13"/>
            <p:cNvSpPr>
              <a:spLocks noChangeArrowheads="1"/>
            </p:cNvSpPr>
            <p:nvPr/>
          </p:nvSpPr>
          <p:spPr bwMode="auto">
            <a:xfrm>
              <a:off x="1258" y="2648"/>
              <a:ext cx="306" cy="145"/>
            </a:xfrm>
            <a:prstGeom prst="ellipse">
              <a:avLst/>
            </a:prstGeom>
            <a:solidFill>
              <a:schemeClr val="bg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grpSp>
          <p:nvGrpSpPr>
            <p:cNvPr id="53260" name="Group 14"/>
            <p:cNvGrpSpPr>
              <a:grpSpLocks/>
            </p:cNvGrpSpPr>
            <p:nvPr/>
          </p:nvGrpSpPr>
          <p:grpSpPr bwMode="auto">
            <a:xfrm>
              <a:off x="2506" y="2291"/>
              <a:ext cx="768" cy="1333"/>
              <a:chOff x="2410" y="2299"/>
              <a:chExt cx="768" cy="1333"/>
            </a:xfrm>
          </p:grpSpPr>
          <p:sp>
            <p:nvSpPr>
              <p:cNvPr id="53292" name="Rectangle 15"/>
              <p:cNvSpPr>
                <a:spLocks noChangeArrowheads="1"/>
              </p:cNvSpPr>
              <p:nvPr/>
            </p:nvSpPr>
            <p:spPr bwMode="auto">
              <a:xfrm>
                <a:off x="2610" y="2299"/>
                <a:ext cx="360" cy="790"/>
              </a:xfrm>
              <a:prstGeom prst="rect">
                <a:avLst/>
              </a:prstGeom>
              <a:solidFill>
                <a:srgbClr val="FFEE89"/>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53293" name="Oval 16"/>
              <p:cNvSpPr>
                <a:spLocks noChangeArrowheads="1"/>
              </p:cNvSpPr>
              <p:nvPr/>
            </p:nvSpPr>
            <p:spPr bwMode="auto">
              <a:xfrm>
                <a:off x="2646" y="2557"/>
                <a:ext cx="288" cy="288"/>
              </a:xfrm>
              <a:prstGeom prst="ellipse">
                <a:avLst/>
              </a:prstGeom>
              <a:solidFill>
                <a:schemeClr val="bg1"/>
              </a:solidFill>
              <a:ln w="12700" algn="ctr">
                <a:solidFill>
                  <a:srgbClr val="CC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53294" name="Text Box 17"/>
              <p:cNvSpPr txBox="1">
                <a:spLocks noChangeArrowheads="1"/>
              </p:cNvSpPr>
              <p:nvPr/>
            </p:nvSpPr>
            <p:spPr bwMode="auto">
              <a:xfrm>
                <a:off x="2410" y="3283"/>
                <a:ext cx="768"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50000"/>
                  </a:spcBef>
                  <a:spcAft>
                    <a:spcPct val="0"/>
                  </a:spcAft>
                </a:pPr>
                <a:r>
                  <a:rPr lang="en-US" altLang="en-US" sz="1050" b="0">
                    <a:solidFill>
                      <a:srgbClr val="000000"/>
                    </a:solidFill>
                    <a:latin typeface="Times New Roman" panose="02020603050405020304" pitchFamily="18" charset="0"/>
                  </a:rPr>
                  <a:t>Information </a:t>
                </a:r>
                <a:br>
                  <a:rPr lang="en-US" altLang="en-US" sz="1050" b="0">
                    <a:solidFill>
                      <a:srgbClr val="000000"/>
                    </a:solidFill>
                    <a:latin typeface="Times New Roman" panose="02020603050405020304" pitchFamily="18" charset="0"/>
                  </a:rPr>
                </a:br>
                <a:r>
                  <a:rPr lang="en-US" altLang="en-US" sz="1050" b="0">
                    <a:solidFill>
                      <a:srgbClr val="000000"/>
                    </a:solidFill>
                    <a:latin typeface="Times New Roman" panose="02020603050405020304" pitchFamily="18" charset="0"/>
                  </a:rPr>
                  <a:t>Criteria</a:t>
                </a:r>
              </a:p>
            </p:txBody>
          </p:sp>
          <p:sp>
            <p:nvSpPr>
              <p:cNvPr id="53295" name="Rectangle 18"/>
              <p:cNvSpPr>
                <a:spLocks noChangeArrowheads="1"/>
              </p:cNvSpPr>
              <p:nvPr/>
            </p:nvSpPr>
            <p:spPr bwMode="auto">
              <a:xfrm>
                <a:off x="2762" y="2665"/>
                <a:ext cx="56" cy="149"/>
              </a:xfrm>
              <a:prstGeom prst="rect">
                <a:avLst/>
              </a:prstGeom>
              <a:solidFill>
                <a:srgbClr val="CC33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53296" name="Rectangle 19"/>
              <p:cNvSpPr>
                <a:spLocks noChangeArrowheads="1"/>
              </p:cNvSpPr>
              <p:nvPr/>
            </p:nvSpPr>
            <p:spPr bwMode="auto">
              <a:xfrm>
                <a:off x="2762" y="2600"/>
                <a:ext cx="56" cy="46"/>
              </a:xfrm>
              <a:prstGeom prst="rect">
                <a:avLst/>
              </a:prstGeom>
              <a:solidFill>
                <a:srgbClr val="CC33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grpSp>
        <p:grpSp>
          <p:nvGrpSpPr>
            <p:cNvPr id="53261" name="Group 20"/>
            <p:cNvGrpSpPr>
              <a:grpSpLocks/>
            </p:cNvGrpSpPr>
            <p:nvPr/>
          </p:nvGrpSpPr>
          <p:grpSpPr bwMode="auto">
            <a:xfrm>
              <a:off x="3768" y="1620"/>
              <a:ext cx="1128" cy="819"/>
              <a:chOff x="4464" y="3204"/>
              <a:chExt cx="1128" cy="819"/>
            </a:xfrm>
          </p:grpSpPr>
          <p:sp>
            <p:nvSpPr>
              <p:cNvPr id="53286" name="AutoShape 21"/>
              <p:cNvSpPr>
                <a:spLocks noChangeArrowheads="1"/>
              </p:cNvSpPr>
              <p:nvPr/>
            </p:nvSpPr>
            <p:spPr bwMode="auto">
              <a:xfrm>
                <a:off x="4471" y="3204"/>
                <a:ext cx="1121" cy="771"/>
              </a:xfrm>
              <a:prstGeom prst="roundRect">
                <a:avLst>
                  <a:gd name="adj" fmla="val 11792"/>
                </a:avLst>
              </a:prstGeom>
              <a:solidFill>
                <a:srgbClr val="8ACC8A"/>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grpSp>
            <p:nvGrpSpPr>
              <p:cNvPr id="53287" name="Group 22"/>
              <p:cNvGrpSpPr>
                <a:grpSpLocks/>
              </p:cNvGrpSpPr>
              <p:nvPr/>
            </p:nvGrpSpPr>
            <p:grpSpPr bwMode="auto">
              <a:xfrm>
                <a:off x="4469" y="3446"/>
                <a:ext cx="1123" cy="577"/>
                <a:chOff x="4469" y="3446"/>
                <a:chExt cx="1123" cy="577"/>
              </a:xfrm>
            </p:grpSpPr>
            <p:sp>
              <p:nvSpPr>
                <p:cNvPr id="53290" name="AutoShape 23"/>
                <p:cNvSpPr>
                  <a:spLocks noChangeArrowheads="1"/>
                </p:cNvSpPr>
                <p:nvPr/>
              </p:nvSpPr>
              <p:spPr bwMode="auto">
                <a:xfrm>
                  <a:off x="4470" y="3450"/>
                  <a:ext cx="1122" cy="573"/>
                </a:xfrm>
                <a:prstGeom prst="roundRect">
                  <a:avLst>
                    <a:gd name="adj" fmla="val 14708"/>
                  </a:avLst>
                </a:prstGeom>
                <a:solidFill>
                  <a:srgbClr val="D5FFD5"/>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53291" name="Rectangle 24"/>
                <p:cNvSpPr>
                  <a:spLocks noChangeArrowheads="1"/>
                </p:cNvSpPr>
                <p:nvPr/>
              </p:nvSpPr>
              <p:spPr bwMode="auto">
                <a:xfrm>
                  <a:off x="4469" y="3446"/>
                  <a:ext cx="1123" cy="165"/>
                </a:xfrm>
                <a:prstGeom prst="rect">
                  <a:avLst/>
                </a:prstGeom>
                <a:solidFill>
                  <a:srgbClr val="D5FFD5"/>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grpSp>
          <p:sp>
            <p:nvSpPr>
              <p:cNvPr id="53288" name="Text Box 25"/>
              <p:cNvSpPr txBox="1">
                <a:spLocks noChangeArrowheads="1"/>
              </p:cNvSpPr>
              <p:nvPr/>
            </p:nvSpPr>
            <p:spPr bwMode="auto">
              <a:xfrm>
                <a:off x="4464" y="3235"/>
                <a:ext cx="1104"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50000"/>
                  </a:spcBef>
                  <a:spcAft>
                    <a:spcPct val="0"/>
                  </a:spcAft>
                </a:pPr>
                <a:r>
                  <a:rPr lang="en-US" altLang="en-US" sz="1050" b="0">
                    <a:solidFill>
                      <a:srgbClr val="000000"/>
                    </a:solidFill>
                    <a:latin typeface="Times New Roman" panose="02020603050405020304" pitchFamily="18" charset="0"/>
                  </a:rPr>
                  <a:t>IT Resources</a:t>
                </a:r>
              </a:p>
            </p:txBody>
          </p:sp>
          <p:pic>
            <p:nvPicPr>
              <p:cNvPr id="53289" name="Picture 26" descr="resour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31" y="3491"/>
                <a:ext cx="576" cy="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53262" name="AutoShape 27"/>
            <p:cNvCxnSpPr>
              <a:cxnSpLocks noChangeShapeType="1"/>
              <a:stCxn id="53292" idx="0"/>
              <a:endCxn id="53290" idx="1"/>
            </p:cNvCxnSpPr>
            <p:nvPr/>
          </p:nvCxnSpPr>
          <p:spPr bwMode="auto">
            <a:xfrm rot="-5400000">
              <a:off x="3261" y="1778"/>
              <a:ext cx="138" cy="888"/>
            </a:xfrm>
            <a:prstGeom prst="bentConnector2">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263" name="AutoShape 28"/>
            <p:cNvCxnSpPr>
              <a:cxnSpLocks noChangeShapeType="1"/>
              <a:stCxn id="53290" idx="3"/>
              <a:endCxn id="53284" idx="3"/>
            </p:cNvCxnSpPr>
            <p:nvPr/>
          </p:nvCxnSpPr>
          <p:spPr bwMode="auto">
            <a:xfrm flipH="1">
              <a:off x="4891" y="2153"/>
              <a:ext cx="5" cy="1095"/>
            </a:xfrm>
            <a:prstGeom prst="bentConnector3">
              <a:avLst>
                <a:gd name="adj1" fmla="val -2880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264" name="AutoShape 29"/>
            <p:cNvCxnSpPr>
              <a:cxnSpLocks noChangeShapeType="1"/>
              <a:stCxn id="53284" idx="1"/>
              <a:endCxn id="53292" idx="2"/>
            </p:cNvCxnSpPr>
            <p:nvPr/>
          </p:nvCxnSpPr>
          <p:spPr bwMode="auto">
            <a:xfrm rot="10800000">
              <a:off x="2886" y="3081"/>
              <a:ext cx="883" cy="167"/>
            </a:xfrm>
            <a:prstGeom prst="bentConnector2">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265" name="AutoShape 30"/>
            <p:cNvCxnSpPr>
              <a:cxnSpLocks noChangeShapeType="1"/>
              <a:stCxn id="53253" idx="1"/>
              <a:endCxn id="53297" idx="3"/>
            </p:cNvCxnSpPr>
            <p:nvPr/>
          </p:nvCxnSpPr>
          <p:spPr bwMode="auto">
            <a:xfrm flipH="1" flipV="1">
              <a:off x="1715" y="2587"/>
              <a:ext cx="733" cy="1"/>
            </a:xfrm>
            <a:prstGeom prst="straightConnector1">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266" name="AutoShape 31"/>
            <p:cNvSpPr>
              <a:spLocks noChangeArrowheads="1"/>
            </p:cNvSpPr>
            <p:nvPr/>
          </p:nvSpPr>
          <p:spPr bwMode="auto">
            <a:xfrm>
              <a:off x="3770" y="2715"/>
              <a:ext cx="1121" cy="771"/>
            </a:xfrm>
            <a:prstGeom prst="roundRect">
              <a:avLst>
                <a:gd name="adj" fmla="val 11792"/>
              </a:avLst>
            </a:prstGeom>
            <a:solidFill>
              <a:srgbClr val="E49FE9"/>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grpSp>
          <p:nvGrpSpPr>
            <p:cNvPr id="53267" name="Group 32"/>
            <p:cNvGrpSpPr>
              <a:grpSpLocks/>
            </p:cNvGrpSpPr>
            <p:nvPr/>
          </p:nvGrpSpPr>
          <p:grpSpPr bwMode="auto">
            <a:xfrm>
              <a:off x="3768" y="2957"/>
              <a:ext cx="1123" cy="577"/>
              <a:chOff x="3320" y="3444"/>
              <a:chExt cx="1123" cy="577"/>
            </a:xfrm>
          </p:grpSpPr>
          <p:sp>
            <p:nvSpPr>
              <p:cNvPr id="53284" name="AutoShape 33"/>
              <p:cNvSpPr>
                <a:spLocks noChangeArrowheads="1"/>
              </p:cNvSpPr>
              <p:nvPr/>
            </p:nvSpPr>
            <p:spPr bwMode="auto">
              <a:xfrm>
                <a:off x="3321" y="3448"/>
                <a:ext cx="1122" cy="573"/>
              </a:xfrm>
              <a:prstGeom prst="roundRect">
                <a:avLst>
                  <a:gd name="adj" fmla="val 14708"/>
                </a:avLst>
              </a:prstGeom>
              <a:solidFill>
                <a:srgbClr val="FFCDF4"/>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53285" name="Rectangle 34"/>
              <p:cNvSpPr>
                <a:spLocks noChangeArrowheads="1"/>
              </p:cNvSpPr>
              <p:nvPr/>
            </p:nvSpPr>
            <p:spPr bwMode="auto">
              <a:xfrm>
                <a:off x="3320" y="3444"/>
                <a:ext cx="1123" cy="165"/>
              </a:xfrm>
              <a:prstGeom prst="rect">
                <a:avLst/>
              </a:prstGeom>
              <a:solidFill>
                <a:srgbClr val="FFCDF4"/>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grpSp>
        <p:sp>
          <p:nvSpPr>
            <p:cNvPr id="53268" name="Text Box 35"/>
            <p:cNvSpPr txBox="1">
              <a:spLocks noChangeArrowheads="1"/>
            </p:cNvSpPr>
            <p:nvPr/>
          </p:nvSpPr>
          <p:spPr bwMode="auto">
            <a:xfrm>
              <a:off x="3790" y="2753"/>
              <a:ext cx="1104"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50000"/>
                </a:spcBef>
                <a:spcAft>
                  <a:spcPct val="0"/>
                </a:spcAft>
              </a:pPr>
              <a:r>
                <a:rPr lang="en-US" altLang="en-US" sz="1050" b="0">
                  <a:solidFill>
                    <a:srgbClr val="000000"/>
                  </a:solidFill>
                  <a:latin typeface="Times New Roman" panose="02020603050405020304" pitchFamily="18" charset="0"/>
                </a:rPr>
                <a:t>IT Processes</a:t>
              </a:r>
            </a:p>
          </p:txBody>
        </p:sp>
        <p:sp>
          <p:nvSpPr>
            <p:cNvPr id="53269" name="Line 36"/>
            <p:cNvSpPr>
              <a:spLocks noChangeShapeType="1"/>
            </p:cNvSpPr>
            <p:nvPr/>
          </p:nvSpPr>
          <p:spPr bwMode="auto">
            <a:xfrm>
              <a:off x="3952" y="3447"/>
              <a:ext cx="22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53270" name="Line 37"/>
            <p:cNvSpPr>
              <a:spLocks noChangeShapeType="1"/>
            </p:cNvSpPr>
            <p:nvPr/>
          </p:nvSpPr>
          <p:spPr bwMode="auto">
            <a:xfrm>
              <a:off x="3950" y="3285"/>
              <a:ext cx="0" cy="1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53271" name="Line 38"/>
            <p:cNvSpPr>
              <a:spLocks noChangeShapeType="1"/>
            </p:cNvSpPr>
            <p:nvPr/>
          </p:nvSpPr>
          <p:spPr bwMode="auto">
            <a:xfrm>
              <a:off x="4475" y="3449"/>
              <a:ext cx="211"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53272" name="Line 39"/>
            <p:cNvSpPr>
              <a:spLocks noChangeShapeType="1"/>
            </p:cNvSpPr>
            <p:nvPr/>
          </p:nvSpPr>
          <p:spPr bwMode="auto">
            <a:xfrm>
              <a:off x="4688" y="3253"/>
              <a:ext cx="0" cy="1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53273" name="Line 40"/>
            <p:cNvSpPr>
              <a:spLocks noChangeShapeType="1"/>
            </p:cNvSpPr>
            <p:nvPr/>
          </p:nvSpPr>
          <p:spPr bwMode="auto">
            <a:xfrm>
              <a:off x="3956" y="3075"/>
              <a:ext cx="73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53274" name="Line 41"/>
            <p:cNvSpPr>
              <a:spLocks noChangeShapeType="1"/>
            </p:cNvSpPr>
            <p:nvPr/>
          </p:nvSpPr>
          <p:spPr bwMode="auto">
            <a:xfrm>
              <a:off x="3954" y="3075"/>
              <a:ext cx="0" cy="10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53275" name="Line 42"/>
            <p:cNvSpPr>
              <a:spLocks noChangeShapeType="1"/>
            </p:cNvSpPr>
            <p:nvPr/>
          </p:nvSpPr>
          <p:spPr bwMode="auto">
            <a:xfrm>
              <a:off x="4688" y="3075"/>
              <a:ext cx="0" cy="10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53276" name="Rectangle 43"/>
            <p:cNvSpPr>
              <a:spLocks noChangeArrowheads="1"/>
            </p:cNvSpPr>
            <p:nvPr/>
          </p:nvSpPr>
          <p:spPr bwMode="auto">
            <a:xfrm rot="2700000">
              <a:off x="3891" y="3201"/>
              <a:ext cx="124" cy="124"/>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53277" name="Rectangle 44"/>
            <p:cNvSpPr>
              <a:spLocks noChangeArrowheads="1"/>
            </p:cNvSpPr>
            <p:nvPr/>
          </p:nvSpPr>
          <p:spPr bwMode="auto">
            <a:xfrm rot="2700000">
              <a:off x="4624" y="3201"/>
              <a:ext cx="124" cy="124"/>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53278" name="Line 45"/>
            <p:cNvSpPr>
              <a:spLocks noChangeShapeType="1"/>
            </p:cNvSpPr>
            <p:nvPr/>
          </p:nvSpPr>
          <p:spPr bwMode="auto">
            <a:xfrm>
              <a:off x="4312" y="3064"/>
              <a:ext cx="0" cy="31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53279" name="AutoShape 46"/>
            <p:cNvSpPr>
              <a:spLocks noChangeArrowheads="1"/>
            </p:cNvSpPr>
            <p:nvPr/>
          </p:nvSpPr>
          <p:spPr bwMode="auto">
            <a:xfrm>
              <a:off x="4166" y="3005"/>
              <a:ext cx="303" cy="141"/>
            </a:xfrm>
            <a:prstGeom prst="hexagon">
              <a:avLst>
                <a:gd name="adj" fmla="val 53723"/>
                <a:gd name="vf" fmla="val 115470"/>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53280" name="Rectangle 47"/>
            <p:cNvSpPr>
              <a:spLocks noChangeArrowheads="1"/>
            </p:cNvSpPr>
            <p:nvPr/>
          </p:nvSpPr>
          <p:spPr bwMode="auto">
            <a:xfrm>
              <a:off x="4175" y="3391"/>
              <a:ext cx="291" cy="10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53281" name="Line 48"/>
            <p:cNvSpPr>
              <a:spLocks noChangeShapeType="1"/>
            </p:cNvSpPr>
            <p:nvPr/>
          </p:nvSpPr>
          <p:spPr bwMode="auto">
            <a:xfrm>
              <a:off x="1036" y="2720"/>
              <a:ext cx="22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53282" name="Line 49"/>
            <p:cNvSpPr>
              <a:spLocks noChangeShapeType="1"/>
            </p:cNvSpPr>
            <p:nvPr/>
          </p:nvSpPr>
          <p:spPr bwMode="auto">
            <a:xfrm flipV="1">
              <a:off x="924" y="2508"/>
              <a:ext cx="136" cy="144"/>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53283" name="Line 50"/>
            <p:cNvSpPr>
              <a:spLocks noChangeShapeType="1"/>
            </p:cNvSpPr>
            <p:nvPr/>
          </p:nvSpPr>
          <p:spPr bwMode="auto">
            <a:xfrm>
              <a:off x="1212" y="2512"/>
              <a:ext cx="128" cy="14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grpSp>
    </p:spTree>
    <p:extLst>
      <p:ext uri="{BB962C8B-B14F-4D97-AF65-F5344CB8AC3E}">
        <p14:creationId xmlns:p14="http://schemas.microsoft.com/office/powerpoint/2010/main" val="18326687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36579"/>
                                        </p:tgtEl>
                                        <p:attrNameLst>
                                          <p:attrName>style.visibility</p:attrName>
                                        </p:attrNameLst>
                                      </p:cBhvr>
                                      <p:to>
                                        <p:strVal val="visible"/>
                                      </p:to>
                                    </p:set>
                                    <p:animEffect transition="in" filter="wipe(left)">
                                      <p:cBhvr>
                                        <p:cTn id="7" dur="500"/>
                                        <p:tgtEl>
                                          <p:spTgt spid="536579"/>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536580"/>
                                        </p:tgtEl>
                                        <p:attrNameLst>
                                          <p:attrName>style.visibility</p:attrName>
                                        </p:attrNameLst>
                                      </p:cBhvr>
                                      <p:to>
                                        <p:strVal val="visible"/>
                                      </p:to>
                                    </p:set>
                                    <p:animEffect transition="in" filter="fade">
                                      <p:cBhvr>
                                        <p:cTn id="11" dur="500"/>
                                        <p:tgtEl>
                                          <p:spTgt spid="536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657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p:cNvSpPr txBox="1">
            <a:spLocks noChangeArrowheads="1"/>
          </p:cNvSpPr>
          <p:nvPr/>
        </p:nvSpPr>
        <p:spPr bwMode="auto">
          <a:xfrm>
            <a:off x="1372791" y="77391"/>
            <a:ext cx="55626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1500">
                <a:solidFill>
                  <a:srgbClr val="F8F8F8"/>
                </a:solidFill>
                <a:latin typeface="Times New Roman" panose="02020603050405020304" pitchFamily="18" charset="0"/>
              </a:rPr>
              <a:t>C</a:t>
            </a:r>
            <a:r>
              <a:rPr lang="en-US" altLang="en-US" sz="1200">
                <a:solidFill>
                  <a:srgbClr val="F8F8F8"/>
                </a:solidFill>
                <a:latin typeface="Times New Roman" panose="02020603050405020304" pitchFamily="18" charset="0"/>
              </a:rPr>
              <a:t>OBI</a:t>
            </a:r>
            <a:r>
              <a:rPr lang="en-US" altLang="en-US" sz="1500">
                <a:solidFill>
                  <a:srgbClr val="F8F8F8"/>
                </a:solidFill>
                <a:latin typeface="Times New Roman" panose="02020603050405020304" pitchFamily="18" charset="0"/>
              </a:rPr>
              <a:t>T Framework</a:t>
            </a:r>
          </a:p>
        </p:txBody>
      </p:sp>
      <p:sp>
        <p:nvSpPr>
          <p:cNvPr id="540675" name="Text Box 3"/>
          <p:cNvSpPr txBox="1">
            <a:spLocks noChangeArrowheads="1"/>
          </p:cNvSpPr>
          <p:nvPr/>
        </p:nvSpPr>
        <p:spPr bwMode="auto">
          <a:xfrm>
            <a:off x="1277541" y="681038"/>
            <a:ext cx="6428184"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indent="-22860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20000"/>
              </a:spcBef>
              <a:spcAft>
                <a:spcPct val="20000"/>
              </a:spcAft>
              <a:buClr>
                <a:srgbClr val="265B95"/>
              </a:buClr>
              <a:buSzPct val="80000"/>
              <a:buFont typeface="Arial" panose="020B0604020202020204" pitchFamily="34" charset="0"/>
              <a:buNone/>
            </a:pPr>
            <a:r>
              <a:rPr lang="en-US" altLang="en-US" sz="1200" b="0">
                <a:solidFill>
                  <a:srgbClr val="000000"/>
                </a:solidFill>
                <a:latin typeface="Times New Roman" panose="02020603050405020304" pitchFamily="18" charset="0"/>
              </a:rPr>
              <a:t>    As a control and governance framework for IT, C</a:t>
            </a:r>
            <a:r>
              <a:rPr lang="en-US" altLang="en-US" sz="975" b="0">
                <a:solidFill>
                  <a:srgbClr val="000000"/>
                </a:solidFill>
                <a:latin typeface="Times New Roman" panose="02020603050405020304" pitchFamily="18" charset="0"/>
              </a:rPr>
              <a:t>OBI</a:t>
            </a:r>
            <a:r>
              <a:rPr lang="en-US" altLang="en-US" sz="1200" b="0">
                <a:solidFill>
                  <a:srgbClr val="000000"/>
                </a:solidFill>
                <a:latin typeface="Times New Roman" panose="02020603050405020304" pitchFamily="18" charset="0"/>
              </a:rPr>
              <a:t>T focuses on two key areas:</a:t>
            </a:r>
          </a:p>
          <a:p>
            <a:pPr lvl="1" fontAlgn="base">
              <a:spcBef>
                <a:spcPct val="20000"/>
              </a:spcBef>
              <a:spcAft>
                <a:spcPct val="20000"/>
              </a:spcAft>
              <a:buClr>
                <a:srgbClr val="265B95"/>
              </a:buClr>
              <a:buSzPct val="80000"/>
              <a:buFont typeface="Arial" panose="020B0604020202020204" pitchFamily="34" charset="0"/>
              <a:buChar char="►"/>
            </a:pPr>
            <a:r>
              <a:rPr lang="en-US" altLang="en-US" sz="1200" b="0">
                <a:solidFill>
                  <a:srgbClr val="000000"/>
                </a:solidFill>
                <a:latin typeface="Times New Roman" panose="02020603050405020304" pitchFamily="18" charset="0"/>
              </a:rPr>
              <a:t>Providing the information required to support business objectives and requirements</a:t>
            </a:r>
          </a:p>
          <a:p>
            <a:pPr lvl="1" fontAlgn="base">
              <a:spcBef>
                <a:spcPct val="20000"/>
              </a:spcBef>
              <a:spcAft>
                <a:spcPct val="20000"/>
              </a:spcAft>
              <a:buClr>
                <a:srgbClr val="265B95"/>
              </a:buClr>
              <a:buSzPct val="80000"/>
              <a:buFont typeface="Arial" panose="020B0604020202020204" pitchFamily="34" charset="0"/>
              <a:buChar char="►"/>
            </a:pPr>
            <a:r>
              <a:rPr lang="en-US" altLang="en-US" sz="1200" b="0">
                <a:solidFill>
                  <a:srgbClr val="000000"/>
                </a:solidFill>
                <a:latin typeface="Times New Roman" panose="02020603050405020304" pitchFamily="18" charset="0"/>
              </a:rPr>
              <a:t>Treating information as the result of the combined application of IT-related resources that need to be managed by IT processes</a:t>
            </a:r>
          </a:p>
        </p:txBody>
      </p:sp>
      <p:grpSp>
        <p:nvGrpSpPr>
          <p:cNvPr id="540676" name="Group 4"/>
          <p:cNvGrpSpPr>
            <a:grpSpLocks/>
          </p:cNvGrpSpPr>
          <p:nvPr/>
        </p:nvGrpSpPr>
        <p:grpSpPr bwMode="auto">
          <a:xfrm>
            <a:off x="1494235" y="1653779"/>
            <a:ext cx="6019800" cy="2988469"/>
            <a:chOff x="286" y="1378"/>
            <a:chExt cx="5056" cy="2510"/>
          </a:xfrm>
        </p:grpSpPr>
        <p:sp>
          <p:nvSpPr>
            <p:cNvPr id="55301" name="Line 5"/>
            <p:cNvSpPr>
              <a:spLocks noChangeShapeType="1"/>
            </p:cNvSpPr>
            <p:nvPr/>
          </p:nvSpPr>
          <p:spPr bwMode="auto">
            <a:xfrm>
              <a:off x="3735" y="2416"/>
              <a:ext cx="0" cy="248"/>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55302" name="Line 6"/>
            <p:cNvSpPr>
              <a:spLocks noChangeShapeType="1"/>
            </p:cNvSpPr>
            <p:nvPr/>
          </p:nvSpPr>
          <p:spPr bwMode="auto">
            <a:xfrm>
              <a:off x="2768" y="3129"/>
              <a:ext cx="22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55303" name="Line 7"/>
            <p:cNvSpPr>
              <a:spLocks noChangeShapeType="1"/>
            </p:cNvSpPr>
            <p:nvPr/>
          </p:nvSpPr>
          <p:spPr bwMode="auto">
            <a:xfrm flipH="1">
              <a:off x="4268" y="2995"/>
              <a:ext cx="25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grpSp>
          <p:nvGrpSpPr>
            <p:cNvPr id="55304" name="Group 8"/>
            <p:cNvGrpSpPr>
              <a:grpSpLocks/>
            </p:cNvGrpSpPr>
            <p:nvPr/>
          </p:nvGrpSpPr>
          <p:grpSpPr bwMode="auto">
            <a:xfrm>
              <a:off x="3221" y="1393"/>
              <a:ext cx="1218" cy="1145"/>
              <a:chOff x="3101" y="1393"/>
              <a:chExt cx="1116" cy="1145"/>
            </a:xfrm>
          </p:grpSpPr>
          <p:sp>
            <p:nvSpPr>
              <p:cNvPr id="55363" name="Rectangle 9"/>
              <p:cNvSpPr>
                <a:spLocks noChangeArrowheads="1"/>
              </p:cNvSpPr>
              <p:nvPr/>
            </p:nvSpPr>
            <p:spPr bwMode="auto">
              <a:xfrm>
                <a:off x="3103" y="1393"/>
                <a:ext cx="1114" cy="168"/>
              </a:xfrm>
              <a:prstGeom prst="rect">
                <a:avLst/>
              </a:prstGeom>
              <a:solidFill>
                <a:srgbClr val="173663"/>
              </a:solidFill>
              <a:ln w="9525" algn="ctr">
                <a:solidFill>
                  <a:srgbClr val="5C93CA"/>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55364" name="Rectangle 10"/>
              <p:cNvSpPr>
                <a:spLocks noChangeArrowheads="1"/>
              </p:cNvSpPr>
              <p:nvPr/>
            </p:nvSpPr>
            <p:spPr bwMode="auto">
              <a:xfrm>
                <a:off x="3102" y="1562"/>
                <a:ext cx="1114" cy="976"/>
              </a:xfrm>
              <a:prstGeom prst="rect">
                <a:avLst/>
              </a:prstGeom>
              <a:solidFill>
                <a:srgbClr val="C6D8F2"/>
              </a:solidFill>
              <a:ln w="9525" algn="ctr">
                <a:solidFill>
                  <a:srgbClr val="5C93CA"/>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55365" name="Line 11"/>
              <p:cNvSpPr>
                <a:spLocks noChangeShapeType="1"/>
              </p:cNvSpPr>
              <p:nvPr/>
            </p:nvSpPr>
            <p:spPr bwMode="auto">
              <a:xfrm>
                <a:off x="3105" y="1703"/>
                <a:ext cx="1109" cy="0"/>
              </a:xfrm>
              <a:prstGeom prst="line">
                <a:avLst/>
              </a:prstGeom>
              <a:noFill/>
              <a:ln w="9525">
                <a:solidFill>
                  <a:srgbClr val="5C93C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55366" name="Line 12"/>
              <p:cNvSpPr>
                <a:spLocks noChangeShapeType="1"/>
              </p:cNvSpPr>
              <p:nvPr/>
            </p:nvSpPr>
            <p:spPr bwMode="auto">
              <a:xfrm>
                <a:off x="3105" y="1847"/>
                <a:ext cx="1109" cy="0"/>
              </a:xfrm>
              <a:prstGeom prst="line">
                <a:avLst/>
              </a:prstGeom>
              <a:noFill/>
              <a:ln w="9525">
                <a:solidFill>
                  <a:srgbClr val="5C93C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55367" name="Line 13"/>
              <p:cNvSpPr>
                <a:spLocks noChangeShapeType="1"/>
              </p:cNvSpPr>
              <p:nvPr/>
            </p:nvSpPr>
            <p:spPr bwMode="auto">
              <a:xfrm>
                <a:off x="3105" y="1985"/>
                <a:ext cx="1109" cy="0"/>
              </a:xfrm>
              <a:prstGeom prst="line">
                <a:avLst/>
              </a:prstGeom>
              <a:noFill/>
              <a:ln w="9525">
                <a:solidFill>
                  <a:srgbClr val="5C93C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55368" name="Line 14"/>
              <p:cNvSpPr>
                <a:spLocks noChangeShapeType="1"/>
              </p:cNvSpPr>
              <p:nvPr/>
            </p:nvSpPr>
            <p:spPr bwMode="auto">
              <a:xfrm>
                <a:off x="3101" y="2127"/>
                <a:ext cx="1109" cy="0"/>
              </a:xfrm>
              <a:prstGeom prst="line">
                <a:avLst/>
              </a:prstGeom>
              <a:noFill/>
              <a:ln w="9525">
                <a:solidFill>
                  <a:srgbClr val="5C93C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55369" name="Line 15"/>
              <p:cNvSpPr>
                <a:spLocks noChangeShapeType="1"/>
              </p:cNvSpPr>
              <p:nvPr/>
            </p:nvSpPr>
            <p:spPr bwMode="auto">
              <a:xfrm>
                <a:off x="3105" y="2257"/>
                <a:ext cx="1109" cy="0"/>
              </a:xfrm>
              <a:prstGeom prst="line">
                <a:avLst/>
              </a:prstGeom>
              <a:noFill/>
              <a:ln w="9525">
                <a:solidFill>
                  <a:srgbClr val="5C93C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55370" name="Line 16"/>
              <p:cNvSpPr>
                <a:spLocks noChangeShapeType="1"/>
              </p:cNvSpPr>
              <p:nvPr/>
            </p:nvSpPr>
            <p:spPr bwMode="auto">
              <a:xfrm>
                <a:off x="3105" y="2397"/>
                <a:ext cx="1109" cy="0"/>
              </a:xfrm>
              <a:prstGeom prst="line">
                <a:avLst/>
              </a:prstGeom>
              <a:noFill/>
              <a:ln w="9525">
                <a:solidFill>
                  <a:srgbClr val="5C93C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grpSp>
        <p:sp>
          <p:nvSpPr>
            <p:cNvPr id="55305" name="Rectangle 17"/>
            <p:cNvSpPr>
              <a:spLocks noChangeArrowheads="1"/>
            </p:cNvSpPr>
            <p:nvPr/>
          </p:nvSpPr>
          <p:spPr bwMode="auto">
            <a:xfrm>
              <a:off x="1983" y="3393"/>
              <a:ext cx="818" cy="135"/>
            </a:xfrm>
            <a:prstGeom prst="rect">
              <a:avLst/>
            </a:prstGeom>
            <a:solidFill>
              <a:srgbClr val="C6D8F2"/>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900" b="0">
                  <a:solidFill>
                    <a:srgbClr val="000000"/>
                  </a:solidFill>
                  <a:latin typeface="Times New Roman" panose="02020603050405020304" pitchFamily="18" charset="0"/>
                </a:rPr>
                <a:t>Processes</a:t>
              </a:r>
            </a:p>
          </p:txBody>
        </p:sp>
        <p:sp>
          <p:nvSpPr>
            <p:cNvPr id="55306" name="Rectangle 18"/>
            <p:cNvSpPr>
              <a:spLocks noChangeArrowheads="1"/>
            </p:cNvSpPr>
            <p:nvPr/>
          </p:nvSpPr>
          <p:spPr bwMode="auto">
            <a:xfrm>
              <a:off x="1984" y="3535"/>
              <a:ext cx="818" cy="132"/>
            </a:xfrm>
            <a:prstGeom prst="rect">
              <a:avLst/>
            </a:prstGeom>
            <a:solidFill>
              <a:srgbClr val="C6D8F2"/>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900" b="0">
                  <a:solidFill>
                    <a:srgbClr val="000000"/>
                  </a:solidFill>
                  <a:latin typeface="Times New Roman" panose="02020603050405020304" pitchFamily="18" charset="0"/>
                </a:rPr>
                <a:t>Activities</a:t>
              </a:r>
            </a:p>
          </p:txBody>
        </p:sp>
        <p:sp>
          <p:nvSpPr>
            <p:cNvPr id="55307" name="Rectangle 19"/>
            <p:cNvSpPr>
              <a:spLocks noChangeArrowheads="1"/>
            </p:cNvSpPr>
            <p:nvPr/>
          </p:nvSpPr>
          <p:spPr bwMode="auto">
            <a:xfrm>
              <a:off x="1991" y="3063"/>
              <a:ext cx="818" cy="174"/>
            </a:xfrm>
            <a:prstGeom prst="rect">
              <a:avLst/>
            </a:prstGeom>
            <a:solidFill>
              <a:srgbClr val="173663"/>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55308" name="Rectangle 20"/>
            <p:cNvSpPr>
              <a:spLocks noChangeArrowheads="1"/>
            </p:cNvSpPr>
            <p:nvPr/>
          </p:nvSpPr>
          <p:spPr bwMode="auto">
            <a:xfrm>
              <a:off x="1982" y="3233"/>
              <a:ext cx="827" cy="153"/>
            </a:xfrm>
            <a:prstGeom prst="rect">
              <a:avLst/>
            </a:prstGeom>
            <a:solidFill>
              <a:srgbClr val="C6D8F2"/>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900" b="0">
                  <a:solidFill>
                    <a:srgbClr val="000000"/>
                  </a:solidFill>
                  <a:latin typeface="Times New Roman" panose="02020603050405020304" pitchFamily="18" charset="0"/>
                </a:rPr>
                <a:t>Domains</a:t>
              </a:r>
            </a:p>
          </p:txBody>
        </p:sp>
        <p:sp>
          <p:nvSpPr>
            <p:cNvPr id="55309" name="Text Box 21"/>
            <p:cNvSpPr txBox="1">
              <a:spLocks noChangeArrowheads="1"/>
            </p:cNvSpPr>
            <p:nvPr/>
          </p:nvSpPr>
          <p:spPr bwMode="auto">
            <a:xfrm>
              <a:off x="1982" y="3062"/>
              <a:ext cx="675" cy="1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88B0E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900">
                  <a:solidFill>
                    <a:srgbClr val="FFFFFF"/>
                  </a:solidFill>
                  <a:latin typeface="Times New Roman" panose="02020603050405020304" pitchFamily="18" charset="0"/>
                </a:rPr>
                <a:t>IT Processes</a:t>
              </a:r>
            </a:p>
          </p:txBody>
        </p:sp>
        <p:sp>
          <p:nvSpPr>
            <p:cNvPr id="55310" name="Line 22"/>
            <p:cNvSpPr>
              <a:spLocks noChangeShapeType="1"/>
            </p:cNvSpPr>
            <p:nvPr/>
          </p:nvSpPr>
          <p:spPr bwMode="auto">
            <a:xfrm>
              <a:off x="1990" y="3390"/>
              <a:ext cx="813" cy="0"/>
            </a:xfrm>
            <a:prstGeom prst="line">
              <a:avLst/>
            </a:prstGeom>
            <a:noFill/>
            <a:ln w="9525">
              <a:solidFill>
                <a:srgbClr val="5C93C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pic>
          <p:nvPicPr>
            <p:cNvPr id="55311" name="Picture 23" descr="cleancub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89" y="2592"/>
              <a:ext cx="1298" cy="1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2" name="Line 24"/>
            <p:cNvSpPr>
              <a:spLocks noChangeShapeType="1"/>
            </p:cNvSpPr>
            <p:nvPr/>
          </p:nvSpPr>
          <p:spPr bwMode="auto">
            <a:xfrm>
              <a:off x="2997" y="3329"/>
              <a:ext cx="834" cy="0"/>
            </a:xfrm>
            <a:prstGeom prst="line">
              <a:avLst/>
            </a:prstGeom>
            <a:noFill/>
            <a:ln w="9525">
              <a:solidFill>
                <a:srgbClr val="89ADE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55313" name="Line 25"/>
            <p:cNvSpPr>
              <a:spLocks noChangeShapeType="1"/>
            </p:cNvSpPr>
            <p:nvPr/>
          </p:nvSpPr>
          <p:spPr bwMode="auto">
            <a:xfrm>
              <a:off x="2992" y="3615"/>
              <a:ext cx="831" cy="0"/>
            </a:xfrm>
            <a:prstGeom prst="line">
              <a:avLst/>
            </a:prstGeom>
            <a:noFill/>
            <a:ln w="9525">
              <a:solidFill>
                <a:srgbClr val="89ADE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grpSp>
          <p:nvGrpSpPr>
            <p:cNvPr id="55314" name="Group 26"/>
            <p:cNvGrpSpPr>
              <a:grpSpLocks/>
            </p:cNvGrpSpPr>
            <p:nvPr/>
          </p:nvGrpSpPr>
          <p:grpSpPr bwMode="auto">
            <a:xfrm>
              <a:off x="3119" y="3102"/>
              <a:ext cx="522" cy="719"/>
              <a:chOff x="3150" y="804"/>
              <a:chExt cx="834" cy="1149"/>
            </a:xfrm>
          </p:grpSpPr>
          <p:sp>
            <p:nvSpPr>
              <p:cNvPr id="55345" name="Oval 27"/>
              <p:cNvSpPr>
                <a:spLocks noChangeArrowheads="1"/>
              </p:cNvSpPr>
              <p:nvPr/>
            </p:nvSpPr>
            <p:spPr bwMode="auto">
              <a:xfrm>
                <a:off x="3186" y="1827"/>
                <a:ext cx="126" cy="126"/>
              </a:xfrm>
              <a:prstGeom prst="ellipse">
                <a:avLst/>
              </a:prstGeom>
              <a:solidFill>
                <a:srgbClr val="FFFFFF"/>
              </a:solidFill>
              <a:ln w="9525" algn="ctr">
                <a:solidFill>
                  <a:srgbClr val="265995"/>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55346" name="Oval 28"/>
              <p:cNvSpPr>
                <a:spLocks noChangeArrowheads="1"/>
              </p:cNvSpPr>
              <p:nvPr/>
            </p:nvSpPr>
            <p:spPr bwMode="auto">
              <a:xfrm>
                <a:off x="3394" y="1827"/>
                <a:ext cx="126" cy="126"/>
              </a:xfrm>
              <a:prstGeom prst="ellipse">
                <a:avLst/>
              </a:prstGeom>
              <a:solidFill>
                <a:srgbClr val="FFFFFF"/>
              </a:solidFill>
              <a:ln w="9525" algn="ctr">
                <a:solidFill>
                  <a:srgbClr val="265995"/>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55347" name="Oval 29"/>
              <p:cNvSpPr>
                <a:spLocks noChangeArrowheads="1"/>
              </p:cNvSpPr>
              <p:nvPr/>
            </p:nvSpPr>
            <p:spPr bwMode="auto">
              <a:xfrm>
                <a:off x="3620" y="1827"/>
                <a:ext cx="126" cy="126"/>
              </a:xfrm>
              <a:prstGeom prst="ellipse">
                <a:avLst/>
              </a:prstGeom>
              <a:solidFill>
                <a:srgbClr val="FFFFFF"/>
              </a:solidFill>
              <a:ln w="9525" algn="ctr">
                <a:solidFill>
                  <a:srgbClr val="265995"/>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55348" name="Oval 30"/>
              <p:cNvSpPr>
                <a:spLocks noChangeArrowheads="1"/>
              </p:cNvSpPr>
              <p:nvPr/>
            </p:nvSpPr>
            <p:spPr bwMode="auto">
              <a:xfrm>
                <a:off x="3847" y="1827"/>
                <a:ext cx="126" cy="126"/>
              </a:xfrm>
              <a:prstGeom prst="ellipse">
                <a:avLst/>
              </a:prstGeom>
              <a:solidFill>
                <a:srgbClr val="FFFFFF"/>
              </a:solidFill>
              <a:ln w="9525" algn="ctr">
                <a:solidFill>
                  <a:srgbClr val="265995"/>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55349" name="Rectangle 31"/>
              <p:cNvSpPr>
                <a:spLocks noChangeArrowheads="1"/>
              </p:cNvSpPr>
              <p:nvPr/>
            </p:nvSpPr>
            <p:spPr bwMode="auto">
              <a:xfrm>
                <a:off x="3150" y="1302"/>
                <a:ext cx="240" cy="87"/>
              </a:xfrm>
              <a:prstGeom prst="rect">
                <a:avLst/>
              </a:prstGeom>
              <a:solidFill>
                <a:srgbClr val="FFFFFF"/>
              </a:solidFill>
              <a:ln w="9525" algn="ctr">
                <a:solidFill>
                  <a:srgbClr val="265995"/>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55350" name="Rectangle 32"/>
              <p:cNvSpPr>
                <a:spLocks noChangeArrowheads="1"/>
              </p:cNvSpPr>
              <p:nvPr/>
            </p:nvSpPr>
            <p:spPr bwMode="auto">
              <a:xfrm>
                <a:off x="3448" y="1386"/>
                <a:ext cx="240" cy="87"/>
              </a:xfrm>
              <a:prstGeom prst="rect">
                <a:avLst/>
              </a:prstGeom>
              <a:solidFill>
                <a:srgbClr val="FFFFFF"/>
              </a:solidFill>
              <a:ln w="9525" algn="ctr">
                <a:solidFill>
                  <a:srgbClr val="265995"/>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55351" name="Rectangle 33"/>
              <p:cNvSpPr>
                <a:spLocks noChangeArrowheads="1"/>
              </p:cNvSpPr>
              <p:nvPr/>
            </p:nvSpPr>
            <p:spPr bwMode="auto">
              <a:xfrm>
                <a:off x="3744" y="1221"/>
                <a:ext cx="240" cy="87"/>
              </a:xfrm>
              <a:prstGeom prst="rect">
                <a:avLst/>
              </a:prstGeom>
              <a:solidFill>
                <a:srgbClr val="FFFFFF"/>
              </a:solidFill>
              <a:ln w="9525" algn="ctr">
                <a:solidFill>
                  <a:srgbClr val="265995"/>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grpSp>
            <p:nvGrpSpPr>
              <p:cNvPr id="55352" name="Group 34"/>
              <p:cNvGrpSpPr>
                <a:grpSpLocks/>
              </p:cNvGrpSpPr>
              <p:nvPr/>
            </p:nvGrpSpPr>
            <p:grpSpPr bwMode="auto">
              <a:xfrm>
                <a:off x="3173" y="804"/>
                <a:ext cx="532" cy="213"/>
                <a:chOff x="3173" y="804"/>
                <a:chExt cx="532" cy="213"/>
              </a:xfrm>
            </p:grpSpPr>
            <p:sp>
              <p:nvSpPr>
                <p:cNvPr id="55360" name="Oval 35"/>
                <p:cNvSpPr>
                  <a:spLocks noChangeArrowheads="1"/>
                </p:cNvSpPr>
                <p:nvPr/>
              </p:nvSpPr>
              <p:spPr bwMode="auto">
                <a:xfrm>
                  <a:off x="3258" y="804"/>
                  <a:ext cx="447" cy="192"/>
                </a:xfrm>
                <a:prstGeom prst="ellipse">
                  <a:avLst/>
                </a:prstGeom>
                <a:solidFill>
                  <a:srgbClr val="FFFFFF"/>
                </a:solidFill>
                <a:ln w="9525" algn="ctr">
                  <a:solidFill>
                    <a:srgbClr val="265995"/>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55361" name="Oval 36"/>
                <p:cNvSpPr>
                  <a:spLocks noChangeArrowheads="1"/>
                </p:cNvSpPr>
                <p:nvPr/>
              </p:nvSpPr>
              <p:spPr bwMode="auto">
                <a:xfrm>
                  <a:off x="3213" y="816"/>
                  <a:ext cx="447" cy="192"/>
                </a:xfrm>
                <a:prstGeom prst="ellipse">
                  <a:avLst/>
                </a:prstGeom>
                <a:solidFill>
                  <a:srgbClr val="FFFFFF"/>
                </a:solidFill>
                <a:ln w="9525" algn="ctr">
                  <a:solidFill>
                    <a:srgbClr val="265995"/>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55362" name="Oval 37"/>
                <p:cNvSpPr>
                  <a:spLocks noChangeArrowheads="1"/>
                </p:cNvSpPr>
                <p:nvPr/>
              </p:nvSpPr>
              <p:spPr bwMode="auto">
                <a:xfrm>
                  <a:off x="3173" y="825"/>
                  <a:ext cx="447" cy="192"/>
                </a:xfrm>
                <a:prstGeom prst="ellipse">
                  <a:avLst/>
                </a:prstGeom>
                <a:solidFill>
                  <a:srgbClr val="FFFFFF"/>
                </a:solidFill>
                <a:ln w="9525" algn="ctr">
                  <a:solidFill>
                    <a:srgbClr val="265995"/>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grpSp>
          <p:cxnSp>
            <p:nvCxnSpPr>
              <p:cNvPr id="55353" name="AutoShape 38"/>
              <p:cNvCxnSpPr>
                <a:cxnSpLocks noChangeShapeType="1"/>
                <a:stCxn id="55362" idx="4"/>
                <a:endCxn id="55349" idx="0"/>
              </p:cNvCxnSpPr>
              <p:nvPr/>
            </p:nvCxnSpPr>
            <p:spPr bwMode="auto">
              <a:xfrm rot="5400000">
                <a:off x="3191" y="1096"/>
                <a:ext cx="285" cy="127"/>
              </a:xfrm>
              <a:prstGeom prst="bentConnector3">
                <a:avLst>
                  <a:gd name="adj1" fmla="val 49824"/>
                </a:avLst>
              </a:prstGeom>
              <a:noFill/>
              <a:ln w="9525">
                <a:solidFill>
                  <a:srgbClr val="265995"/>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354" name="AutoShape 39"/>
              <p:cNvCxnSpPr>
                <a:cxnSpLocks noChangeShapeType="1"/>
                <a:stCxn id="55362" idx="4"/>
                <a:endCxn id="55350" idx="0"/>
              </p:cNvCxnSpPr>
              <p:nvPr/>
            </p:nvCxnSpPr>
            <p:spPr bwMode="auto">
              <a:xfrm rot="16200000" flipH="1">
                <a:off x="3298" y="1116"/>
                <a:ext cx="369" cy="171"/>
              </a:xfrm>
              <a:prstGeom prst="bentConnector3">
                <a:avLst>
                  <a:gd name="adj1" fmla="val 49866"/>
                </a:avLst>
              </a:prstGeom>
              <a:noFill/>
              <a:ln w="9525">
                <a:solidFill>
                  <a:srgbClr val="265995"/>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355" name="AutoShape 40"/>
              <p:cNvCxnSpPr>
                <a:cxnSpLocks noChangeShapeType="1"/>
                <a:stCxn id="55362" idx="4"/>
                <a:endCxn id="55351" idx="0"/>
              </p:cNvCxnSpPr>
              <p:nvPr/>
            </p:nvCxnSpPr>
            <p:spPr bwMode="auto">
              <a:xfrm rot="16200000" flipH="1">
                <a:off x="3529" y="885"/>
                <a:ext cx="204" cy="467"/>
              </a:xfrm>
              <a:prstGeom prst="bentConnector3">
                <a:avLst>
                  <a:gd name="adj1" fmla="val 50000"/>
                </a:avLst>
              </a:prstGeom>
              <a:noFill/>
              <a:ln w="9525">
                <a:solidFill>
                  <a:srgbClr val="265995"/>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356" name="AutoShape 41"/>
              <p:cNvCxnSpPr>
                <a:cxnSpLocks noChangeShapeType="1"/>
                <a:stCxn id="55350" idx="2"/>
                <a:endCxn id="55345" idx="0"/>
              </p:cNvCxnSpPr>
              <p:nvPr/>
            </p:nvCxnSpPr>
            <p:spPr bwMode="auto">
              <a:xfrm rot="5400000">
                <a:off x="3232" y="1490"/>
                <a:ext cx="354" cy="319"/>
              </a:xfrm>
              <a:prstGeom prst="bentConnector3">
                <a:avLst>
                  <a:gd name="adj1" fmla="val 49718"/>
                </a:avLst>
              </a:prstGeom>
              <a:noFill/>
              <a:ln w="9525">
                <a:solidFill>
                  <a:srgbClr val="265995"/>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357" name="AutoShape 42"/>
              <p:cNvCxnSpPr>
                <a:cxnSpLocks noChangeShapeType="1"/>
                <a:stCxn id="55350" idx="2"/>
                <a:endCxn id="55346" idx="0"/>
              </p:cNvCxnSpPr>
              <p:nvPr/>
            </p:nvCxnSpPr>
            <p:spPr bwMode="auto">
              <a:xfrm rot="5400000">
                <a:off x="3336" y="1594"/>
                <a:ext cx="354" cy="111"/>
              </a:xfrm>
              <a:prstGeom prst="bentConnector3">
                <a:avLst>
                  <a:gd name="adj1" fmla="val 49718"/>
                </a:avLst>
              </a:prstGeom>
              <a:noFill/>
              <a:ln w="9525">
                <a:solidFill>
                  <a:srgbClr val="265995"/>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358" name="AutoShape 43"/>
              <p:cNvCxnSpPr>
                <a:cxnSpLocks noChangeShapeType="1"/>
                <a:stCxn id="55350" idx="2"/>
                <a:endCxn id="55347" idx="0"/>
              </p:cNvCxnSpPr>
              <p:nvPr/>
            </p:nvCxnSpPr>
            <p:spPr bwMode="auto">
              <a:xfrm rot="16200000" flipH="1">
                <a:off x="3449" y="1592"/>
                <a:ext cx="354" cy="115"/>
              </a:xfrm>
              <a:prstGeom prst="bentConnector3">
                <a:avLst>
                  <a:gd name="adj1" fmla="val 49718"/>
                </a:avLst>
              </a:prstGeom>
              <a:noFill/>
              <a:ln w="9525">
                <a:solidFill>
                  <a:srgbClr val="265995"/>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359" name="AutoShape 44"/>
              <p:cNvCxnSpPr>
                <a:cxnSpLocks noChangeShapeType="1"/>
                <a:stCxn id="55350" idx="2"/>
                <a:endCxn id="55348" idx="0"/>
              </p:cNvCxnSpPr>
              <p:nvPr/>
            </p:nvCxnSpPr>
            <p:spPr bwMode="auto">
              <a:xfrm rot="16200000" flipH="1">
                <a:off x="3562" y="1479"/>
                <a:ext cx="354" cy="342"/>
              </a:xfrm>
              <a:prstGeom prst="bentConnector3">
                <a:avLst>
                  <a:gd name="adj1" fmla="val 49718"/>
                </a:avLst>
              </a:prstGeom>
              <a:noFill/>
              <a:ln w="9525">
                <a:solidFill>
                  <a:srgbClr val="265995"/>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5315" name="Line 45"/>
            <p:cNvSpPr>
              <a:spLocks noChangeShapeType="1"/>
            </p:cNvSpPr>
            <p:nvPr/>
          </p:nvSpPr>
          <p:spPr bwMode="auto">
            <a:xfrm flipV="1">
              <a:off x="3098" y="2656"/>
              <a:ext cx="501" cy="372"/>
            </a:xfrm>
            <a:prstGeom prst="line">
              <a:avLst/>
            </a:prstGeom>
            <a:noFill/>
            <a:ln w="9525">
              <a:solidFill>
                <a:srgbClr val="89ADE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55316" name="Line 46"/>
            <p:cNvSpPr>
              <a:spLocks noChangeShapeType="1"/>
            </p:cNvSpPr>
            <p:nvPr/>
          </p:nvSpPr>
          <p:spPr bwMode="auto">
            <a:xfrm flipV="1">
              <a:off x="3201" y="2660"/>
              <a:ext cx="492" cy="369"/>
            </a:xfrm>
            <a:prstGeom prst="line">
              <a:avLst/>
            </a:prstGeom>
            <a:noFill/>
            <a:ln w="9525">
              <a:solidFill>
                <a:srgbClr val="89ADE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55317" name="Line 47"/>
            <p:cNvSpPr>
              <a:spLocks noChangeShapeType="1"/>
            </p:cNvSpPr>
            <p:nvPr/>
          </p:nvSpPr>
          <p:spPr bwMode="auto">
            <a:xfrm flipV="1">
              <a:off x="3309" y="2663"/>
              <a:ext cx="501" cy="369"/>
            </a:xfrm>
            <a:prstGeom prst="line">
              <a:avLst/>
            </a:prstGeom>
            <a:noFill/>
            <a:ln w="9525">
              <a:solidFill>
                <a:srgbClr val="89ADE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55318" name="Line 48"/>
            <p:cNvSpPr>
              <a:spLocks noChangeShapeType="1"/>
            </p:cNvSpPr>
            <p:nvPr/>
          </p:nvSpPr>
          <p:spPr bwMode="auto">
            <a:xfrm flipV="1">
              <a:off x="3444" y="2660"/>
              <a:ext cx="489" cy="369"/>
            </a:xfrm>
            <a:prstGeom prst="line">
              <a:avLst/>
            </a:prstGeom>
            <a:noFill/>
            <a:ln w="9525">
              <a:solidFill>
                <a:srgbClr val="89ADE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55319" name="Line 49"/>
            <p:cNvSpPr>
              <a:spLocks noChangeShapeType="1"/>
            </p:cNvSpPr>
            <p:nvPr/>
          </p:nvSpPr>
          <p:spPr bwMode="auto">
            <a:xfrm flipV="1">
              <a:off x="3561" y="2660"/>
              <a:ext cx="501" cy="375"/>
            </a:xfrm>
            <a:prstGeom prst="line">
              <a:avLst/>
            </a:prstGeom>
            <a:noFill/>
            <a:ln w="9525">
              <a:solidFill>
                <a:srgbClr val="89ADE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55320" name="Line 50"/>
            <p:cNvSpPr>
              <a:spLocks noChangeShapeType="1"/>
            </p:cNvSpPr>
            <p:nvPr/>
          </p:nvSpPr>
          <p:spPr bwMode="auto">
            <a:xfrm flipV="1">
              <a:off x="3706" y="2658"/>
              <a:ext cx="471" cy="369"/>
            </a:xfrm>
            <a:prstGeom prst="line">
              <a:avLst/>
            </a:prstGeom>
            <a:noFill/>
            <a:ln w="9525">
              <a:solidFill>
                <a:srgbClr val="89ADE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55321" name="Line 51"/>
            <p:cNvSpPr>
              <a:spLocks noChangeShapeType="1"/>
            </p:cNvSpPr>
            <p:nvPr/>
          </p:nvSpPr>
          <p:spPr bwMode="auto">
            <a:xfrm>
              <a:off x="3935" y="2950"/>
              <a:ext cx="0" cy="834"/>
            </a:xfrm>
            <a:prstGeom prst="line">
              <a:avLst/>
            </a:prstGeom>
            <a:noFill/>
            <a:ln w="9525">
              <a:solidFill>
                <a:srgbClr val="0A182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55322" name="Line 52"/>
            <p:cNvSpPr>
              <a:spLocks noChangeShapeType="1"/>
            </p:cNvSpPr>
            <p:nvPr/>
          </p:nvSpPr>
          <p:spPr bwMode="auto">
            <a:xfrm>
              <a:off x="4059" y="2852"/>
              <a:ext cx="0" cy="831"/>
            </a:xfrm>
            <a:prstGeom prst="line">
              <a:avLst/>
            </a:prstGeom>
            <a:noFill/>
            <a:ln w="9525">
              <a:solidFill>
                <a:srgbClr val="0A182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55323" name="Line 53"/>
            <p:cNvSpPr>
              <a:spLocks noChangeShapeType="1"/>
            </p:cNvSpPr>
            <p:nvPr/>
          </p:nvSpPr>
          <p:spPr bwMode="auto">
            <a:xfrm>
              <a:off x="4173" y="2756"/>
              <a:ext cx="0" cy="837"/>
            </a:xfrm>
            <a:prstGeom prst="line">
              <a:avLst/>
            </a:prstGeom>
            <a:noFill/>
            <a:ln w="9525">
              <a:solidFill>
                <a:srgbClr val="0A182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55324" name="Line 54"/>
            <p:cNvSpPr>
              <a:spLocks noChangeShapeType="1"/>
            </p:cNvSpPr>
            <p:nvPr/>
          </p:nvSpPr>
          <p:spPr bwMode="auto">
            <a:xfrm>
              <a:off x="1994" y="3529"/>
              <a:ext cx="813" cy="1"/>
            </a:xfrm>
            <a:prstGeom prst="line">
              <a:avLst/>
            </a:prstGeom>
            <a:noFill/>
            <a:ln w="9525">
              <a:solidFill>
                <a:srgbClr val="5C93C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55325" name="Text Box 55"/>
            <p:cNvSpPr txBox="1">
              <a:spLocks noChangeArrowheads="1"/>
            </p:cNvSpPr>
            <p:nvPr/>
          </p:nvSpPr>
          <p:spPr bwMode="auto">
            <a:xfrm>
              <a:off x="3227" y="1549"/>
              <a:ext cx="895" cy="1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10000"/>
                </a:spcBef>
                <a:spcAft>
                  <a:spcPct val="10000"/>
                </a:spcAft>
              </a:pPr>
              <a:r>
                <a:rPr lang="en-US" altLang="en-US" sz="900" b="0">
                  <a:solidFill>
                    <a:srgbClr val="000000"/>
                  </a:solidFill>
                  <a:latin typeface="Times New Roman" panose="02020603050405020304" pitchFamily="18" charset="0"/>
                </a:rPr>
                <a:t>Effectiveness</a:t>
              </a:r>
            </a:p>
            <a:p>
              <a:pPr fontAlgn="base">
                <a:spcBef>
                  <a:spcPct val="10000"/>
                </a:spcBef>
                <a:spcAft>
                  <a:spcPct val="10000"/>
                </a:spcAft>
              </a:pPr>
              <a:r>
                <a:rPr lang="en-US" altLang="en-US" sz="900" b="0">
                  <a:solidFill>
                    <a:srgbClr val="000000"/>
                  </a:solidFill>
                  <a:latin typeface="Times New Roman" panose="02020603050405020304" pitchFamily="18" charset="0"/>
                </a:rPr>
                <a:t>Efficiency</a:t>
              </a:r>
            </a:p>
            <a:p>
              <a:pPr fontAlgn="base">
                <a:spcBef>
                  <a:spcPct val="10000"/>
                </a:spcBef>
                <a:spcAft>
                  <a:spcPct val="10000"/>
                </a:spcAft>
              </a:pPr>
              <a:r>
                <a:rPr lang="en-US" altLang="en-US" sz="900" b="0">
                  <a:solidFill>
                    <a:srgbClr val="000000"/>
                  </a:solidFill>
                  <a:latin typeface="Times New Roman" panose="02020603050405020304" pitchFamily="18" charset="0"/>
                </a:rPr>
                <a:t>Confidentiality</a:t>
              </a:r>
            </a:p>
            <a:p>
              <a:pPr fontAlgn="base">
                <a:spcBef>
                  <a:spcPct val="10000"/>
                </a:spcBef>
                <a:spcAft>
                  <a:spcPct val="10000"/>
                </a:spcAft>
              </a:pPr>
              <a:r>
                <a:rPr lang="en-US" altLang="en-US" sz="900" b="0">
                  <a:solidFill>
                    <a:srgbClr val="000000"/>
                  </a:solidFill>
                  <a:latin typeface="Times New Roman" panose="02020603050405020304" pitchFamily="18" charset="0"/>
                </a:rPr>
                <a:t>Integrity</a:t>
              </a:r>
            </a:p>
            <a:p>
              <a:pPr fontAlgn="base">
                <a:spcBef>
                  <a:spcPct val="10000"/>
                </a:spcBef>
                <a:spcAft>
                  <a:spcPct val="10000"/>
                </a:spcAft>
              </a:pPr>
              <a:r>
                <a:rPr lang="en-US" altLang="en-US" sz="900" b="0">
                  <a:solidFill>
                    <a:srgbClr val="000000"/>
                  </a:solidFill>
                  <a:latin typeface="Times New Roman" panose="02020603050405020304" pitchFamily="18" charset="0"/>
                </a:rPr>
                <a:t>Availability</a:t>
              </a:r>
            </a:p>
            <a:p>
              <a:pPr fontAlgn="base">
                <a:spcBef>
                  <a:spcPct val="10000"/>
                </a:spcBef>
                <a:spcAft>
                  <a:spcPct val="10000"/>
                </a:spcAft>
              </a:pPr>
              <a:r>
                <a:rPr lang="en-US" altLang="en-US" sz="900" b="0">
                  <a:solidFill>
                    <a:srgbClr val="000000"/>
                  </a:solidFill>
                  <a:latin typeface="Times New Roman" panose="02020603050405020304" pitchFamily="18" charset="0"/>
                </a:rPr>
                <a:t>Compliance</a:t>
              </a:r>
            </a:p>
            <a:p>
              <a:pPr fontAlgn="base">
                <a:spcBef>
                  <a:spcPct val="10000"/>
                </a:spcBef>
                <a:spcAft>
                  <a:spcPct val="10000"/>
                </a:spcAft>
              </a:pPr>
              <a:r>
                <a:rPr lang="en-US" altLang="en-US" sz="900" b="0">
                  <a:solidFill>
                    <a:srgbClr val="000000"/>
                  </a:solidFill>
                  <a:latin typeface="Times New Roman" panose="02020603050405020304" pitchFamily="18" charset="0"/>
                </a:rPr>
                <a:t>Reliability</a:t>
              </a:r>
            </a:p>
          </p:txBody>
        </p:sp>
        <p:sp>
          <p:nvSpPr>
            <p:cNvPr id="55326" name="Rectangle 56"/>
            <p:cNvSpPr>
              <a:spLocks noChangeArrowheads="1"/>
            </p:cNvSpPr>
            <p:nvPr/>
          </p:nvSpPr>
          <p:spPr bwMode="auto">
            <a:xfrm>
              <a:off x="1990" y="3060"/>
              <a:ext cx="816" cy="607"/>
            </a:xfrm>
            <a:prstGeom prst="rect">
              <a:avLst/>
            </a:prstGeom>
            <a:noFill/>
            <a:ln w="12700" algn="ctr">
              <a:solidFill>
                <a:srgbClr val="5C93CA"/>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55327" name="Rectangle 57"/>
            <p:cNvSpPr>
              <a:spLocks noChangeArrowheads="1"/>
            </p:cNvSpPr>
            <p:nvPr/>
          </p:nvSpPr>
          <p:spPr bwMode="auto">
            <a:xfrm>
              <a:off x="4524" y="2894"/>
              <a:ext cx="818" cy="174"/>
            </a:xfrm>
            <a:prstGeom prst="rect">
              <a:avLst/>
            </a:prstGeom>
            <a:solidFill>
              <a:srgbClr val="173663"/>
            </a:solidFill>
            <a:ln w="9525" algn="ctr">
              <a:solidFill>
                <a:srgbClr val="5C93CA"/>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55328" name="Rectangle 58"/>
            <p:cNvSpPr>
              <a:spLocks noChangeArrowheads="1"/>
            </p:cNvSpPr>
            <p:nvPr/>
          </p:nvSpPr>
          <p:spPr bwMode="auto">
            <a:xfrm>
              <a:off x="4523" y="3073"/>
              <a:ext cx="818" cy="812"/>
            </a:xfrm>
            <a:prstGeom prst="rect">
              <a:avLst/>
            </a:prstGeom>
            <a:solidFill>
              <a:srgbClr val="C6D8F2"/>
            </a:solidFill>
            <a:ln w="9525" algn="ctr">
              <a:solidFill>
                <a:srgbClr val="5C93CA"/>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55329" name="Text Box 59"/>
            <p:cNvSpPr txBox="1">
              <a:spLocks noChangeArrowheads="1"/>
            </p:cNvSpPr>
            <p:nvPr/>
          </p:nvSpPr>
          <p:spPr bwMode="auto">
            <a:xfrm>
              <a:off x="4547" y="2901"/>
              <a:ext cx="730" cy="1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88B0E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900">
                  <a:solidFill>
                    <a:srgbClr val="FFFFFF"/>
                  </a:solidFill>
                  <a:latin typeface="Times New Roman" panose="02020603050405020304" pitchFamily="18" charset="0"/>
                </a:rPr>
                <a:t>IT Resources</a:t>
              </a:r>
            </a:p>
          </p:txBody>
        </p:sp>
        <p:sp>
          <p:nvSpPr>
            <p:cNvPr id="55330" name="Line 60"/>
            <p:cNvSpPr>
              <a:spLocks noChangeShapeType="1"/>
            </p:cNvSpPr>
            <p:nvPr/>
          </p:nvSpPr>
          <p:spPr bwMode="auto">
            <a:xfrm>
              <a:off x="4523" y="3283"/>
              <a:ext cx="813" cy="0"/>
            </a:xfrm>
            <a:prstGeom prst="line">
              <a:avLst/>
            </a:prstGeom>
            <a:noFill/>
            <a:ln w="9525">
              <a:solidFill>
                <a:srgbClr val="5C93C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55331" name="Line 61"/>
            <p:cNvSpPr>
              <a:spLocks noChangeShapeType="1"/>
            </p:cNvSpPr>
            <p:nvPr/>
          </p:nvSpPr>
          <p:spPr bwMode="auto">
            <a:xfrm>
              <a:off x="4527" y="3482"/>
              <a:ext cx="807" cy="1"/>
            </a:xfrm>
            <a:prstGeom prst="line">
              <a:avLst/>
            </a:prstGeom>
            <a:noFill/>
            <a:ln w="9525">
              <a:solidFill>
                <a:srgbClr val="5C93C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55332" name="Line 62"/>
            <p:cNvSpPr>
              <a:spLocks noChangeShapeType="1"/>
            </p:cNvSpPr>
            <p:nvPr/>
          </p:nvSpPr>
          <p:spPr bwMode="auto">
            <a:xfrm>
              <a:off x="4531" y="3697"/>
              <a:ext cx="807" cy="1"/>
            </a:xfrm>
            <a:prstGeom prst="line">
              <a:avLst/>
            </a:prstGeom>
            <a:noFill/>
            <a:ln w="9525">
              <a:solidFill>
                <a:srgbClr val="5C93C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55333" name="Text Box 63"/>
            <p:cNvSpPr txBox="1">
              <a:spLocks noChangeArrowheads="1"/>
            </p:cNvSpPr>
            <p:nvPr/>
          </p:nvSpPr>
          <p:spPr bwMode="auto">
            <a:xfrm>
              <a:off x="4556" y="3089"/>
              <a:ext cx="651"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900" b="0">
                  <a:solidFill>
                    <a:srgbClr val="000000"/>
                  </a:solidFill>
                  <a:latin typeface="Times New Roman" panose="02020603050405020304" pitchFamily="18" charset="0"/>
                </a:rPr>
                <a:t>Applications</a:t>
              </a:r>
              <a:endParaRPr lang="en-US" altLang="en-US" sz="900">
                <a:solidFill>
                  <a:srgbClr val="000000"/>
                </a:solidFill>
                <a:latin typeface="Times New Roman" panose="02020603050405020304" pitchFamily="18" charset="0"/>
              </a:endParaRPr>
            </a:p>
          </p:txBody>
        </p:sp>
        <p:sp>
          <p:nvSpPr>
            <p:cNvPr id="55334" name="Text Box 64"/>
            <p:cNvSpPr txBox="1">
              <a:spLocks noChangeArrowheads="1"/>
            </p:cNvSpPr>
            <p:nvPr/>
          </p:nvSpPr>
          <p:spPr bwMode="auto">
            <a:xfrm>
              <a:off x="4556" y="3285"/>
              <a:ext cx="618"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900" b="0">
                  <a:solidFill>
                    <a:srgbClr val="000000"/>
                  </a:solidFill>
                  <a:latin typeface="Times New Roman" panose="02020603050405020304" pitchFamily="18" charset="0"/>
                </a:rPr>
                <a:t>Information</a:t>
              </a:r>
              <a:endParaRPr lang="en-US" altLang="en-US" sz="900">
                <a:solidFill>
                  <a:srgbClr val="000000"/>
                </a:solidFill>
                <a:latin typeface="Times New Roman" panose="02020603050405020304" pitchFamily="18" charset="0"/>
              </a:endParaRPr>
            </a:p>
          </p:txBody>
        </p:sp>
        <p:sp>
          <p:nvSpPr>
            <p:cNvPr id="55335" name="Text Box 65"/>
            <p:cNvSpPr txBox="1">
              <a:spLocks noChangeArrowheads="1"/>
            </p:cNvSpPr>
            <p:nvPr/>
          </p:nvSpPr>
          <p:spPr bwMode="auto">
            <a:xfrm>
              <a:off x="4556" y="3501"/>
              <a:ext cx="683"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900" b="0">
                  <a:solidFill>
                    <a:srgbClr val="000000"/>
                  </a:solidFill>
                  <a:latin typeface="Times New Roman" panose="02020603050405020304" pitchFamily="18" charset="0"/>
                </a:rPr>
                <a:t>Infrastructure</a:t>
              </a:r>
              <a:endParaRPr lang="en-US" altLang="en-US" sz="900">
                <a:solidFill>
                  <a:srgbClr val="000000"/>
                </a:solidFill>
                <a:latin typeface="Times New Roman" panose="02020603050405020304" pitchFamily="18" charset="0"/>
              </a:endParaRPr>
            </a:p>
          </p:txBody>
        </p:sp>
        <p:sp>
          <p:nvSpPr>
            <p:cNvPr id="55336" name="Text Box 66"/>
            <p:cNvSpPr txBox="1">
              <a:spLocks noChangeArrowheads="1"/>
            </p:cNvSpPr>
            <p:nvPr/>
          </p:nvSpPr>
          <p:spPr bwMode="auto">
            <a:xfrm>
              <a:off x="4556" y="3693"/>
              <a:ext cx="419"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900" b="0">
                  <a:solidFill>
                    <a:srgbClr val="000000"/>
                  </a:solidFill>
                  <a:latin typeface="Times New Roman" panose="02020603050405020304" pitchFamily="18" charset="0"/>
                </a:rPr>
                <a:t>People</a:t>
              </a:r>
              <a:endParaRPr lang="en-US" altLang="en-US" sz="900">
                <a:solidFill>
                  <a:srgbClr val="000000"/>
                </a:solidFill>
                <a:latin typeface="Times New Roman" panose="02020603050405020304" pitchFamily="18" charset="0"/>
              </a:endParaRPr>
            </a:p>
          </p:txBody>
        </p:sp>
        <p:sp>
          <p:nvSpPr>
            <p:cNvPr id="55337" name="Rectangle 67"/>
            <p:cNvSpPr>
              <a:spLocks noChangeArrowheads="1"/>
            </p:cNvSpPr>
            <p:nvPr/>
          </p:nvSpPr>
          <p:spPr bwMode="auto">
            <a:xfrm>
              <a:off x="286" y="1693"/>
              <a:ext cx="1297" cy="219"/>
            </a:xfrm>
            <a:prstGeom prst="rect">
              <a:avLst/>
            </a:prstGeom>
            <a:solidFill>
              <a:schemeClr val="bg1"/>
            </a:solidFill>
            <a:ln w="9525" algn="ctr">
              <a:solidFill>
                <a:srgbClr val="17366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r>
                <a:rPr lang="en-US" altLang="en-US" sz="900">
                  <a:solidFill>
                    <a:srgbClr val="000000"/>
                  </a:solidFill>
                  <a:latin typeface="Times New Roman" panose="02020603050405020304" pitchFamily="18" charset="0"/>
                </a:rPr>
                <a:t>IT Process</a:t>
              </a:r>
            </a:p>
          </p:txBody>
        </p:sp>
        <p:sp>
          <p:nvSpPr>
            <p:cNvPr id="55338" name="Rectangle 68"/>
            <p:cNvSpPr>
              <a:spLocks noChangeArrowheads="1"/>
            </p:cNvSpPr>
            <p:nvPr/>
          </p:nvSpPr>
          <p:spPr bwMode="auto">
            <a:xfrm>
              <a:off x="286" y="2227"/>
              <a:ext cx="1297" cy="219"/>
            </a:xfrm>
            <a:prstGeom prst="rect">
              <a:avLst/>
            </a:prstGeom>
            <a:solidFill>
              <a:schemeClr val="bg1"/>
            </a:solidFill>
            <a:ln w="9525" algn="ctr">
              <a:solidFill>
                <a:srgbClr val="17366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r>
                <a:rPr lang="en-US" altLang="en-US" sz="900">
                  <a:solidFill>
                    <a:srgbClr val="000000"/>
                  </a:solidFill>
                  <a:latin typeface="Times New Roman" panose="02020603050405020304" pitchFamily="18" charset="0"/>
                </a:rPr>
                <a:t>Business Requirement</a:t>
              </a:r>
            </a:p>
          </p:txBody>
        </p:sp>
        <p:sp>
          <p:nvSpPr>
            <p:cNvPr id="55339" name="Rectangle 69"/>
            <p:cNvSpPr>
              <a:spLocks noChangeArrowheads="1"/>
            </p:cNvSpPr>
            <p:nvPr/>
          </p:nvSpPr>
          <p:spPr bwMode="auto">
            <a:xfrm>
              <a:off x="286" y="2758"/>
              <a:ext cx="1297" cy="219"/>
            </a:xfrm>
            <a:prstGeom prst="rect">
              <a:avLst/>
            </a:prstGeom>
            <a:solidFill>
              <a:schemeClr val="bg1"/>
            </a:solidFill>
            <a:ln w="9525" algn="ctr">
              <a:solidFill>
                <a:srgbClr val="17366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r>
                <a:rPr lang="en-US" altLang="en-US" sz="900">
                  <a:solidFill>
                    <a:srgbClr val="000000"/>
                  </a:solidFill>
                  <a:latin typeface="Times New Roman" panose="02020603050405020304" pitchFamily="18" charset="0"/>
                </a:rPr>
                <a:t>Control Approach</a:t>
              </a:r>
            </a:p>
          </p:txBody>
        </p:sp>
        <p:sp>
          <p:nvSpPr>
            <p:cNvPr id="55340" name="AutoShape 70"/>
            <p:cNvSpPr>
              <a:spLocks noChangeArrowheads="1"/>
            </p:cNvSpPr>
            <p:nvPr/>
          </p:nvSpPr>
          <p:spPr bwMode="auto">
            <a:xfrm rot="5400000">
              <a:off x="777" y="2995"/>
              <a:ext cx="286" cy="284"/>
            </a:xfrm>
            <a:custGeom>
              <a:avLst/>
              <a:gdLst>
                <a:gd name="T0" fmla="*/ 215 w 21600"/>
                <a:gd name="T1" fmla="*/ 0 h 21600"/>
                <a:gd name="T2" fmla="*/ 0 w 21600"/>
                <a:gd name="T3" fmla="*/ 142 h 21600"/>
                <a:gd name="T4" fmla="*/ 215 w 21600"/>
                <a:gd name="T5" fmla="*/ 284 h 21600"/>
                <a:gd name="T6" fmla="*/ 286 w 21600"/>
                <a:gd name="T7" fmla="*/ 142 h 21600"/>
                <a:gd name="T8" fmla="*/ 17694720 60000 65536"/>
                <a:gd name="T9" fmla="*/ 11796480 60000 65536"/>
                <a:gd name="T10" fmla="*/ 5898240 60000 65536"/>
                <a:gd name="T11" fmla="*/ 0 60000 65536"/>
                <a:gd name="T12" fmla="*/ 3399 w 21600"/>
                <a:gd name="T13" fmla="*/ 5400 h 21600"/>
                <a:gd name="T14" fmla="*/ 18881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89ADE3"/>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1350" b="1">
                <a:solidFill>
                  <a:srgbClr val="000000"/>
                </a:solidFill>
              </a:endParaRPr>
            </a:p>
          </p:txBody>
        </p:sp>
        <p:sp>
          <p:nvSpPr>
            <p:cNvPr id="55341" name="Rectangle 71"/>
            <p:cNvSpPr>
              <a:spLocks noChangeArrowheads="1"/>
            </p:cNvSpPr>
            <p:nvPr/>
          </p:nvSpPr>
          <p:spPr bwMode="auto">
            <a:xfrm>
              <a:off x="288" y="3278"/>
              <a:ext cx="1314" cy="603"/>
            </a:xfrm>
            <a:prstGeom prst="rect">
              <a:avLst/>
            </a:prstGeom>
            <a:solidFill>
              <a:srgbClr val="C6D8F2"/>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900">
                  <a:solidFill>
                    <a:srgbClr val="000000"/>
                  </a:solidFill>
                  <a:latin typeface="Times New Roman" panose="02020603050405020304" pitchFamily="18" charset="0"/>
                </a:rPr>
                <a:t>Consideration</a:t>
              </a:r>
            </a:p>
            <a:p>
              <a:pPr fontAlgn="base">
                <a:spcBef>
                  <a:spcPct val="0"/>
                </a:spcBef>
                <a:spcAft>
                  <a:spcPct val="0"/>
                </a:spcAft>
                <a:buFontTx/>
                <a:buChar char="•"/>
              </a:pPr>
              <a:r>
                <a:rPr lang="en-US" altLang="en-US" sz="900">
                  <a:solidFill>
                    <a:srgbClr val="000000"/>
                  </a:solidFill>
                </a:rPr>
                <a:t>   ……………………………</a:t>
              </a:r>
            </a:p>
            <a:p>
              <a:pPr fontAlgn="base">
                <a:spcBef>
                  <a:spcPct val="0"/>
                </a:spcBef>
                <a:spcAft>
                  <a:spcPct val="0"/>
                </a:spcAft>
                <a:buFontTx/>
                <a:buChar char="•"/>
              </a:pPr>
              <a:r>
                <a:rPr lang="en-US" altLang="en-US" sz="900">
                  <a:solidFill>
                    <a:srgbClr val="000000"/>
                  </a:solidFill>
                </a:rPr>
                <a:t>   ……………………………</a:t>
              </a:r>
            </a:p>
            <a:p>
              <a:pPr fontAlgn="base">
                <a:spcBef>
                  <a:spcPct val="0"/>
                </a:spcBef>
                <a:spcAft>
                  <a:spcPct val="0"/>
                </a:spcAft>
                <a:buFontTx/>
                <a:buChar char="•"/>
              </a:pPr>
              <a:r>
                <a:rPr lang="en-US" altLang="en-US" sz="900">
                  <a:solidFill>
                    <a:srgbClr val="000000"/>
                  </a:solidFill>
                </a:rPr>
                <a:t>   ……………………..……..</a:t>
              </a:r>
            </a:p>
          </p:txBody>
        </p:sp>
        <p:sp>
          <p:nvSpPr>
            <p:cNvPr id="55342" name="AutoShape 72"/>
            <p:cNvSpPr>
              <a:spLocks noChangeArrowheads="1"/>
            </p:cNvSpPr>
            <p:nvPr/>
          </p:nvSpPr>
          <p:spPr bwMode="auto">
            <a:xfrm rot="5400000">
              <a:off x="777" y="2463"/>
              <a:ext cx="286" cy="284"/>
            </a:xfrm>
            <a:custGeom>
              <a:avLst/>
              <a:gdLst>
                <a:gd name="T0" fmla="*/ 215 w 21600"/>
                <a:gd name="T1" fmla="*/ 0 h 21600"/>
                <a:gd name="T2" fmla="*/ 0 w 21600"/>
                <a:gd name="T3" fmla="*/ 142 h 21600"/>
                <a:gd name="T4" fmla="*/ 215 w 21600"/>
                <a:gd name="T5" fmla="*/ 284 h 21600"/>
                <a:gd name="T6" fmla="*/ 286 w 21600"/>
                <a:gd name="T7" fmla="*/ 142 h 21600"/>
                <a:gd name="T8" fmla="*/ 17694720 60000 65536"/>
                <a:gd name="T9" fmla="*/ 11796480 60000 65536"/>
                <a:gd name="T10" fmla="*/ 5898240 60000 65536"/>
                <a:gd name="T11" fmla="*/ 0 60000 65536"/>
                <a:gd name="T12" fmla="*/ 3399 w 21600"/>
                <a:gd name="T13" fmla="*/ 5400 h 21600"/>
                <a:gd name="T14" fmla="*/ 18881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89ADE3"/>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1350" b="1">
                <a:solidFill>
                  <a:srgbClr val="000000"/>
                </a:solidFill>
              </a:endParaRPr>
            </a:p>
          </p:txBody>
        </p:sp>
        <p:sp>
          <p:nvSpPr>
            <p:cNvPr id="55343" name="AutoShape 73"/>
            <p:cNvSpPr>
              <a:spLocks noChangeArrowheads="1"/>
            </p:cNvSpPr>
            <p:nvPr/>
          </p:nvSpPr>
          <p:spPr bwMode="auto">
            <a:xfrm rot="5400000">
              <a:off x="777" y="1931"/>
              <a:ext cx="286" cy="284"/>
            </a:xfrm>
            <a:custGeom>
              <a:avLst/>
              <a:gdLst>
                <a:gd name="T0" fmla="*/ 215 w 21600"/>
                <a:gd name="T1" fmla="*/ 0 h 21600"/>
                <a:gd name="T2" fmla="*/ 0 w 21600"/>
                <a:gd name="T3" fmla="*/ 142 h 21600"/>
                <a:gd name="T4" fmla="*/ 215 w 21600"/>
                <a:gd name="T5" fmla="*/ 284 h 21600"/>
                <a:gd name="T6" fmla="*/ 286 w 21600"/>
                <a:gd name="T7" fmla="*/ 142 h 21600"/>
                <a:gd name="T8" fmla="*/ 17694720 60000 65536"/>
                <a:gd name="T9" fmla="*/ 11796480 60000 65536"/>
                <a:gd name="T10" fmla="*/ 5898240 60000 65536"/>
                <a:gd name="T11" fmla="*/ 0 60000 65536"/>
                <a:gd name="T12" fmla="*/ 3399 w 21600"/>
                <a:gd name="T13" fmla="*/ 5400 h 21600"/>
                <a:gd name="T14" fmla="*/ 18881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89ADE3"/>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1350" b="1">
                <a:solidFill>
                  <a:srgbClr val="000000"/>
                </a:solidFill>
              </a:endParaRPr>
            </a:p>
          </p:txBody>
        </p:sp>
        <p:sp>
          <p:nvSpPr>
            <p:cNvPr id="55344" name="Text Box 74"/>
            <p:cNvSpPr txBox="1">
              <a:spLocks noChangeArrowheads="1"/>
            </p:cNvSpPr>
            <p:nvPr/>
          </p:nvSpPr>
          <p:spPr bwMode="auto">
            <a:xfrm>
              <a:off x="3230" y="1378"/>
              <a:ext cx="1162"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5C93C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1050">
                  <a:solidFill>
                    <a:srgbClr val="FFFFFF"/>
                  </a:solidFill>
                  <a:latin typeface="Times New Roman" panose="02020603050405020304" pitchFamily="18" charset="0"/>
                </a:rPr>
                <a:t>Information Criteria</a:t>
              </a:r>
            </a:p>
          </p:txBody>
        </p:sp>
      </p:grpSp>
    </p:spTree>
    <p:extLst>
      <p:ext uri="{BB962C8B-B14F-4D97-AF65-F5344CB8AC3E}">
        <p14:creationId xmlns:p14="http://schemas.microsoft.com/office/powerpoint/2010/main" val="13340569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40675"/>
                                        </p:tgtEl>
                                        <p:attrNameLst>
                                          <p:attrName>style.visibility</p:attrName>
                                        </p:attrNameLst>
                                      </p:cBhvr>
                                      <p:to>
                                        <p:strVal val="visible"/>
                                      </p:to>
                                    </p:set>
                                    <p:animEffect transition="in" filter="wipe(left)">
                                      <p:cBhvr>
                                        <p:cTn id="7" dur="500"/>
                                        <p:tgtEl>
                                          <p:spTgt spid="540675"/>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540676"/>
                                        </p:tgtEl>
                                        <p:attrNameLst>
                                          <p:attrName>style.visibility</p:attrName>
                                        </p:attrNameLst>
                                      </p:cBhvr>
                                      <p:to>
                                        <p:strVal val="visible"/>
                                      </p:to>
                                    </p:set>
                                    <p:animEffect transition="in" filter="fade">
                                      <p:cBhvr>
                                        <p:cTn id="11" dur="500"/>
                                        <p:tgtEl>
                                          <p:spTgt spid="5406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67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1372791" y="77391"/>
            <a:ext cx="55626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1500">
                <a:solidFill>
                  <a:srgbClr val="F8F8F8"/>
                </a:solidFill>
                <a:latin typeface="Times New Roman" panose="02020603050405020304" pitchFamily="18" charset="0"/>
              </a:rPr>
              <a:t>C</a:t>
            </a:r>
            <a:r>
              <a:rPr lang="en-US" altLang="en-US" sz="1200">
                <a:solidFill>
                  <a:srgbClr val="F8F8F8"/>
                </a:solidFill>
                <a:latin typeface="Times New Roman" panose="02020603050405020304" pitchFamily="18" charset="0"/>
              </a:rPr>
              <a:t>OBI</a:t>
            </a:r>
            <a:r>
              <a:rPr lang="en-US" altLang="en-US" sz="1500">
                <a:solidFill>
                  <a:srgbClr val="F8F8F8"/>
                </a:solidFill>
                <a:latin typeface="Times New Roman" panose="02020603050405020304" pitchFamily="18" charset="0"/>
              </a:rPr>
              <a:t>T Cube</a:t>
            </a:r>
          </a:p>
        </p:txBody>
      </p:sp>
      <p:sp>
        <p:nvSpPr>
          <p:cNvPr id="544771" name="Text Box 3"/>
          <p:cNvSpPr txBox="1">
            <a:spLocks noChangeArrowheads="1"/>
          </p:cNvSpPr>
          <p:nvPr/>
        </p:nvSpPr>
        <p:spPr bwMode="auto">
          <a:xfrm>
            <a:off x="1372791" y="685801"/>
            <a:ext cx="6428184" cy="9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indent="-22860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20000"/>
              </a:spcBef>
              <a:spcAft>
                <a:spcPct val="20000"/>
              </a:spcAft>
              <a:buClr>
                <a:srgbClr val="265B95"/>
              </a:buClr>
              <a:buSzPct val="80000"/>
              <a:buFont typeface="Arial" panose="020B0604020202020204" pitchFamily="34" charset="0"/>
              <a:buNone/>
            </a:pPr>
            <a:r>
              <a:rPr lang="en-US" altLang="en-US" sz="1200" b="0">
                <a:solidFill>
                  <a:srgbClr val="000000"/>
                </a:solidFill>
                <a:latin typeface="Times New Roman" panose="02020603050405020304" pitchFamily="18" charset="0"/>
              </a:rPr>
              <a:t>The C</a:t>
            </a:r>
            <a:r>
              <a:rPr lang="en-US" altLang="en-US" sz="975" b="0">
                <a:solidFill>
                  <a:srgbClr val="000000"/>
                </a:solidFill>
                <a:latin typeface="Times New Roman" panose="02020603050405020304" pitchFamily="18" charset="0"/>
              </a:rPr>
              <a:t>OBI</a:t>
            </a:r>
            <a:r>
              <a:rPr lang="en-US" altLang="en-US" sz="1200" b="0">
                <a:solidFill>
                  <a:srgbClr val="000000"/>
                </a:solidFill>
                <a:latin typeface="Times New Roman" panose="02020603050405020304" pitchFamily="18" charset="0"/>
              </a:rPr>
              <a:t>T framework describes how IT processes deliver the information that the business needs to achieve its objectives. </a:t>
            </a:r>
          </a:p>
          <a:p>
            <a:pPr fontAlgn="base">
              <a:spcBef>
                <a:spcPct val="20000"/>
              </a:spcBef>
              <a:spcAft>
                <a:spcPct val="20000"/>
              </a:spcAft>
              <a:buClr>
                <a:srgbClr val="265B95"/>
              </a:buClr>
              <a:buSzPct val="80000"/>
              <a:buFont typeface="Arial" panose="020B0604020202020204" pitchFamily="34" charset="0"/>
              <a:buNone/>
            </a:pPr>
            <a:r>
              <a:rPr lang="en-US" altLang="en-US" sz="1200" b="0">
                <a:solidFill>
                  <a:srgbClr val="000000"/>
                </a:solidFill>
                <a:latin typeface="Times New Roman" panose="02020603050405020304" pitchFamily="18" charset="0"/>
              </a:rPr>
              <a:t>For controlling this delivery, C</a:t>
            </a:r>
            <a:r>
              <a:rPr lang="en-US" altLang="en-US" sz="975" b="0">
                <a:solidFill>
                  <a:srgbClr val="000000"/>
                </a:solidFill>
                <a:latin typeface="Times New Roman" panose="02020603050405020304" pitchFamily="18" charset="0"/>
              </a:rPr>
              <a:t>OBI</a:t>
            </a:r>
            <a:r>
              <a:rPr lang="en-US" altLang="en-US" sz="1200" b="0">
                <a:solidFill>
                  <a:srgbClr val="000000"/>
                </a:solidFill>
                <a:latin typeface="Times New Roman" panose="02020603050405020304" pitchFamily="18" charset="0"/>
              </a:rPr>
              <a:t>T provides three key components, each forming a dimension of the C</a:t>
            </a:r>
            <a:r>
              <a:rPr lang="en-US" altLang="en-US" sz="975" b="0">
                <a:solidFill>
                  <a:srgbClr val="000000"/>
                </a:solidFill>
                <a:latin typeface="Times New Roman" panose="02020603050405020304" pitchFamily="18" charset="0"/>
              </a:rPr>
              <a:t>OBI</a:t>
            </a:r>
            <a:r>
              <a:rPr lang="en-US" altLang="en-US" sz="1200" b="0">
                <a:solidFill>
                  <a:srgbClr val="000000"/>
                </a:solidFill>
                <a:latin typeface="Times New Roman" panose="02020603050405020304" pitchFamily="18" charset="0"/>
              </a:rPr>
              <a:t>T cube.</a:t>
            </a:r>
          </a:p>
        </p:txBody>
      </p:sp>
      <p:grpSp>
        <p:nvGrpSpPr>
          <p:cNvPr id="544772" name="Group 4"/>
          <p:cNvGrpSpPr>
            <a:grpSpLocks/>
          </p:cNvGrpSpPr>
          <p:nvPr/>
        </p:nvGrpSpPr>
        <p:grpSpPr bwMode="auto">
          <a:xfrm>
            <a:off x="3545681" y="2085976"/>
            <a:ext cx="2853929" cy="2421731"/>
            <a:chOff x="2038" y="1735"/>
            <a:chExt cx="2397" cy="2034"/>
          </a:xfrm>
        </p:grpSpPr>
        <p:pic>
          <p:nvPicPr>
            <p:cNvPr id="57349" name="Picture 5" descr="cleancub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38" y="1990"/>
              <a:ext cx="1468" cy="1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0" name="Rectangle 6"/>
            <p:cNvSpPr>
              <a:spLocks noChangeArrowheads="1"/>
            </p:cNvSpPr>
            <p:nvPr/>
          </p:nvSpPr>
          <p:spPr bwMode="auto">
            <a:xfrm>
              <a:off x="2402" y="1735"/>
              <a:ext cx="1128" cy="278"/>
            </a:xfrm>
            <a:prstGeom prst="rect">
              <a:avLst/>
            </a:prstGeom>
            <a:solidFill>
              <a:schemeClr val="bg1"/>
            </a:solidFill>
            <a:ln>
              <a:noFill/>
            </a:ln>
            <a:effectLst/>
            <a:extLst>
              <a:ext uri="{91240B29-F687-4F45-9708-019B960494DF}">
                <a14:hiddenLine xmlns:a14="http://schemas.microsoft.com/office/drawing/2010/main" w="9525" algn="ctr">
                  <a:solidFill>
                    <a:srgbClr val="5C93C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50000"/>
                </a:spcBef>
                <a:spcAft>
                  <a:spcPct val="0"/>
                </a:spcAft>
              </a:pPr>
              <a:r>
                <a:rPr lang="en-US" altLang="en-US" sz="1050">
                  <a:solidFill>
                    <a:srgbClr val="000000"/>
                  </a:solidFill>
                  <a:latin typeface="Times New Roman" panose="02020603050405020304" pitchFamily="18" charset="0"/>
                </a:rPr>
                <a:t>Business Requirements for Information Criteria</a:t>
              </a:r>
              <a:endParaRPr lang="en-US" altLang="en-US" sz="1050">
                <a:solidFill>
                  <a:srgbClr val="FFFFFF"/>
                </a:solidFill>
                <a:latin typeface="Times New Roman" panose="02020603050405020304" pitchFamily="18" charset="0"/>
              </a:endParaRPr>
            </a:p>
          </p:txBody>
        </p:sp>
        <p:sp>
          <p:nvSpPr>
            <p:cNvPr id="57351" name="Rectangle 7"/>
            <p:cNvSpPr>
              <a:spLocks noChangeArrowheads="1"/>
            </p:cNvSpPr>
            <p:nvPr/>
          </p:nvSpPr>
          <p:spPr bwMode="auto">
            <a:xfrm>
              <a:off x="3504" y="2446"/>
              <a:ext cx="931" cy="278"/>
            </a:xfrm>
            <a:prstGeom prst="rect">
              <a:avLst/>
            </a:prstGeom>
            <a:solidFill>
              <a:schemeClr val="bg1"/>
            </a:solidFill>
            <a:ln>
              <a:noFill/>
            </a:ln>
            <a:effectLst/>
            <a:extLst>
              <a:ext uri="{91240B29-F687-4F45-9708-019B960494DF}">
                <a14:hiddenLine xmlns:a14="http://schemas.microsoft.com/office/drawing/2010/main" w="9525" algn="ctr">
                  <a:solidFill>
                    <a:srgbClr val="5C93C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50000"/>
                </a:spcBef>
                <a:spcAft>
                  <a:spcPct val="0"/>
                </a:spcAft>
              </a:pPr>
              <a:r>
                <a:rPr lang="en-US" altLang="en-US" sz="1050">
                  <a:solidFill>
                    <a:srgbClr val="000000"/>
                  </a:solidFill>
                  <a:latin typeface="Times New Roman" panose="02020603050405020304" pitchFamily="18" charset="0"/>
                </a:rPr>
                <a:t>IT Resources</a:t>
              </a:r>
            </a:p>
          </p:txBody>
        </p:sp>
        <p:sp>
          <p:nvSpPr>
            <p:cNvPr id="57352" name="Rectangle 8"/>
            <p:cNvSpPr>
              <a:spLocks noChangeArrowheads="1"/>
            </p:cNvSpPr>
            <p:nvPr/>
          </p:nvSpPr>
          <p:spPr bwMode="auto">
            <a:xfrm>
              <a:off x="2123" y="3491"/>
              <a:ext cx="826" cy="278"/>
            </a:xfrm>
            <a:prstGeom prst="rect">
              <a:avLst/>
            </a:prstGeom>
            <a:solidFill>
              <a:schemeClr val="bg1"/>
            </a:solidFill>
            <a:ln>
              <a:noFill/>
            </a:ln>
            <a:effectLst/>
            <a:extLst>
              <a:ext uri="{91240B29-F687-4F45-9708-019B960494DF}">
                <a14:hiddenLine xmlns:a14="http://schemas.microsoft.com/office/drawing/2010/main" w="9525" algn="ctr">
                  <a:solidFill>
                    <a:srgbClr val="5C93C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50000"/>
                </a:spcBef>
                <a:spcAft>
                  <a:spcPct val="0"/>
                </a:spcAft>
              </a:pPr>
              <a:r>
                <a:rPr lang="en-US" altLang="en-US" sz="1050">
                  <a:solidFill>
                    <a:srgbClr val="000000"/>
                  </a:solidFill>
                  <a:latin typeface="Times New Roman" panose="02020603050405020304" pitchFamily="18" charset="0"/>
                </a:rPr>
                <a:t>IT Processes</a:t>
              </a:r>
            </a:p>
          </p:txBody>
        </p:sp>
      </p:grpSp>
    </p:spTree>
    <p:extLst>
      <p:ext uri="{BB962C8B-B14F-4D97-AF65-F5344CB8AC3E}">
        <p14:creationId xmlns:p14="http://schemas.microsoft.com/office/powerpoint/2010/main" val="18833350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44771"/>
                                        </p:tgtEl>
                                        <p:attrNameLst>
                                          <p:attrName>style.visibility</p:attrName>
                                        </p:attrNameLst>
                                      </p:cBhvr>
                                      <p:to>
                                        <p:strVal val="visible"/>
                                      </p:to>
                                    </p:set>
                                    <p:animEffect transition="in" filter="wipe(left)">
                                      <p:cBhvr>
                                        <p:cTn id="7" dur="500"/>
                                        <p:tgtEl>
                                          <p:spTgt spid="544771"/>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544772"/>
                                        </p:tgtEl>
                                        <p:attrNameLst>
                                          <p:attrName>style.visibility</p:attrName>
                                        </p:attrNameLst>
                                      </p:cBhvr>
                                      <p:to>
                                        <p:strVal val="visible"/>
                                      </p:to>
                                    </p:set>
                                    <p:animEffect transition="in" filter="fade">
                                      <p:cBhvr>
                                        <p:cTn id="11" dur="500"/>
                                        <p:tgtEl>
                                          <p:spTgt spid="5447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477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1372791" y="77391"/>
            <a:ext cx="55626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1500">
                <a:solidFill>
                  <a:srgbClr val="F8F8F8"/>
                </a:solidFill>
                <a:latin typeface="Times New Roman" panose="02020603050405020304" pitchFamily="18" charset="0"/>
              </a:rPr>
              <a:t>C</a:t>
            </a:r>
            <a:r>
              <a:rPr lang="en-US" altLang="en-US" sz="1200">
                <a:solidFill>
                  <a:srgbClr val="F8F8F8"/>
                </a:solidFill>
                <a:latin typeface="Times New Roman" panose="02020603050405020304" pitchFamily="18" charset="0"/>
              </a:rPr>
              <a:t>OBI</a:t>
            </a:r>
            <a:r>
              <a:rPr lang="en-US" altLang="en-US" sz="1500">
                <a:solidFill>
                  <a:srgbClr val="F8F8F8"/>
                </a:solidFill>
                <a:latin typeface="Times New Roman" panose="02020603050405020304" pitchFamily="18" charset="0"/>
              </a:rPr>
              <a:t>T</a:t>
            </a:r>
            <a:r>
              <a:rPr lang="en-US" altLang="en-US" sz="1350">
                <a:solidFill>
                  <a:srgbClr val="F8F8F8"/>
                </a:solidFill>
                <a:latin typeface="Times New Roman" panose="02020603050405020304" pitchFamily="18" charset="0"/>
              </a:rPr>
              <a:t> </a:t>
            </a:r>
            <a:r>
              <a:rPr lang="en-US" altLang="en-US" sz="1500">
                <a:solidFill>
                  <a:srgbClr val="F8F8F8"/>
                </a:solidFill>
                <a:latin typeface="Times New Roman" panose="02020603050405020304" pitchFamily="18" charset="0"/>
              </a:rPr>
              <a:t>Cube:</a:t>
            </a:r>
            <a:r>
              <a:rPr lang="en-US" altLang="en-US" sz="1350" b="0">
                <a:solidFill>
                  <a:srgbClr val="000000"/>
                </a:solidFill>
                <a:latin typeface="Times New Roman" panose="02020603050405020304" pitchFamily="18" charset="0"/>
              </a:rPr>
              <a:t> </a:t>
            </a:r>
            <a:r>
              <a:rPr lang="en-US" altLang="en-US" sz="1500">
                <a:solidFill>
                  <a:srgbClr val="F8F8F8"/>
                </a:solidFill>
                <a:latin typeface="Times New Roman" panose="02020603050405020304" pitchFamily="18" charset="0"/>
              </a:rPr>
              <a:t>IT Processes</a:t>
            </a:r>
          </a:p>
        </p:txBody>
      </p:sp>
      <p:sp>
        <p:nvSpPr>
          <p:cNvPr id="546819" name="Rectangle 3"/>
          <p:cNvSpPr>
            <a:spLocks noChangeArrowheads="1"/>
          </p:cNvSpPr>
          <p:nvPr/>
        </p:nvSpPr>
        <p:spPr bwMode="auto">
          <a:xfrm>
            <a:off x="1375172" y="684610"/>
            <a:ext cx="6462713" cy="2382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31775" indent="-231775">
              <a:defRPr b="1">
                <a:solidFill>
                  <a:schemeClr val="tx1"/>
                </a:solidFill>
                <a:latin typeface="Arial" panose="020B0604020202020204" pitchFamily="34" charset="0"/>
                <a:cs typeface="Arial" panose="020B0604020202020204" pitchFamily="34" charset="0"/>
              </a:defRPr>
            </a:lvl1pPr>
            <a:lvl2pPr marL="623888" indent="-217488">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20000"/>
              </a:spcBef>
              <a:spcAft>
                <a:spcPct val="20000"/>
              </a:spcAft>
              <a:buClr>
                <a:srgbClr val="265995"/>
              </a:buClr>
              <a:buSzPct val="80000"/>
              <a:buFont typeface="Arial" panose="020B0604020202020204" pitchFamily="34" charset="0"/>
              <a:buChar char="►"/>
            </a:pPr>
            <a:r>
              <a:rPr lang="en-US" altLang="en-US" sz="1200" b="0">
                <a:solidFill>
                  <a:srgbClr val="000000"/>
                </a:solidFill>
                <a:latin typeface="Times New Roman" panose="02020603050405020304" pitchFamily="18" charset="0"/>
              </a:rPr>
              <a:t>C</a:t>
            </a:r>
            <a:r>
              <a:rPr lang="en-US" altLang="en-US" sz="975" b="0">
                <a:solidFill>
                  <a:srgbClr val="000000"/>
                </a:solidFill>
                <a:latin typeface="Times New Roman" panose="02020603050405020304" pitchFamily="18" charset="0"/>
              </a:rPr>
              <a:t>OBI</a:t>
            </a:r>
            <a:r>
              <a:rPr lang="en-US" altLang="en-US" sz="1200" b="0">
                <a:solidFill>
                  <a:srgbClr val="000000"/>
                </a:solidFill>
                <a:latin typeface="Times New Roman" panose="02020603050405020304" pitchFamily="18" charset="0"/>
              </a:rPr>
              <a:t>T describes the IT life cycle with the help of four </a:t>
            </a:r>
            <a:r>
              <a:rPr lang="en-US" altLang="en-US" sz="1200">
                <a:solidFill>
                  <a:srgbClr val="000000"/>
                </a:solidFill>
                <a:latin typeface="Times New Roman" panose="02020603050405020304" pitchFamily="18" charset="0"/>
              </a:rPr>
              <a:t>domains</a:t>
            </a:r>
            <a:r>
              <a:rPr lang="en-US" altLang="en-US" sz="1200" b="0">
                <a:solidFill>
                  <a:srgbClr val="000000"/>
                </a:solidFill>
                <a:latin typeface="Times New Roman" panose="02020603050405020304" pitchFamily="18" charset="0"/>
              </a:rPr>
              <a:t>:</a:t>
            </a:r>
          </a:p>
          <a:p>
            <a:pPr lvl="1" fontAlgn="base">
              <a:spcBef>
                <a:spcPct val="20000"/>
              </a:spcBef>
              <a:spcAft>
                <a:spcPct val="20000"/>
              </a:spcAft>
              <a:buClr>
                <a:srgbClr val="265995"/>
              </a:buClr>
              <a:buFont typeface="Wingdings" panose="05000000000000000000" pitchFamily="2" charset="2"/>
              <a:buChar char="§"/>
            </a:pPr>
            <a:r>
              <a:rPr lang="en-US" altLang="en-US" sz="1200" b="0">
                <a:solidFill>
                  <a:srgbClr val="000000"/>
                </a:solidFill>
                <a:latin typeface="Times New Roman" panose="02020603050405020304" pitchFamily="18" charset="0"/>
              </a:rPr>
              <a:t>Plan and Organise </a:t>
            </a:r>
          </a:p>
          <a:p>
            <a:pPr lvl="1" fontAlgn="base">
              <a:spcBef>
                <a:spcPct val="20000"/>
              </a:spcBef>
              <a:spcAft>
                <a:spcPct val="20000"/>
              </a:spcAft>
              <a:buClr>
                <a:srgbClr val="265995"/>
              </a:buClr>
              <a:buFont typeface="Wingdings" panose="05000000000000000000" pitchFamily="2" charset="2"/>
              <a:buChar char="§"/>
            </a:pPr>
            <a:r>
              <a:rPr lang="en-US" altLang="en-US" sz="1200" b="0">
                <a:solidFill>
                  <a:srgbClr val="000000"/>
                </a:solidFill>
                <a:latin typeface="Times New Roman" panose="02020603050405020304" pitchFamily="18" charset="0"/>
              </a:rPr>
              <a:t>Acquire and Implement </a:t>
            </a:r>
          </a:p>
          <a:p>
            <a:pPr lvl="1" fontAlgn="base">
              <a:spcBef>
                <a:spcPct val="20000"/>
              </a:spcBef>
              <a:spcAft>
                <a:spcPct val="20000"/>
              </a:spcAft>
              <a:buClr>
                <a:srgbClr val="265995"/>
              </a:buClr>
              <a:buFont typeface="Wingdings" panose="05000000000000000000" pitchFamily="2" charset="2"/>
              <a:buChar char="§"/>
            </a:pPr>
            <a:r>
              <a:rPr lang="en-US" altLang="en-US" sz="1200" b="0">
                <a:solidFill>
                  <a:srgbClr val="000000"/>
                </a:solidFill>
                <a:latin typeface="Times New Roman" panose="02020603050405020304" pitchFamily="18" charset="0"/>
              </a:rPr>
              <a:t>Deliver and Support </a:t>
            </a:r>
          </a:p>
          <a:p>
            <a:pPr lvl="1" fontAlgn="base">
              <a:spcBef>
                <a:spcPct val="20000"/>
              </a:spcBef>
              <a:spcAft>
                <a:spcPct val="20000"/>
              </a:spcAft>
              <a:buClr>
                <a:srgbClr val="265995"/>
              </a:buClr>
              <a:buFont typeface="Wingdings" panose="05000000000000000000" pitchFamily="2" charset="2"/>
              <a:buChar char="§"/>
            </a:pPr>
            <a:r>
              <a:rPr lang="en-US" altLang="en-US" sz="1200" b="0">
                <a:solidFill>
                  <a:srgbClr val="000000"/>
                </a:solidFill>
                <a:latin typeface="Times New Roman" panose="02020603050405020304" pitchFamily="18" charset="0"/>
              </a:rPr>
              <a:t>Monitor and Evaluate</a:t>
            </a:r>
          </a:p>
          <a:p>
            <a:pPr fontAlgn="base">
              <a:spcBef>
                <a:spcPct val="20000"/>
              </a:spcBef>
              <a:spcAft>
                <a:spcPct val="20000"/>
              </a:spcAft>
              <a:buClr>
                <a:srgbClr val="265995"/>
              </a:buClr>
              <a:buSzPct val="80000"/>
              <a:buFont typeface="Arial" panose="020B0604020202020204" pitchFamily="34" charset="0"/>
              <a:buChar char="►"/>
            </a:pPr>
            <a:r>
              <a:rPr lang="en-US" altLang="en-US" sz="1200">
                <a:solidFill>
                  <a:srgbClr val="000000"/>
                </a:solidFill>
                <a:latin typeface="Times New Roman" panose="02020603050405020304" pitchFamily="18" charset="0"/>
              </a:rPr>
              <a:t>Processes</a:t>
            </a:r>
            <a:r>
              <a:rPr lang="en-US" altLang="en-US" sz="1200" b="0">
                <a:solidFill>
                  <a:srgbClr val="000000"/>
                </a:solidFill>
                <a:latin typeface="Times New Roman" panose="02020603050405020304" pitchFamily="18" charset="0"/>
              </a:rPr>
              <a:t> are series of activities with natural control breaks. There are 34 processes across the four domains. These processes specify what the business needs to achieve its objectives. The delivery of information is controlled through 34 IT processes.</a:t>
            </a:r>
          </a:p>
          <a:p>
            <a:pPr fontAlgn="base">
              <a:spcBef>
                <a:spcPct val="20000"/>
              </a:spcBef>
              <a:spcAft>
                <a:spcPct val="20000"/>
              </a:spcAft>
              <a:buClr>
                <a:srgbClr val="265995"/>
              </a:buClr>
              <a:buSzPct val="80000"/>
              <a:buFont typeface="Arial" panose="020B0604020202020204" pitchFamily="34" charset="0"/>
              <a:buChar char="►"/>
            </a:pPr>
            <a:r>
              <a:rPr lang="en-US" altLang="en-US" sz="1200">
                <a:solidFill>
                  <a:srgbClr val="000000"/>
                </a:solidFill>
                <a:latin typeface="Times New Roman" panose="02020603050405020304" pitchFamily="18" charset="0"/>
              </a:rPr>
              <a:t>Activities</a:t>
            </a:r>
            <a:r>
              <a:rPr lang="en-US" altLang="en-US" sz="1200" b="0">
                <a:solidFill>
                  <a:srgbClr val="000000"/>
                </a:solidFill>
                <a:latin typeface="Times New Roman" panose="02020603050405020304" pitchFamily="18" charset="0"/>
              </a:rPr>
              <a:t> are actions that are required to achieve measurable results. Moreover, activities have life cycles and include many discrete tasks.</a:t>
            </a:r>
          </a:p>
        </p:txBody>
      </p:sp>
      <p:grpSp>
        <p:nvGrpSpPr>
          <p:cNvPr id="546820" name="Group 4"/>
          <p:cNvGrpSpPr>
            <a:grpSpLocks/>
          </p:cNvGrpSpPr>
          <p:nvPr/>
        </p:nvGrpSpPr>
        <p:grpSpPr bwMode="auto">
          <a:xfrm>
            <a:off x="3123010" y="3333751"/>
            <a:ext cx="3087290" cy="1526381"/>
            <a:chOff x="1663" y="2800"/>
            <a:chExt cx="2593" cy="1282"/>
          </a:xfrm>
        </p:grpSpPr>
        <p:grpSp>
          <p:nvGrpSpPr>
            <p:cNvPr id="59397" name="Group 5"/>
            <p:cNvGrpSpPr>
              <a:grpSpLocks/>
            </p:cNvGrpSpPr>
            <p:nvPr/>
          </p:nvGrpSpPr>
          <p:grpSpPr bwMode="auto">
            <a:xfrm>
              <a:off x="1663" y="3296"/>
              <a:ext cx="840" cy="572"/>
              <a:chOff x="1609" y="3296"/>
              <a:chExt cx="840" cy="572"/>
            </a:xfrm>
          </p:grpSpPr>
          <p:sp>
            <p:nvSpPr>
              <p:cNvPr id="59402" name="Rectangle 6"/>
              <p:cNvSpPr>
                <a:spLocks noChangeArrowheads="1"/>
              </p:cNvSpPr>
              <p:nvPr/>
            </p:nvSpPr>
            <p:spPr bwMode="auto">
              <a:xfrm>
                <a:off x="1609" y="3462"/>
                <a:ext cx="839" cy="259"/>
              </a:xfrm>
              <a:prstGeom prst="rect">
                <a:avLst/>
              </a:prstGeom>
              <a:solidFill>
                <a:srgbClr val="C6D8F2"/>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1050" b="0">
                    <a:solidFill>
                      <a:srgbClr val="000000"/>
                    </a:solidFill>
                    <a:latin typeface="Times New Roman" panose="02020603050405020304" pitchFamily="18" charset="0"/>
                  </a:rPr>
                  <a:t>Processes</a:t>
                </a:r>
              </a:p>
            </p:txBody>
          </p:sp>
          <p:sp>
            <p:nvSpPr>
              <p:cNvPr id="59403" name="Rectangle 7"/>
              <p:cNvSpPr>
                <a:spLocks noChangeArrowheads="1"/>
              </p:cNvSpPr>
              <p:nvPr/>
            </p:nvSpPr>
            <p:spPr bwMode="auto">
              <a:xfrm>
                <a:off x="1609" y="3685"/>
                <a:ext cx="839" cy="183"/>
              </a:xfrm>
              <a:prstGeom prst="rect">
                <a:avLst/>
              </a:prstGeom>
              <a:solidFill>
                <a:srgbClr val="C6D8F2"/>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1050" b="0">
                    <a:solidFill>
                      <a:srgbClr val="000000"/>
                    </a:solidFill>
                    <a:latin typeface="Times New Roman" panose="02020603050405020304" pitchFamily="18" charset="0"/>
                  </a:rPr>
                  <a:t>Activities</a:t>
                </a:r>
              </a:p>
            </p:txBody>
          </p:sp>
          <p:sp>
            <p:nvSpPr>
              <p:cNvPr id="59404" name="Rectangle 8"/>
              <p:cNvSpPr>
                <a:spLocks noChangeArrowheads="1"/>
              </p:cNvSpPr>
              <p:nvPr/>
            </p:nvSpPr>
            <p:spPr bwMode="auto">
              <a:xfrm>
                <a:off x="1609" y="3296"/>
                <a:ext cx="840" cy="209"/>
              </a:xfrm>
              <a:prstGeom prst="rect">
                <a:avLst/>
              </a:prstGeom>
              <a:solidFill>
                <a:srgbClr val="C6D8F2"/>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1050" b="0">
                    <a:solidFill>
                      <a:srgbClr val="000000"/>
                    </a:solidFill>
                    <a:latin typeface="Times New Roman" panose="02020603050405020304" pitchFamily="18" charset="0"/>
                  </a:rPr>
                  <a:t>Domains</a:t>
                </a:r>
              </a:p>
            </p:txBody>
          </p:sp>
          <p:sp>
            <p:nvSpPr>
              <p:cNvPr id="59405" name="Line 9"/>
              <p:cNvSpPr>
                <a:spLocks noChangeShapeType="1"/>
              </p:cNvSpPr>
              <p:nvPr/>
            </p:nvSpPr>
            <p:spPr bwMode="auto">
              <a:xfrm>
                <a:off x="1610" y="3496"/>
                <a:ext cx="834" cy="1"/>
              </a:xfrm>
              <a:prstGeom prst="line">
                <a:avLst/>
              </a:prstGeom>
              <a:noFill/>
              <a:ln w="9525">
                <a:solidFill>
                  <a:srgbClr val="89ADE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59406" name="Line 10"/>
              <p:cNvSpPr>
                <a:spLocks noChangeShapeType="1"/>
              </p:cNvSpPr>
              <p:nvPr/>
            </p:nvSpPr>
            <p:spPr bwMode="auto">
              <a:xfrm>
                <a:off x="1614" y="3689"/>
                <a:ext cx="834" cy="1"/>
              </a:xfrm>
              <a:prstGeom prst="line">
                <a:avLst/>
              </a:prstGeom>
              <a:noFill/>
              <a:ln w="9525">
                <a:solidFill>
                  <a:srgbClr val="89ADE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grpSp>
        <p:pic>
          <p:nvPicPr>
            <p:cNvPr id="59398" name="Picture 11" descr="cleancub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98" y="2998"/>
              <a:ext cx="877" cy="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9" name="Rectangle 12"/>
            <p:cNvSpPr>
              <a:spLocks noChangeArrowheads="1"/>
            </p:cNvSpPr>
            <p:nvPr/>
          </p:nvSpPr>
          <p:spPr bwMode="auto">
            <a:xfrm>
              <a:off x="3420" y="3272"/>
              <a:ext cx="836" cy="2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5C93C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50000"/>
                </a:spcBef>
                <a:spcAft>
                  <a:spcPct val="0"/>
                </a:spcAft>
              </a:pPr>
              <a:r>
                <a:rPr lang="en-US" altLang="en-US" sz="1050" b="0">
                  <a:solidFill>
                    <a:srgbClr val="000000"/>
                  </a:solidFill>
                  <a:latin typeface="Times New Roman" panose="02020603050405020304" pitchFamily="18" charset="0"/>
                </a:rPr>
                <a:t>IT Resources</a:t>
              </a:r>
            </a:p>
          </p:txBody>
        </p:sp>
        <p:sp>
          <p:nvSpPr>
            <p:cNvPr id="59400" name="Rectangle 13"/>
            <p:cNvSpPr>
              <a:spLocks noChangeArrowheads="1"/>
            </p:cNvSpPr>
            <p:nvPr/>
          </p:nvSpPr>
          <p:spPr bwMode="auto">
            <a:xfrm>
              <a:off x="2488" y="2800"/>
              <a:ext cx="1060" cy="20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5C93C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50000"/>
                </a:spcBef>
                <a:spcAft>
                  <a:spcPct val="0"/>
                </a:spcAft>
              </a:pPr>
              <a:r>
                <a:rPr lang="en-US" altLang="en-US" sz="1050" b="0">
                  <a:solidFill>
                    <a:srgbClr val="000000"/>
                  </a:solidFill>
                  <a:latin typeface="Times New Roman" panose="02020603050405020304" pitchFamily="18" charset="0"/>
                </a:rPr>
                <a:t>Information Criteria</a:t>
              </a:r>
              <a:endParaRPr lang="en-US" altLang="en-US" sz="1050">
                <a:solidFill>
                  <a:srgbClr val="FFFFFF"/>
                </a:solidFill>
                <a:latin typeface="Times New Roman" panose="02020603050405020304" pitchFamily="18" charset="0"/>
              </a:endParaRPr>
            </a:p>
          </p:txBody>
        </p:sp>
        <p:sp>
          <p:nvSpPr>
            <p:cNvPr id="59401" name="Rectangle 14"/>
            <p:cNvSpPr>
              <a:spLocks noChangeArrowheads="1"/>
            </p:cNvSpPr>
            <p:nvPr/>
          </p:nvSpPr>
          <p:spPr bwMode="auto">
            <a:xfrm>
              <a:off x="2362" y="3897"/>
              <a:ext cx="840" cy="1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5C93C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50000"/>
                </a:spcBef>
                <a:spcAft>
                  <a:spcPct val="0"/>
                </a:spcAft>
              </a:pPr>
              <a:r>
                <a:rPr lang="en-US" altLang="en-US" sz="1050" b="0">
                  <a:solidFill>
                    <a:srgbClr val="000000"/>
                  </a:solidFill>
                  <a:latin typeface="Times New Roman" panose="02020603050405020304" pitchFamily="18" charset="0"/>
                </a:rPr>
                <a:t>IT Processes</a:t>
              </a:r>
              <a:endParaRPr lang="en-US" altLang="en-US" sz="1050">
                <a:solidFill>
                  <a:srgbClr val="FFFFFF"/>
                </a:solidFill>
                <a:latin typeface="Times New Roman" panose="02020603050405020304" pitchFamily="18" charset="0"/>
              </a:endParaRPr>
            </a:p>
          </p:txBody>
        </p:sp>
      </p:grpSp>
    </p:spTree>
    <p:extLst>
      <p:ext uri="{BB962C8B-B14F-4D97-AF65-F5344CB8AC3E}">
        <p14:creationId xmlns:p14="http://schemas.microsoft.com/office/powerpoint/2010/main" val="20915398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46819"/>
                                        </p:tgtEl>
                                        <p:attrNameLst>
                                          <p:attrName>style.visibility</p:attrName>
                                        </p:attrNameLst>
                                      </p:cBhvr>
                                      <p:to>
                                        <p:strVal val="visible"/>
                                      </p:to>
                                    </p:set>
                                    <p:animEffect transition="in" filter="wipe(left)">
                                      <p:cBhvr>
                                        <p:cTn id="7" dur="500"/>
                                        <p:tgtEl>
                                          <p:spTgt spid="546819"/>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546820"/>
                                        </p:tgtEl>
                                        <p:attrNameLst>
                                          <p:attrName>style.visibility</p:attrName>
                                        </p:attrNameLst>
                                      </p:cBhvr>
                                      <p:to>
                                        <p:strVal val="visible"/>
                                      </p:to>
                                    </p:set>
                                    <p:animEffect transition="in" filter="fade">
                                      <p:cBhvr>
                                        <p:cTn id="11" dur="500"/>
                                        <p:tgtEl>
                                          <p:spTgt spid="546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681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2"/>
          <p:cNvSpPr txBox="1">
            <a:spLocks noChangeArrowheads="1"/>
          </p:cNvSpPr>
          <p:nvPr/>
        </p:nvSpPr>
        <p:spPr bwMode="auto">
          <a:xfrm>
            <a:off x="1372791" y="77391"/>
            <a:ext cx="55626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1500">
                <a:solidFill>
                  <a:srgbClr val="F8F8F8"/>
                </a:solidFill>
                <a:latin typeface="Times New Roman" panose="02020603050405020304" pitchFamily="18" charset="0"/>
              </a:rPr>
              <a:t>C</a:t>
            </a:r>
            <a:r>
              <a:rPr lang="en-US" altLang="en-US" sz="1200">
                <a:solidFill>
                  <a:srgbClr val="F8F8F8"/>
                </a:solidFill>
                <a:latin typeface="Times New Roman" panose="02020603050405020304" pitchFamily="18" charset="0"/>
              </a:rPr>
              <a:t>OBI</a:t>
            </a:r>
            <a:r>
              <a:rPr lang="en-US" altLang="en-US" sz="1500">
                <a:solidFill>
                  <a:srgbClr val="F8F8F8"/>
                </a:solidFill>
                <a:latin typeface="Times New Roman" panose="02020603050405020304" pitchFamily="18" charset="0"/>
              </a:rPr>
              <a:t>T Cube:</a:t>
            </a:r>
            <a:r>
              <a:rPr lang="en-US" altLang="en-US" sz="1500" b="0">
                <a:solidFill>
                  <a:srgbClr val="000000"/>
                </a:solidFill>
                <a:latin typeface="Times New Roman" panose="02020603050405020304" pitchFamily="18" charset="0"/>
              </a:rPr>
              <a:t> </a:t>
            </a:r>
            <a:r>
              <a:rPr lang="en-US" altLang="en-US" sz="1500">
                <a:solidFill>
                  <a:srgbClr val="F8F8F8"/>
                </a:solidFill>
                <a:latin typeface="Times New Roman" panose="02020603050405020304" pitchFamily="18" charset="0"/>
              </a:rPr>
              <a:t>IT Domains</a:t>
            </a:r>
          </a:p>
        </p:txBody>
      </p:sp>
      <p:sp>
        <p:nvSpPr>
          <p:cNvPr id="548867" name="Text Box 3"/>
          <p:cNvSpPr txBox="1">
            <a:spLocks noChangeArrowheads="1"/>
          </p:cNvSpPr>
          <p:nvPr/>
        </p:nvSpPr>
        <p:spPr bwMode="auto">
          <a:xfrm>
            <a:off x="1343025" y="647700"/>
            <a:ext cx="6457950" cy="2714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indent="-228600">
              <a:defRPr b="1">
                <a:solidFill>
                  <a:schemeClr val="tx1"/>
                </a:solidFill>
                <a:latin typeface="Arial" panose="020B0604020202020204" pitchFamily="34" charset="0"/>
                <a:cs typeface="Arial" panose="020B0604020202020204" pitchFamily="34" charset="0"/>
              </a:defRPr>
            </a:lvl2pPr>
            <a:lvl3pPr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10000"/>
              </a:spcBef>
              <a:spcAft>
                <a:spcPct val="10000"/>
              </a:spcAft>
            </a:pPr>
            <a:r>
              <a:rPr lang="en-US" altLang="en-US" sz="1200">
                <a:solidFill>
                  <a:srgbClr val="000000"/>
                </a:solidFill>
                <a:latin typeface="Times New Roman" panose="02020603050405020304" pitchFamily="18" charset="0"/>
              </a:rPr>
              <a:t>     Plan and Organise (PO)</a:t>
            </a:r>
            <a:endParaRPr lang="en-US" altLang="en-US" sz="1200" b="0">
              <a:solidFill>
                <a:srgbClr val="000000"/>
              </a:solidFill>
              <a:latin typeface="Times New Roman" panose="02020603050405020304" pitchFamily="18" charset="0"/>
            </a:endParaRPr>
          </a:p>
          <a:p>
            <a:pPr lvl="1" fontAlgn="base">
              <a:spcBef>
                <a:spcPct val="10000"/>
              </a:spcBef>
              <a:spcAft>
                <a:spcPct val="10000"/>
              </a:spcAft>
              <a:buClr>
                <a:srgbClr val="265995"/>
              </a:buClr>
              <a:buSzPct val="80000"/>
              <a:buFont typeface="Arial" panose="020B0604020202020204" pitchFamily="34" charset="0"/>
              <a:buChar char="►"/>
            </a:pPr>
            <a:r>
              <a:rPr lang="en-US" altLang="en-US" sz="1200" b="0">
                <a:solidFill>
                  <a:srgbClr val="000000"/>
                </a:solidFill>
                <a:latin typeface="Times New Roman" panose="02020603050405020304" pitchFamily="18" charset="0"/>
              </a:rPr>
              <a:t>Objectives:</a:t>
            </a:r>
          </a:p>
          <a:p>
            <a:pPr lvl="2" fontAlgn="base">
              <a:spcBef>
                <a:spcPct val="10000"/>
              </a:spcBef>
              <a:spcAft>
                <a:spcPct val="10000"/>
              </a:spcAft>
              <a:buClr>
                <a:srgbClr val="265995"/>
              </a:buClr>
              <a:buFont typeface="Wingdings" panose="05000000000000000000" pitchFamily="2" charset="2"/>
              <a:buChar char="§"/>
            </a:pPr>
            <a:r>
              <a:rPr lang="en-US" altLang="en-US" sz="1200" b="0">
                <a:solidFill>
                  <a:srgbClr val="000000"/>
                </a:solidFill>
                <a:latin typeface="Times New Roman" panose="02020603050405020304" pitchFamily="18" charset="0"/>
              </a:rPr>
              <a:t>Formulating strategy and tactics</a:t>
            </a:r>
          </a:p>
          <a:p>
            <a:pPr lvl="2" fontAlgn="base">
              <a:spcBef>
                <a:spcPct val="10000"/>
              </a:spcBef>
              <a:spcAft>
                <a:spcPct val="10000"/>
              </a:spcAft>
              <a:buClr>
                <a:srgbClr val="265995"/>
              </a:buClr>
              <a:buFont typeface="Wingdings" panose="05000000000000000000" pitchFamily="2" charset="2"/>
              <a:buChar char="§"/>
            </a:pPr>
            <a:r>
              <a:rPr lang="en-US" altLang="en-US" sz="1200" b="0">
                <a:solidFill>
                  <a:srgbClr val="000000"/>
                </a:solidFill>
                <a:latin typeface="Times New Roman" panose="02020603050405020304" pitchFamily="18" charset="0"/>
              </a:rPr>
              <a:t>Identifying how IT can best contribute to achieving business objectives</a:t>
            </a:r>
          </a:p>
          <a:p>
            <a:pPr lvl="2" fontAlgn="base">
              <a:spcBef>
                <a:spcPct val="10000"/>
              </a:spcBef>
              <a:spcAft>
                <a:spcPct val="10000"/>
              </a:spcAft>
              <a:buClr>
                <a:srgbClr val="265995"/>
              </a:buClr>
              <a:buFont typeface="Wingdings" panose="05000000000000000000" pitchFamily="2" charset="2"/>
              <a:buChar char="§"/>
            </a:pPr>
            <a:r>
              <a:rPr lang="en-US" altLang="en-US" sz="1200" b="0">
                <a:solidFill>
                  <a:srgbClr val="000000"/>
                </a:solidFill>
                <a:latin typeface="Times New Roman" panose="02020603050405020304" pitchFamily="18" charset="0"/>
              </a:rPr>
              <a:t>Planning, communicating and managing the realisation of the strategic vision</a:t>
            </a:r>
          </a:p>
          <a:p>
            <a:pPr lvl="2" fontAlgn="base">
              <a:spcBef>
                <a:spcPct val="10000"/>
              </a:spcBef>
              <a:spcAft>
                <a:spcPct val="10000"/>
              </a:spcAft>
              <a:buClr>
                <a:srgbClr val="265995"/>
              </a:buClr>
              <a:buFont typeface="Wingdings" panose="05000000000000000000" pitchFamily="2" charset="2"/>
              <a:buChar char="§"/>
            </a:pPr>
            <a:r>
              <a:rPr lang="en-US" altLang="en-US" sz="1200" b="0">
                <a:solidFill>
                  <a:srgbClr val="000000"/>
                </a:solidFill>
                <a:latin typeface="Times New Roman" panose="02020603050405020304" pitchFamily="18" charset="0"/>
              </a:rPr>
              <a:t>Implementing organisational and technological infrastructure</a:t>
            </a:r>
          </a:p>
          <a:p>
            <a:pPr lvl="1" fontAlgn="base">
              <a:spcBef>
                <a:spcPct val="10000"/>
              </a:spcBef>
              <a:spcAft>
                <a:spcPct val="10000"/>
              </a:spcAft>
              <a:buClr>
                <a:srgbClr val="265995"/>
              </a:buClr>
              <a:buSzPct val="80000"/>
              <a:buFont typeface="Arial" panose="020B0604020202020204" pitchFamily="34" charset="0"/>
              <a:buChar char="►"/>
            </a:pPr>
            <a:r>
              <a:rPr lang="en-US" altLang="en-US" sz="1200" b="0">
                <a:solidFill>
                  <a:srgbClr val="000000"/>
                </a:solidFill>
                <a:latin typeface="Times New Roman" panose="02020603050405020304" pitchFamily="18" charset="0"/>
              </a:rPr>
              <a:t>Scope:</a:t>
            </a:r>
          </a:p>
          <a:p>
            <a:pPr lvl="2" fontAlgn="base">
              <a:spcBef>
                <a:spcPct val="10000"/>
              </a:spcBef>
              <a:spcAft>
                <a:spcPct val="10000"/>
              </a:spcAft>
              <a:buClr>
                <a:srgbClr val="265995"/>
              </a:buClr>
              <a:buFont typeface="Wingdings" panose="05000000000000000000" pitchFamily="2" charset="2"/>
              <a:buChar char="§"/>
            </a:pPr>
            <a:r>
              <a:rPr lang="en-US" altLang="en-US" sz="1200" b="0">
                <a:solidFill>
                  <a:srgbClr val="000000"/>
                </a:solidFill>
                <a:latin typeface="Times New Roman" panose="02020603050405020304" pitchFamily="18" charset="0"/>
              </a:rPr>
              <a:t>Are IT and the business strategically aligned?</a:t>
            </a:r>
          </a:p>
          <a:p>
            <a:pPr lvl="2" fontAlgn="base">
              <a:spcBef>
                <a:spcPct val="10000"/>
              </a:spcBef>
              <a:spcAft>
                <a:spcPct val="10000"/>
              </a:spcAft>
              <a:buClr>
                <a:srgbClr val="265995"/>
              </a:buClr>
              <a:buFont typeface="Wingdings" panose="05000000000000000000" pitchFamily="2" charset="2"/>
              <a:buChar char="§"/>
            </a:pPr>
            <a:r>
              <a:rPr lang="en-US" altLang="en-US" sz="1200" b="0">
                <a:solidFill>
                  <a:srgbClr val="000000"/>
                </a:solidFill>
                <a:latin typeface="Times New Roman" panose="02020603050405020304" pitchFamily="18" charset="0"/>
              </a:rPr>
              <a:t>Is the enterprise achieving optimum use of its resources?</a:t>
            </a:r>
          </a:p>
          <a:p>
            <a:pPr lvl="2" fontAlgn="base">
              <a:spcBef>
                <a:spcPct val="10000"/>
              </a:spcBef>
              <a:spcAft>
                <a:spcPct val="10000"/>
              </a:spcAft>
              <a:buClr>
                <a:srgbClr val="265995"/>
              </a:buClr>
              <a:buFont typeface="Wingdings" panose="05000000000000000000" pitchFamily="2" charset="2"/>
              <a:buChar char="§"/>
            </a:pPr>
            <a:r>
              <a:rPr lang="en-US" altLang="en-US" sz="1200" b="0">
                <a:solidFill>
                  <a:srgbClr val="000000"/>
                </a:solidFill>
                <a:latin typeface="Times New Roman" panose="02020603050405020304" pitchFamily="18" charset="0"/>
              </a:rPr>
              <a:t>Does everyone in the organisation understand the IT objectives?</a:t>
            </a:r>
          </a:p>
          <a:p>
            <a:pPr lvl="2" fontAlgn="base">
              <a:spcBef>
                <a:spcPct val="10000"/>
              </a:spcBef>
              <a:spcAft>
                <a:spcPct val="10000"/>
              </a:spcAft>
              <a:buClr>
                <a:srgbClr val="265995"/>
              </a:buClr>
              <a:buFont typeface="Wingdings" panose="05000000000000000000" pitchFamily="2" charset="2"/>
              <a:buChar char="§"/>
            </a:pPr>
            <a:r>
              <a:rPr lang="en-US" altLang="en-US" sz="1200" b="0">
                <a:solidFill>
                  <a:srgbClr val="000000"/>
                </a:solidFill>
                <a:latin typeface="Times New Roman" panose="02020603050405020304" pitchFamily="18" charset="0"/>
              </a:rPr>
              <a:t>Are IT risks understood and being managed?</a:t>
            </a:r>
          </a:p>
          <a:p>
            <a:pPr lvl="2" fontAlgn="base">
              <a:spcBef>
                <a:spcPct val="10000"/>
              </a:spcBef>
              <a:spcAft>
                <a:spcPct val="10000"/>
              </a:spcAft>
              <a:buClr>
                <a:srgbClr val="265995"/>
              </a:buClr>
              <a:buFont typeface="Wingdings" panose="05000000000000000000" pitchFamily="2" charset="2"/>
              <a:buChar char="§"/>
            </a:pPr>
            <a:r>
              <a:rPr lang="en-US" altLang="en-US" sz="1200" b="0">
                <a:solidFill>
                  <a:srgbClr val="000000"/>
                </a:solidFill>
                <a:latin typeface="Times New Roman" panose="02020603050405020304" pitchFamily="18" charset="0"/>
              </a:rPr>
              <a:t>Is the quality of IT systems appropriate for business needs?</a:t>
            </a:r>
          </a:p>
        </p:txBody>
      </p:sp>
      <p:grpSp>
        <p:nvGrpSpPr>
          <p:cNvPr id="548868" name="Group 4"/>
          <p:cNvGrpSpPr>
            <a:grpSpLocks/>
          </p:cNvGrpSpPr>
          <p:nvPr/>
        </p:nvGrpSpPr>
        <p:grpSpPr bwMode="auto">
          <a:xfrm>
            <a:off x="3003947" y="3402806"/>
            <a:ext cx="3175397" cy="1440657"/>
            <a:chOff x="1563" y="2858"/>
            <a:chExt cx="2667" cy="1210"/>
          </a:xfrm>
        </p:grpSpPr>
        <p:pic>
          <p:nvPicPr>
            <p:cNvPr id="61445" name="Picture 5" descr="Slid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3" y="2858"/>
              <a:ext cx="2667" cy="1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6" name="Text Box 6"/>
            <p:cNvSpPr txBox="1">
              <a:spLocks noChangeArrowheads="1"/>
            </p:cNvSpPr>
            <p:nvPr/>
          </p:nvSpPr>
          <p:spPr bwMode="auto">
            <a:xfrm>
              <a:off x="2718" y="3855"/>
              <a:ext cx="931"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1050">
                  <a:solidFill>
                    <a:srgbClr val="000000"/>
                  </a:solidFill>
                  <a:latin typeface="Times New Roman" panose="02020603050405020304" pitchFamily="18" charset="0"/>
                </a:rPr>
                <a:t>IT and Business</a:t>
              </a:r>
            </a:p>
          </p:txBody>
        </p:sp>
      </p:grpSp>
    </p:spTree>
    <p:extLst>
      <p:ext uri="{BB962C8B-B14F-4D97-AF65-F5344CB8AC3E}">
        <p14:creationId xmlns:p14="http://schemas.microsoft.com/office/powerpoint/2010/main" val="2262399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48867"/>
                                        </p:tgtEl>
                                        <p:attrNameLst>
                                          <p:attrName>style.visibility</p:attrName>
                                        </p:attrNameLst>
                                      </p:cBhvr>
                                      <p:to>
                                        <p:strVal val="visible"/>
                                      </p:to>
                                    </p:set>
                                    <p:animEffect transition="in" filter="wipe(left)">
                                      <p:cBhvr>
                                        <p:cTn id="7" dur="500"/>
                                        <p:tgtEl>
                                          <p:spTgt spid="548867"/>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548868"/>
                                        </p:tgtEl>
                                        <p:attrNameLst>
                                          <p:attrName>style.visibility</p:attrName>
                                        </p:attrNameLst>
                                      </p:cBhvr>
                                      <p:to>
                                        <p:strVal val="visible"/>
                                      </p:to>
                                    </p:set>
                                    <p:animEffect transition="in" filter="fade">
                                      <p:cBhvr>
                                        <p:cTn id="11" dur="500"/>
                                        <p:tgtEl>
                                          <p:spTgt spid="548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886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0915" name="Group 3"/>
          <p:cNvGrpSpPr>
            <a:grpSpLocks/>
          </p:cNvGrpSpPr>
          <p:nvPr/>
        </p:nvGrpSpPr>
        <p:grpSpPr bwMode="auto">
          <a:xfrm>
            <a:off x="1375173" y="684610"/>
            <a:ext cx="6425803" cy="3801666"/>
            <a:chOff x="195" y="575"/>
            <a:chExt cx="5397" cy="3193"/>
          </a:xfrm>
        </p:grpSpPr>
        <p:sp>
          <p:nvSpPr>
            <p:cNvPr id="63533" name="Text Box 4"/>
            <p:cNvSpPr txBox="1">
              <a:spLocks noChangeArrowheads="1"/>
            </p:cNvSpPr>
            <p:nvPr/>
          </p:nvSpPr>
          <p:spPr bwMode="auto">
            <a:xfrm>
              <a:off x="195" y="575"/>
              <a:ext cx="5397"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20000"/>
                </a:spcBef>
                <a:spcAft>
                  <a:spcPct val="20000"/>
                </a:spcAft>
              </a:pPr>
              <a:r>
                <a:rPr lang="en-US" altLang="en-US" sz="1200" b="0">
                  <a:solidFill>
                    <a:srgbClr val="000000"/>
                  </a:solidFill>
                  <a:latin typeface="Times New Roman" panose="02020603050405020304" pitchFamily="18" charset="0"/>
                </a:rPr>
                <a:t>Let’s look at the C</a:t>
              </a:r>
              <a:r>
                <a:rPr lang="en-US" altLang="en-US" sz="975" b="0">
                  <a:solidFill>
                    <a:srgbClr val="000000"/>
                  </a:solidFill>
                  <a:latin typeface="Times New Roman" panose="02020603050405020304" pitchFamily="18" charset="0"/>
                </a:rPr>
                <a:t>OBI</a:t>
              </a:r>
              <a:r>
                <a:rPr lang="en-US" altLang="en-US" sz="1200" b="0">
                  <a:solidFill>
                    <a:srgbClr val="000000"/>
                  </a:solidFill>
                  <a:latin typeface="Times New Roman" panose="02020603050405020304" pitchFamily="18" charset="0"/>
                </a:rPr>
                <a:t>T process model, which consists of 34 IT processes defined within the four IT domains. </a:t>
              </a:r>
              <a:endParaRPr lang="en-US" altLang="en-US" sz="1200" b="0">
                <a:solidFill>
                  <a:srgbClr val="FF0000"/>
                </a:solidFill>
                <a:latin typeface="Times New Roman" panose="02020603050405020304" pitchFamily="18" charset="0"/>
              </a:endParaRPr>
            </a:p>
          </p:txBody>
        </p:sp>
        <p:sp>
          <p:nvSpPr>
            <p:cNvPr id="63534" name="AutoShape 5"/>
            <p:cNvSpPr>
              <a:spLocks noChangeArrowheads="1"/>
            </p:cNvSpPr>
            <p:nvPr/>
          </p:nvSpPr>
          <p:spPr bwMode="auto">
            <a:xfrm>
              <a:off x="2962" y="1254"/>
              <a:ext cx="2629" cy="2514"/>
            </a:xfrm>
            <a:prstGeom prst="roundRect">
              <a:avLst>
                <a:gd name="adj" fmla="val 3801"/>
              </a:avLst>
            </a:prstGeom>
            <a:solidFill>
              <a:schemeClr val="bg1"/>
            </a:solidFill>
            <a:ln w="0">
              <a:solidFill>
                <a:srgbClr val="5F5F5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10000"/>
                </a:spcBef>
                <a:spcAft>
                  <a:spcPct val="10000"/>
                </a:spcAft>
              </a:pPr>
              <a:endParaRPr lang="en-GB" altLang="en-US" sz="1200" b="0">
                <a:solidFill>
                  <a:srgbClr val="000000"/>
                </a:solidFill>
              </a:endParaRPr>
            </a:p>
            <a:p>
              <a:pPr fontAlgn="base">
                <a:spcBef>
                  <a:spcPct val="10000"/>
                </a:spcBef>
                <a:spcAft>
                  <a:spcPct val="10000"/>
                </a:spcAft>
              </a:pPr>
              <a:r>
                <a:rPr lang="en-GB" altLang="en-US" sz="1200" b="0">
                  <a:solidFill>
                    <a:srgbClr val="000000"/>
                  </a:solidFill>
                  <a:latin typeface="Times New Roman" panose="02020603050405020304" pitchFamily="18" charset="0"/>
                </a:rPr>
                <a:t>PO1 Define a strategic IT plan.</a:t>
              </a:r>
            </a:p>
            <a:p>
              <a:pPr fontAlgn="base">
                <a:spcBef>
                  <a:spcPct val="10000"/>
                </a:spcBef>
                <a:spcAft>
                  <a:spcPct val="10000"/>
                </a:spcAft>
              </a:pPr>
              <a:r>
                <a:rPr lang="en-GB" altLang="en-US" sz="1200" b="0">
                  <a:solidFill>
                    <a:srgbClr val="000000"/>
                  </a:solidFill>
                  <a:latin typeface="Times New Roman" panose="02020603050405020304" pitchFamily="18" charset="0"/>
                </a:rPr>
                <a:t>PO2 Define the information architecture.</a:t>
              </a:r>
            </a:p>
            <a:p>
              <a:pPr fontAlgn="base">
                <a:spcBef>
                  <a:spcPct val="10000"/>
                </a:spcBef>
                <a:spcAft>
                  <a:spcPct val="10000"/>
                </a:spcAft>
              </a:pPr>
              <a:r>
                <a:rPr lang="en-GB" altLang="en-US" sz="1200" b="0">
                  <a:solidFill>
                    <a:srgbClr val="000000"/>
                  </a:solidFill>
                  <a:latin typeface="Times New Roman" panose="02020603050405020304" pitchFamily="18" charset="0"/>
                </a:rPr>
                <a:t>PO3 Determine technological direction.</a:t>
              </a:r>
            </a:p>
            <a:p>
              <a:pPr fontAlgn="base">
                <a:spcBef>
                  <a:spcPct val="10000"/>
                </a:spcBef>
                <a:spcAft>
                  <a:spcPct val="10000"/>
                </a:spcAft>
              </a:pPr>
              <a:r>
                <a:rPr lang="en-GB" altLang="en-US" sz="1200" b="0">
                  <a:solidFill>
                    <a:srgbClr val="000000"/>
                  </a:solidFill>
                  <a:latin typeface="Times New Roman" panose="02020603050405020304" pitchFamily="18" charset="0"/>
                </a:rPr>
                <a:t>PO4 Define the IT processes, organisation </a:t>
              </a:r>
            </a:p>
            <a:p>
              <a:pPr fontAlgn="base">
                <a:spcBef>
                  <a:spcPct val="10000"/>
                </a:spcBef>
                <a:spcAft>
                  <a:spcPct val="10000"/>
                </a:spcAft>
              </a:pPr>
              <a:r>
                <a:rPr lang="en-GB" altLang="en-US" sz="1200" b="0">
                  <a:solidFill>
                    <a:srgbClr val="000000"/>
                  </a:solidFill>
                  <a:latin typeface="Times New Roman" panose="02020603050405020304" pitchFamily="18" charset="0"/>
                </a:rPr>
                <a:t>        and relationships.</a:t>
              </a:r>
            </a:p>
            <a:p>
              <a:pPr fontAlgn="base">
                <a:spcBef>
                  <a:spcPct val="10000"/>
                </a:spcBef>
                <a:spcAft>
                  <a:spcPct val="10000"/>
                </a:spcAft>
              </a:pPr>
              <a:r>
                <a:rPr lang="en-GB" altLang="en-US" sz="1200" b="0">
                  <a:solidFill>
                    <a:srgbClr val="000000"/>
                  </a:solidFill>
                  <a:latin typeface="Times New Roman" panose="02020603050405020304" pitchFamily="18" charset="0"/>
                </a:rPr>
                <a:t>PO5 Manage the IT investment.</a:t>
              </a:r>
            </a:p>
            <a:p>
              <a:pPr fontAlgn="base">
                <a:spcBef>
                  <a:spcPct val="10000"/>
                </a:spcBef>
                <a:spcAft>
                  <a:spcPct val="10000"/>
                </a:spcAft>
              </a:pPr>
              <a:r>
                <a:rPr lang="en-GB" altLang="en-US" sz="1200" b="0">
                  <a:solidFill>
                    <a:srgbClr val="000000"/>
                  </a:solidFill>
                  <a:latin typeface="Times New Roman" panose="02020603050405020304" pitchFamily="18" charset="0"/>
                </a:rPr>
                <a:t>PO6 Communicate management aims and </a:t>
              </a:r>
            </a:p>
            <a:p>
              <a:pPr fontAlgn="base">
                <a:spcBef>
                  <a:spcPct val="10000"/>
                </a:spcBef>
                <a:spcAft>
                  <a:spcPct val="10000"/>
                </a:spcAft>
              </a:pPr>
              <a:r>
                <a:rPr lang="en-GB" altLang="en-US" sz="1200" b="0">
                  <a:solidFill>
                    <a:srgbClr val="000000"/>
                  </a:solidFill>
                  <a:latin typeface="Times New Roman" panose="02020603050405020304" pitchFamily="18" charset="0"/>
                </a:rPr>
                <a:t>        direction.</a:t>
              </a:r>
            </a:p>
            <a:p>
              <a:pPr fontAlgn="base">
                <a:spcBef>
                  <a:spcPct val="10000"/>
                </a:spcBef>
                <a:spcAft>
                  <a:spcPct val="10000"/>
                </a:spcAft>
              </a:pPr>
              <a:r>
                <a:rPr lang="en-GB" altLang="en-US" sz="1200" b="0">
                  <a:solidFill>
                    <a:srgbClr val="000000"/>
                  </a:solidFill>
                  <a:latin typeface="Times New Roman" panose="02020603050405020304" pitchFamily="18" charset="0"/>
                </a:rPr>
                <a:t>PO7 Manage IT human resources.</a:t>
              </a:r>
            </a:p>
            <a:p>
              <a:pPr fontAlgn="base">
                <a:spcBef>
                  <a:spcPct val="10000"/>
                </a:spcBef>
                <a:spcAft>
                  <a:spcPct val="10000"/>
                </a:spcAft>
              </a:pPr>
              <a:r>
                <a:rPr lang="en-GB" altLang="en-US" sz="1200" b="0">
                  <a:solidFill>
                    <a:srgbClr val="000000"/>
                  </a:solidFill>
                  <a:latin typeface="Times New Roman" panose="02020603050405020304" pitchFamily="18" charset="0"/>
                </a:rPr>
                <a:t>PO8 Manage quality.</a:t>
              </a:r>
            </a:p>
            <a:p>
              <a:pPr fontAlgn="base">
                <a:spcBef>
                  <a:spcPct val="10000"/>
                </a:spcBef>
                <a:spcAft>
                  <a:spcPct val="10000"/>
                </a:spcAft>
              </a:pPr>
              <a:r>
                <a:rPr lang="en-GB" altLang="en-US" sz="1200" b="0">
                  <a:solidFill>
                    <a:srgbClr val="000000"/>
                  </a:solidFill>
                  <a:latin typeface="Times New Roman" panose="02020603050405020304" pitchFamily="18" charset="0"/>
                </a:rPr>
                <a:t>PO9 Assess and manage IT risks.</a:t>
              </a:r>
            </a:p>
            <a:p>
              <a:pPr fontAlgn="base">
                <a:spcBef>
                  <a:spcPct val="10000"/>
                </a:spcBef>
                <a:spcAft>
                  <a:spcPct val="10000"/>
                </a:spcAft>
              </a:pPr>
              <a:r>
                <a:rPr lang="en-GB" altLang="en-US" sz="1200" b="0">
                  <a:solidFill>
                    <a:srgbClr val="000000"/>
                  </a:solidFill>
                  <a:latin typeface="Times New Roman" panose="02020603050405020304" pitchFamily="18" charset="0"/>
                </a:rPr>
                <a:t>PO10 Manage projects.</a:t>
              </a:r>
              <a:endParaRPr lang="en-US" altLang="en-US" sz="1200" b="0">
                <a:solidFill>
                  <a:srgbClr val="000000"/>
                </a:solidFill>
                <a:latin typeface="Times New Roman" panose="02020603050405020304" pitchFamily="18" charset="0"/>
              </a:endParaRPr>
            </a:p>
          </p:txBody>
        </p:sp>
        <p:sp>
          <p:nvSpPr>
            <p:cNvPr id="63535" name="AutoShape 6"/>
            <p:cNvSpPr>
              <a:spLocks noChangeArrowheads="1"/>
            </p:cNvSpPr>
            <p:nvPr/>
          </p:nvSpPr>
          <p:spPr bwMode="auto">
            <a:xfrm>
              <a:off x="2953" y="1162"/>
              <a:ext cx="1316" cy="318"/>
            </a:xfrm>
            <a:prstGeom prst="roundRect">
              <a:avLst>
                <a:gd name="adj" fmla="val 16667"/>
              </a:avLst>
            </a:prstGeom>
            <a:solidFill>
              <a:srgbClr val="990033"/>
            </a:solidFill>
            <a:ln w="9525">
              <a:solidFill>
                <a:schemeClr val="bg1"/>
              </a:solidFill>
              <a:round/>
              <a:headEnd/>
              <a:tailEnd/>
            </a:ln>
            <a:effectLst/>
            <a:extLst>
              <a:ext uri="{AF507438-7753-43E0-B8FC-AC1667EBCBE1}">
                <a14:hiddenEffects xmlns:a14="http://schemas.microsoft.com/office/drawing/2010/main">
                  <a:effectLst>
                    <a:outerShdw dist="81320" dir="3080412" algn="ctr" rotWithShape="0">
                      <a:srgbClr val="B2B2B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GB" altLang="en-US" sz="1200">
                  <a:solidFill>
                    <a:srgbClr val="FFFFFF"/>
                  </a:solidFill>
                  <a:latin typeface="Times New Roman" panose="02020603050405020304" pitchFamily="18" charset="0"/>
                </a:rPr>
                <a:t>Plan and Organise</a:t>
              </a:r>
              <a:endParaRPr lang="en-US" altLang="en-US" sz="1200">
                <a:solidFill>
                  <a:srgbClr val="FFFFFF"/>
                </a:solidFill>
                <a:latin typeface="Times New Roman" panose="02020603050405020304" pitchFamily="18" charset="0"/>
              </a:endParaRPr>
            </a:p>
          </p:txBody>
        </p:sp>
      </p:grpSp>
      <p:sp>
        <p:nvSpPr>
          <p:cNvPr id="63491" name="Text Box 2"/>
          <p:cNvSpPr txBox="1">
            <a:spLocks noChangeArrowheads="1"/>
          </p:cNvSpPr>
          <p:nvPr/>
        </p:nvSpPr>
        <p:spPr bwMode="auto">
          <a:xfrm>
            <a:off x="1372791" y="77391"/>
            <a:ext cx="55626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1500">
                <a:solidFill>
                  <a:srgbClr val="F8F8F8"/>
                </a:solidFill>
                <a:latin typeface="Times New Roman" panose="02020603050405020304" pitchFamily="18" charset="0"/>
              </a:rPr>
              <a:t>C</a:t>
            </a:r>
            <a:r>
              <a:rPr lang="en-US" altLang="en-US" sz="1200">
                <a:solidFill>
                  <a:srgbClr val="F8F8F8"/>
                </a:solidFill>
                <a:latin typeface="Times New Roman" panose="02020603050405020304" pitchFamily="18" charset="0"/>
              </a:rPr>
              <a:t>OBI</a:t>
            </a:r>
            <a:r>
              <a:rPr lang="en-US" altLang="en-US" sz="1500">
                <a:solidFill>
                  <a:srgbClr val="F8F8F8"/>
                </a:solidFill>
                <a:latin typeface="Times New Roman" panose="02020603050405020304" pitchFamily="18" charset="0"/>
              </a:rPr>
              <a:t>T Cube:</a:t>
            </a:r>
            <a:r>
              <a:rPr lang="en-US" altLang="en-US" sz="1500" b="0">
                <a:solidFill>
                  <a:srgbClr val="000000"/>
                </a:solidFill>
                <a:latin typeface="Times New Roman" panose="02020603050405020304" pitchFamily="18" charset="0"/>
              </a:rPr>
              <a:t> </a:t>
            </a:r>
            <a:r>
              <a:rPr lang="en-US" altLang="en-US" sz="1500">
                <a:solidFill>
                  <a:srgbClr val="F8F8F8"/>
                </a:solidFill>
                <a:latin typeface="Times New Roman" panose="02020603050405020304" pitchFamily="18" charset="0"/>
              </a:rPr>
              <a:t>IT Domains </a:t>
            </a:r>
            <a:r>
              <a:rPr lang="en-US" altLang="en-US" sz="1500" i="1">
                <a:solidFill>
                  <a:srgbClr val="F8F8F8"/>
                </a:solidFill>
                <a:latin typeface="Times New Roman" panose="02020603050405020304" pitchFamily="18" charset="0"/>
              </a:rPr>
              <a:t>(Cont.)</a:t>
            </a:r>
          </a:p>
        </p:txBody>
      </p:sp>
      <p:grpSp>
        <p:nvGrpSpPr>
          <p:cNvPr id="63492" name="Group 7"/>
          <p:cNvGrpSpPr>
            <a:grpSpLocks/>
          </p:cNvGrpSpPr>
          <p:nvPr/>
        </p:nvGrpSpPr>
        <p:grpSpPr bwMode="auto">
          <a:xfrm>
            <a:off x="1514475" y="1943100"/>
            <a:ext cx="2900363" cy="1771650"/>
            <a:chOff x="312" y="1632"/>
            <a:chExt cx="2436" cy="1488"/>
          </a:xfrm>
        </p:grpSpPr>
        <p:sp>
          <p:nvSpPr>
            <p:cNvPr id="63493" name="Rectangle 8"/>
            <p:cNvSpPr>
              <a:spLocks noChangeArrowheads="1"/>
            </p:cNvSpPr>
            <p:nvPr/>
          </p:nvSpPr>
          <p:spPr bwMode="auto">
            <a:xfrm>
              <a:off x="312" y="1632"/>
              <a:ext cx="2436" cy="1488"/>
            </a:xfrm>
            <a:prstGeom prst="rect">
              <a:avLst/>
            </a:prstGeom>
            <a:solidFill>
              <a:srgbClr val="DBEFFD"/>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63494" name="Rectangle 9"/>
            <p:cNvSpPr>
              <a:spLocks noChangeArrowheads="1"/>
            </p:cNvSpPr>
            <p:nvPr/>
          </p:nvSpPr>
          <p:spPr bwMode="auto">
            <a:xfrm>
              <a:off x="555" y="1778"/>
              <a:ext cx="692" cy="308"/>
            </a:xfrm>
            <a:prstGeom prst="rect">
              <a:avLst/>
            </a:prstGeom>
            <a:noFill/>
            <a:ln w="38100" algn="ctr">
              <a:solidFill>
                <a:srgbClr val="9900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63495" name="AutoShape 10"/>
            <p:cNvSpPr>
              <a:spLocks noChangeArrowheads="1"/>
            </p:cNvSpPr>
            <p:nvPr/>
          </p:nvSpPr>
          <p:spPr bwMode="auto">
            <a:xfrm rot="-2463289">
              <a:off x="812" y="1796"/>
              <a:ext cx="909" cy="719"/>
            </a:xfrm>
            <a:prstGeom prst="parallelogram">
              <a:avLst>
                <a:gd name="adj" fmla="val 0"/>
              </a:avLst>
            </a:prstGeom>
            <a:gradFill rotWithShape="1">
              <a:gsLst>
                <a:gs pos="0">
                  <a:schemeClr val="bg1">
                    <a:alpha val="0"/>
                  </a:schemeClr>
                </a:gs>
                <a:gs pos="100000">
                  <a:srgbClr val="9EC2F8"/>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63496" name="Text Box 11"/>
            <p:cNvSpPr txBox="1">
              <a:spLocks noChangeArrowheads="1"/>
            </p:cNvSpPr>
            <p:nvPr/>
          </p:nvSpPr>
          <p:spPr bwMode="auto">
            <a:xfrm>
              <a:off x="453" y="1785"/>
              <a:ext cx="651"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r" fontAlgn="base">
                <a:spcBef>
                  <a:spcPct val="0"/>
                </a:spcBef>
                <a:spcAft>
                  <a:spcPct val="0"/>
                </a:spcAft>
              </a:pPr>
              <a:r>
                <a:rPr lang="en-US" altLang="en-US" sz="900" b="0">
                  <a:solidFill>
                    <a:srgbClr val="000000"/>
                  </a:solidFill>
                  <a:latin typeface="Times New Roman" panose="02020603050405020304" pitchFamily="18" charset="0"/>
                </a:rPr>
                <a:t>Plan and Organise</a:t>
              </a:r>
            </a:p>
          </p:txBody>
        </p:sp>
        <p:sp>
          <p:nvSpPr>
            <p:cNvPr id="63497" name="Text Box 12"/>
            <p:cNvSpPr txBox="1">
              <a:spLocks noChangeArrowheads="1"/>
            </p:cNvSpPr>
            <p:nvPr/>
          </p:nvSpPr>
          <p:spPr bwMode="auto">
            <a:xfrm>
              <a:off x="445" y="2724"/>
              <a:ext cx="65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r" fontAlgn="base">
                <a:spcBef>
                  <a:spcPct val="0"/>
                </a:spcBef>
                <a:spcAft>
                  <a:spcPct val="0"/>
                </a:spcAft>
              </a:pPr>
              <a:r>
                <a:rPr lang="en-US" altLang="en-US" sz="900" b="0">
                  <a:solidFill>
                    <a:srgbClr val="000000"/>
                  </a:solidFill>
                  <a:latin typeface="Times New Roman" panose="02020603050405020304" pitchFamily="18" charset="0"/>
                </a:rPr>
                <a:t>Deliver and Support</a:t>
              </a:r>
            </a:p>
          </p:txBody>
        </p:sp>
        <p:sp>
          <p:nvSpPr>
            <p:cNvPr id="63498" name="Text Box 13"/>
            <p:cNvSpPr txBox="1">
              <a:spLocks noChangeArrowheads="1"/>
            </p:cNvSpPr>
            <p:nvPr/>
          </p:nvSpPr>
          <p:spPr bwMode="auto">
            <a:xfrm>
              <a:off x="1938" y="1776"/>
              <a:ext cx="658"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900" b="0">
                  <a:solidFill>
                    <a:srgbClr val="000000"/>
                  </a:solidFill>
                  <a:latin typeface="Times New Roman" panose="02020603050405020304" pitchFamily="18" charset="0"/>
                </a:rPr>
                <a:t>Acquire and Implement</a:t>
              </a:r>
            </a:p>
          </p:txBody>
        </p:sp>
        <p:sp>
          <p:nvSpPr>
            <p:cNvPr id="63499" name="Text Box 14"/>
            <p:cNvSpPr txBox="1">
              <a:spLocks noChangeArrowheads="1"/>
            </p:cNvSpPr>
            <p:nvPr/>
          </p:nvSpPr>
          <p:spPr bwMode="auto">
            <a:xfrm>
              <a:off x="1929" y="2724"/>
              <a:ext cx="633"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900" b="0">
                  <a:solidFill>
                    <a:srgbClr val="000000"/>
                  </a:solidFill>
                  <a:latin typeface="Times New Roman" panose="02020603050405020304" pitchFamily="18" charset="0"/>
                </a:rPr>
                <a:t>Monitor and Evaluate</a:t>
              </a:r>
            </a:p>
          </p:txBody>
        </p:sp>
        <p:sp>
          <p:nvSpPr>
            <p:cNvPr id="63500" name="Line 15"/>
            <p:cNvSpPr>
              <a:spLocks noChangeShapeType="1"/>
            </p:cNvSpPr>
            <p:nvPr/>
          </p:nvSpPr>
          <p:spPr bwMode="auto">
            <a:xfrm>
              <a:off x="896" y="2276"/>
              <a:ext cx="12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63501" name="Line 16"/>
            <p:cNvSpPr>
              <a:spLocks noChangeShapeType="1"/>
            </p:cNvSpPr>
            <p:nvPr/>
          </p:nvSpPr>
          <p:spPr bwMode="auto">
            <a:xfrm>
              <a:off x="896" y="2584"/>
              <a:ext cx="12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grpSp>
          <p:nvGrpSpPr>
            <p:cNvPr id="63502" name="Group 17"/>
            <p:cNvGrpSpPr>
              <a:grpSpLocks/>
            </p:cNvGrpSpPr>
            <p:nvPr/>
          </p:nvGrpSpPr>
          <p:grpSpPr bwMode="auto">
            <a:xfrm>
              <a:off x="826" y="2170"/>
              <a:ext cx="216" cy="216"/>
              <a:chOff x="750" y="3234"/>
              <a:chExt cx="216" cy="216"/>
            </a:xfrm>
          </p:grpSpPr>
          <p:sp>
            <p:nvSpPr>
              <p:cNvPr id="63531" name="Rectangle 18"/>
              <p:cNvSpPr>
                <a:spLocks noChangeArrowheads="1"/>
              </p:cNvSpPr>
              <p:nvPr/>
            </p:nvSpPr>
            <p:spPr bwMode="auto">
              <a:xfrm>
                <a:off x="750" y="3234"/>
                <a:ext cx="216" cy="216"/>
              </a:xfrm>
              <a:prstGeom prst="rect">
                <a:avLst/>
              </a:prstGeom>
              <a:solidFill>
                <a:srgbClr val="DDDDDD"/>
              </a:solidFill>
              <a:ln w="6350" algn="ctr">
                <a:solidFill>
                  <a:srgbClr val="96969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63532" name="Rectangle 19"/>
              <p:cNvSpPr>
                <a:spLocks noChangeArrowheads="1"/>
              </p:cNvSpPr>
              <p:nvPr/>
            </p:nvSpPr>
            <p:spPr bwMode="auto">
              <a:xfrm>
                <a:off x="770" y="3256"/>
                <a:ext cx="174" cy="174"/>
              </a:xfrm>
              <a:prstGeom prst="rect">
                <a:avLst/>
              </a:prstGeom>
              <a:solidFill>
                <a:srgbClr val="FFCC66"/>
              </a:solidFill>
              <a:ln w="6350"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grpSp>
        <p:grpSp>
          <p:nvGrpSpPr>
            <p:cNvPr id="63503" name="Group 20"/>
            <p:cNvGrpSpPr>
              <a:grpSpLocks/>
            </p:cNvGrpSpPr>
            <p:nvPr/>
          </p:nvGrpSpPr>
          <p:grpSpPr bwMode="auto">
            <a:xfrm>
              <a:off x="826" y="2476"/>
              <a:ext cx="216" cy="216"/>
              <a:chOff x="750" y="3234"/>
              <a:chExt cx="216" cy="216"/>
            </a:xfrm>
          </p:grpSpPr>
          <p:sp>
            <p:nvSpPr>
              <p:cNvPr id="63529" name="Rectangle 21"/>
              <p:cNvSpPr>
                <a:spLocks noChangeArrowheads="1"/>
              </p:cNvSpPr>
              <p:nvPr/>
            </p:nvSpPr>
            <p:spPr bwMode="auto">
              <a:xfrm>
                <a:off x="750" y="3234"/>
                <a:ext cx="216" cy="216"/>
              </a:xfrm>
              <a:prstGeom prst="rect">
                <a:avLst/>
              </a:prstGeom>
              <a:solidFill>
                <a:srgbClr val="DDDDDD"/>
              </a:solidFill>
              <a:ln w="6350" algn="ctr">
                <a:solidFill>
                  <a:srgbClr val="96969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63530" name="Rectangle 22"/>
              <p:cNvSpPr>
                <a:spLocks noChangeArrowheads="1"/>
              </p:cNvSpPr>
              <p:nvPr/>
            </p:nvSpPr>
            <p:spPr bwMode="auto">
              <a:xfrm>
                <a:off x="770" y="3256"/>
                <a:ext cx="174" cy="174"/>
              </a:xfrm>
              <a:prstGeom prst="rect">
                <a:avLst/>
              </a:prstGeom>
              <a:solidFill>
                <a:srgbClr val="FFCC66"/>
              </a:solidFill>
              <a:ln w="6350"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grpSp>
        <p:grpSp>
          <p:nvGrpSpPr>
            <p:cNvPr id="63504" name="Group 23"/>
            <p:cNvGrpSpPr>
              <a:grpSpLocks/>
            </p:cNvGrpSpPr>
            <p:nvPr/>
          </p:nvGrpSpPr>
          <p:grpSpPr bwMode="auto">
            <a:xfrm>
              <a:off x="1986" y="2170"/>
              <a:ext cx="216" cy="216"/>
              <a:chOff x="750" y="3234"/>
              <a:chExt cx="216" cy="216"/>
            </a:xfrm>
          </p:grpSpPr>
          <p:sp>
            <p:nvSpPr>
              <p:cNvPr id="63527" name="Rectangle 24"/>
              <p:cNvSpPr>
                <a:spLocks noChangeArrowheads="1"/>
              </p:cNvSpPr>
              <p:nvPr/>
            </p:nvSpPr>
            <p:spPr bwMode="auto">
              <a:xfrm>
                <a:off x="750" y="3234"/>
                <a:ext cx="216" cy="216"/>
              </a:xfrm>
              <a:prstGeom prst="rect">
                <a:avLst/>
              </a:prstGeom>
              <a:solidFill>
                <a:srgbClr val="DDDDDD"/>
              </a:solidFill>
              <a:ln w="6350" algn="ctr">
                <a:solidFill>
                  <a:srgbClr val="96969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63528" name="Rectangle 25"/>
              <p:cNvSpPr>
                <a:spLocks noChangeArrowheads="1"/>
              </p:cNvSpPr>
              <p:nvPr/>
            </p:nvSpPr>
            <p:spPr bwMode="auto">
              <a:xfrm>
                <a:off x="770" y="3256"/>
                <a:ext cx="174" cy="174"/>
              </a:xfrm>
              <a:prstGeom prst="rect">
                <a:avLst/>
              </a:prstGeom>
              <a:solidFill>
                <a:srgbClr val="FFCC66"/>
              </a:solidFill>
              <a:ln w="6350"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grpSp>
        <p:grpSp>
          <p:nvGrpSpPr>
            <p:cNvPr id="63505" name="Group 26"/>
            <p:cNvGrpSpPr>
              <a:grpSpLocks/>
            </p:cNvGrpSpPr>
            <p:nvPr/>
          </p:nvGrpSpPr>
          <p:grpSpPr bwMode="auto">
            <a:xfrm>
              <a:off x="1986" y="2476"/>
              <a:ext cx="216" cy="216"/>
              <a:chOff x="750" y="3234"/>
              <a:chExt cx="216" cy="216"/>
            </a:xfrm>
          </p:grpSpPr>
          <p:sp>
            <p:nvSpPr>
              <p:cNvPr id="63525" name="Rectangle 27"/>
              <p:cNvSpPr>
                <a:spLocks noChangeArrowheads="1"/>
              </p:cNvSpPr>
              <p:nvPr/>
            </p:nvSpPr>
            <p:spPr bwMode="auto">
              <a:xfrm>
                <a:off x="750" y="3234"/>
                <a:ext cx="216" cy="216"/>
              </a:xfrm>
              <a:prstGeom prst="rect">
                <a:avLst/>
              </a:prstGeom>
              <a:solidFill>
                <a:srgbClr val="DDDDDD"/>
              </a:solidFill>
              <a:ln w="6350" algn="ctr">
                <a:solidFill>
                  <a:srgbClr val="96969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63526" name="Rectangle 28"/>
              <p:cNvSpPr>
                <a:spLocks noChangeArrowheads="1"/>
              </p:cNvSpPr>
              <p:nvPr/>
            </p:nvSpPr>
            <p:spPr bwMode="auto">
              <a:xfrm>
                <a:off x="770" y="3256"/>
                <a:ext cx="174" cy="174"/>
              </a:xfrm>
              <a:prstGeom prst="rect">
                <a:avLst/>
              </a:prstGeom>
              <a:solidFill>
                <a:srgbClr val="FFCC66"/>
              </a:solidFill>
              <a:ln w="6350"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grpSp>
        <p:sp>
          <p:nvSpPr>
            <p:cNvPr id="63506" name="AutoShape 29"/>
            <p:cNvSpPr>
              <a:spLocks noChangeArrowheads="1"/>
            </p:cNvSpPr>
            <p:nvPr/>
          </p:nvSpPr>
          <p:spPr bwMode="auto">
            <a:xfrm>
              <a:off x="1131" y="2116"/>
              <a:ext cx="758" cy="582"/>
            </a:xfrm>
            <a:prstGeom prst="roundRect">
              <a:avLst>
                <a:gd name="adj" fmla="val 11792"/>
              </a:avLst>
            </a:prstGeom>
            <a:solidFill>
              <a:srgbClr val="E49FE9"/>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grpSp>
          <p:nvGrpSpPr>
            <p:cNvPr id="63507" name="Group 30"/>
            <p:cNvGrpSpPr>
              <a:grpSpLocks/>
            </p:cNvGrpSpPr>
            <p:nvPr/>
          </p:nvGrpSpPr>
          <p:grpSpPr bwMode="auto">
            <a:xfrm>
              <a:off x="1129" y="2299"/>
              <a:ext cx="760" cy="435"/>
              <a:chOff x="3320" y="3444"/>
              <a:chExt cx="1123" cy="577"/>
            </a:xfrm>
          </p:grpSpPr>
          <p:sp>
            <p:nvSpPr>
              <p:cNvPr id="63523" name="AutoShape 31"/>
              <p:cNvSpPr>
                <a:spLocks noChangeArrowheads="1"/>
              </p:cNvSpPr>
              <p:nvPr/>
            </p:nvSpPr>
            <p:spPr bwMode="auto">
              <a:xfrm>
                <a:off x="3321" y="3448"/>
                <a:ext cx="1122" cy="573"/>
              </a:xfrm>
              <a:prstGeom prst="roundRect">
                <a:avLst>
                  <a:gd name="adj" fmla="val 14708"/>
                </a:avLst>
              </a:prstGeom>
              <a:solidFill>
                <a:srgbClr val="FFCDF4"/>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63524" name="Rectangle 32"/>
              <p:cNvSpPr>
                <a:spLocks noChangeArrowheads="1"/>
              </p:cNvSpPr>
              <p:nvPr/>
            </p:nvSpPr>
            <p:spPr bwMode="auto">
              <a:xfrm>
                <a:off x="3320" y="3444"/>
                <a:ext cx="1123" cy="165"/>
              </a:xfrm>
              <a:prstGeom prst="rect">
                <a:avLst/>
              </a:prstGeom>
              <a:solidFill>
                <a:srgbClr val="FFCDF4"/>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grpSp>
        <p:grpSp>
          <p:nvGrpSpPr>
            <p:cNvPr id="63508" name="Group 33"/>
            <p:cNvGrpSpPr>
              <a:grpSpLocks/>
            </p:cNvGrpSpPr>
            <p:nvPr/>
          </p:nvGrpSpPr>
          <p:grpSpPr bwMode="auto">
            <a:xfrm>
              <a:off x="1217" y="2379"/>
              <a:ext cx="559" cy="291"/>
              <a:chOff x="1217" y="2379"/>
              <a:chExt cx="559" cy="291"/>
            </a:xfrm>
          </p:grpSpPr>
          <p:sp>
            <p:nvSpPr>
              <p:cNvPr id="63515" name="Line 34"/>
              <p:cNvSpPr>
                <a:spLocks noChangeShapeType="1"/>
              </p:cNvSpPr>
              <p:nvPr/>
            </p:nvSpPr>
            <p:spPr bwMode="auto">
              <a:xfrm>
                <a:off x="1219" y="2668"/>
                <a:ext cx="168" cy="0"/>
              </a:xfrm>
              <a:prstGeom prst="line">
                <a:avLst/>
              </a:prstGeom>
              <a:noFill/>
              <a:ln w="31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63516" name="Line 35"/>
              <p:cNvSpPr>
                <a:spLocks noChangeShapeType="1"/>
              </p:cNvSpPr>
              <p:nvPr/>
            </p:nvSpPr>
            <p:spPr bwMode="auto">
              <a:xfrm>
                <a:off x="1217" y="2546"/>
                <a:ext cx="0" cy="12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63517" name="Line 36"/>
              <p:cNvSpPr>
                <a:spLocks noChangeShapeType="1"/>
              </p:cNvSpPr>
              <p:nvPr/>
            </p:nvSpPr>
            <p:spPr bwMode="auto">
              <a:xfrm>
                <a:off x="1608" y="2670"/>
                <a:ext cx="166" cy="0"/>
              </a:xfrm>
              <a:prstGeom prst="line">
                <a:avLst/>
              </a:prstGeom>
              <a:noFill/>
              <a:ln w="3175">
                <a:solidFill>
                  <a:schemeClr val="bg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63518" name="Line 37"/>
              <p:cNvSpPr>
                <a:spLocks noChangeShapeType="1"/>
              </p:cNvSpPr>
              <p:nvPr/>
            </p:nvSpPr>
            <p:spPr bwMode="auto">
              <a:xfrm>
                <a:off x="1776" y="2522"/>
                <a:ext cx="0" cy="148"/>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63519" name="Line 38"/>
              <p:cNvSpPr>
                <a:spLocks noChangeShapeType="1"/>
              </p:cNvSpPr>
              <p:nvPr/>
            </p:nvSpPr>
            <p:spPr bwMode="auto">
              <a:xfrm>
                <a:off x="1222" y="2388"/>
                <a:ext cx="552"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63520" name="Line 39"/>
              <p:cNvSpPr>
                <a:spLocks noChangeShapeType="1"/>
              </p:cNvSpPr>
              <p:nvPr/>
            </p:nvSpPr>
            <p:spPr bwMode="auto">
              <a:xfrm>
                <a:off x="1220" y="2388"/>
                <a:ext cx="0" cy="77"/>
              </a:xfrm>
              <a:prstGeom prst="line">
                <a:avLst/>
              </a:prstGeom>
              <a:noFill/>
              <a:ln w="31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63521" name="Line 40"/>
              <p:cNvSpPr>
                <a:spLocks noChangeShapeType="1"/>
              </p:cNvSpPr>
              <p:nvPr/>
            </p:nvSpPr>
            <p:spPr bwMode="auto">
              <a:xfrm>
                <a:off x="1776" y="2388"/>
                <a:ext cx="0" cy="77"/>
              </a:xfrm>
              <a:prstGeom prst="line">
                <a:avLst/>
              </a:prstGeom>
              <a:noFill/>
              <a:ln w="31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63522" name="Line 41"/>
              <p:cNvSpPr>
                <a:spLocks noChangeShapeType="1"/>
              </p:cNvSpPr>
              <p:nvPr/>
            </p:nvSpPr>
            <p:spPr bwMode="auto">
              <a:xfrm>
                <a:off x="1491" y="2379"/>
                <a:ext cx="0" cy="244"/>
              </a:xfrm>
              <a:prstGeom prst="line">
                <a:avLst/>
              </a:prstGeom>
              <a:noFill/>
              <a:ln w="31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grpSp>
        <p:sp>
          <p:nvSpPr>
            <p:cNvPr id="63509" name="AutoShape 42"/>
            <p:cNvSpPr>
              <a:spLocks noChangeArrowheads="1"/>
            </p:cNvSpPr>
            <p:nvPr/>
          </p:nvSpPr>
          <p:spPr bwMode="auto">
            <a:xfrm>
              <a:off x="1381" y="2335"/>
              <a:ext cx="229" cy="107"/>
            </a:xfrm>
            <a:prstGeom prst="hexagon">
              <a:avLst>
                <a:gd name="adj" fmla="val 53505"/>
                <a:gd name="vf" fmla="val 115470"/>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63510" name="Rectangle 43"/>
            <p:cNvSpPr>
              <a:spLocks noChangeArrowheads="1"/>
            </p:cNvSpPr>
            <p:nvPr/>
          </p:nvSpPr>
          <p:spPr bwMode="auto">
            <a:xfrm>
              <a:off x="1389" y="2627"/>
              <a:ext cx="216" cy="77"/>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63511" name="Text Box 44"/>
            <p:cNvSpPr txBox="1">
              <a:spLocks noChangeArrowheads="1"/>
            </p:cNvSpPr>
            <p:nvPr/>
          </p:nvSpPr>
          <p:spPr bwMode="auto">
            <a:xfrm>
              <a:off x="1098" y="2119"/>
              <a:ext cx="833"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50000"/>
                </a:spcBef>
                <a:spcAft>
                  <a:spcPct val="0"/>
                </a:spcAft>
              </a:pPr>
              <a:r>
                <a:rPr lang="en-US" altLang="en-US" sz="900" b="0">
                  <a:solidFill>
                    <a:srgbClr val="000000"/>
                  </a:solidFill>
                  <a:latin typeface="Times New Roman" panose="02020603050405020304" pitchFamily="18" charset="0"/>
                </a:rPr>
                <a:t>IT Processes</a:t>
              </a:r>
            </a:p>
          </p:txBody>
        </p:sp>
        <p:grpSp>
          <p:nvGrpSpPr>
            <p:cNvPr id="63512" name="Group 45"/>
            <p:cNvGrpSpPr>
              <a:grpSpLocks/>
            </p:cNvGrpSpPr>
            <p:nvPr/>
          </p:nvGrpSpPr>
          <p:grpSpPr bwMode="auto">
            <a:xfrm>
              <a:off x="1173" y="2483"/>
              <a:ext cx="648" cy="94"/>
              <a:chOff x="1173" y="2483"/>
              <a:chExt cx="648" cy="94"/>
            </a:xfrm>
          </p:grpSpPr>
          <p:sp>
            <p:nvSpPr>
              <p:cNvPr id="63513" name="Rectangle 46"/>
              <p:cNvSpPr>
                <a:spLocks noChangeArrowheads="1"/>
              </p:cNvSpPr>
              <p:nvPr/>
            </p:nvSpPr>
            <p:spPr bwMode="auto">
              <a:xfrm rot="2700000">
                <a:off x="1173" y="2483"/>
                <a:ext cx="94" cy="94"/>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63514" name="Rectangle 47"/>
              <p:cNvSpPr>
                <a:spLocks noChangeArrowheads="1"/>
              </p:cNvSpPr>
              <p:nvPr/>
            </p:nvSpPr>
            <p:spPr bwMode="auto">
              <a:xfrm rot="2700000">
                <a:off x="1727" y="2483"/>
                <a:ext cx="94" cy="94"/>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grpSp>
      </p:grpSp>
    </p:spTree>
    <p:extLst>
      <p:ext uri="{BB962C8B-B14F-4D97-AF65-F5344CB8AC3E}">
        <p14:creationId xmlns:p14="http://schemas.microsoft.com/office/powerpoint/2010/main" val="23054131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550915"/>
                                        </p:tgtEl>
                                        <p:attrNameLst>
                                          <p:attrName>style.visibility</p:attrName>
                                        </p:attrNameLst>
                                      </p:cBhvr>
                                      <p:to>
                                        <p:strVal val="visible"/>
                                      </p:to>
                                    </p:set>
                                    <p:animEffect transition="in" filter="wipe(left)">
                                      <p:cBhvr>
                                        <p:cTn id="7" dur="500"/>
                                        <p:tgtEl>
                                          <p:spTgt spid="5509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2"/>
          <p:cNvSpPr txBox="1">
            <a:spLocks noChangeArrowheads="1"/>
          </p:cNvSpPr>
          <p:nvPr/>
        </p:nvSpPr>
        <p:spPr bwMode="auto">
          <a:xfrm>
            <a:off x="1372791" y="77391"/>
            <a:ext cx="55626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1500">
                <a:solidFill>
                  <a:srgbClr val="F8F8F8"/>
                </a:solidFill>
                <a:latin typeface="Times New Roman" panose="02020603050405020304" pitchFamily="18" charset="0"/>
              </a:rPr>
              <a:t>C</a:t>
            </a:r>
            <a:r>
              <a:rPr lang="en-US" altLang="en-US" sz="1200">
                <a:solidFill>
                  <a:srgbClr val="F8F8F8"/>
                </a:solidFill>
                <a:latin typeface="Times New Roman" panose="02020603050405020304" pitchFamily="18" charset="0"/>
              </a:rPr>
              <a:t>OBI</a:t>
            </a:r>
            <a:r>
              <a:rPr lang="en-US" altLang="en-US" sz="1500">
                <a:solidFill>
                  <a:srgbClr val="F8F8F8"/>
                </a:solidFill>
                <a:latin typeface="Times New Roman" panose="02020603050405020304" pitchFamily="18" charset="0"/>
              </a:rPr>
              <a:t>T Cube:</a:t>
            </a:r>
            <a:r>
              <a:rPr lang="en-US" altLang="en-US" sz="1500" b="0">
                <a:solidFill>
                  <a:srgbClr val="000000"/>
                </a:solidFill>
                <a:latin typeface="Times New Roman" panose="02020603050405020304" pitchFamily="18" charset="0"/>
              </a:rPr>
              <a:t> </a:t>
            </a:r>
            <a:r>
              <a:rPr lang="en-US" altLang="en-US" sz="1500">
                <a:solidFill>
                  <a:srgbClr val="F8F8F8"/>
                </a:solidFill>
                <a:latin typeface="Times New Roman" panose="02020603050405020304" pitchFamily="18" charset="0"/>
              </a:rPr>
              <a:t>IT Domains </a:t>
            </a:r>
            <a:r>
              <a:rPr lang="en-US" altLang="en-US" sz="1500" i="1">
                <a:solidFill>
                  <a:srgbClr val="F8F8F8"/>
                </a:solidFill>
                <a:latin typeface="Times New Roman" panose="02020603050405020304" pitchFamily="18" charset="0"/>
              </a:rPr>
              <a:t>(Cont.)</a:t>
            </a:r>
          </a:p>
        </p:txBody>
      </p:sp>
      <p:sp>
        <p:nvSpPr>
          <p:cNvPr id="552963" name="Text Box 3"/>
          <p:cNvSpPr txBox="1">
            <a:spLocks noChangeArrowheads="1"/>
          </p:cNvSpPr>
          <p:nvPr/>
        </p:nvSpPr>
        <p:spPr bwMode="auto">
          <a:xfrm>
            <a:off x="1343025" y="647700"/>
            <a:ext cx="6457950" cy="2345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indent="-228600">
              <a:defRPr b="1">
                <a:solidFill>
                  <a:schemeClr val="tx1"/>
                </a:solidFill>
                <a:latin typeface="Arial" panose="020B0604020202020204" pitchFamily="34" charset="0"/>
                <a:cs typeface="Arial" panose="020B0604020202020204" pitchFamily="34" charset="0"/>
              </a:defRPr>
            </a:lvl2pPr>
            <a:lvl3pPr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20000"/>
              </a:spcBef>
              <a:spcAft>
                <a:spcPct val="20000"/>
              </a:spcAft>
            </a:pPr>
            <a:r>
              <a:rPr lang="en-US" altLang="en-US" sz="1200">
                <a:solidFill>
                  <a:srgbClr val="000000"/>
                </a:solidFill>
                <a:latin typeface="Times New Roman" panose="02020603050405020304" pitchFamily="18" charset="0"/>
              </a:rPr>
              <a:t>    Acquire and Implement (AI)</a:t>
            </a:r>
            <a:endParaRPr lang="en-US" altLang="en-US" sz="1200" b="0">
              <a:solidFill>
                <a:srgbClr val="000000"/>
              </a:solidFill>
              <a:latin typeface="Times New Roman" panose="02020603050405020304" pitchFamily="18" charset="0"/>
            </a:endParaRPr>
          </a:p>
          <a:p>
            <a:pPr lvl="1" fontAlgn="base">
              <a:spcBef>
                <a:spcPct val="20000"/>
              </a:spcBef>
              <a:spcAft>
                <a:spcPct val="20000"/>
              </a:spcAft>
              <a:buClr>
                <a:srgbClr val="265995"/>
              </a:buClr>
              <a:buSzPct val="80000"/>
              <a:buFont typeface="Arial" panose="020B0604020202020204" pitchFamily="34" charset="0"/>
              <a:buChar char="►"/>
            </a:pPr>
            <a:r>
              <a:rPr lang="en-US" altLang="en-US" sz="1200" b="0">
                <a:solidFill>
                  <a:srgbClr val="000000"/>
                </a:solidFill>
                <a:latin typeface="Times New Roman" panose="02020603050405020304" pitchFamily="18" charset="0"/>
              </a:rPr>
              <a:t>Objectives:</a:t>
            </a:r>
          </a:p>
          <a:p>
            <a:pPr lvl="2" fontAlgn="base">
              <a:spcBef>
                <a:spcPct val="20000"/>
              </a:spcBef>
              <a:spcAft>
                <a:spcPct val="20000"/>
              </a:spcAft>
              <a:buClr>
                <a:srgbClr val="265995"/>
              </a:buClr>
              <a:buFont typeface="Wingdings" panose="05000000000000000000" pitchFamily="2" charset="2"/>
              <a:buChar char="§"/>
            </a:pPr>
            <a:r>
              <a:rPr lang="en-US" altLang="en-US" sz="1200" b="0">
                <a:solidFill>
                  <a:srgbClr val="000000"/>
                </a:solidFill>
                <a:latin typeface="Times New Roman" panose="02020603050405020304" pitchFamily="18" charset="0"/>
              </a:rPr>
              <a:t>Identifying, developing or acquiring, implementing, and integrating IT solutions</a:t>
            </a:r>
          </a:p>
          <a:p>
            <a:pPr lvl="2" fontAlgn="base">
              <a:spcBef>
                <a:spcPct val="20000"/>
              </a:spcBef>
              <a:spcAft>
                <a:spcPct val="20000"/>
              </a:spcAft>
              <a:buClr>
                <a:srgbClr val="265995"/>
              </a:buClr>
              <a:buFont typeface="Wingdings" panose="05000000000000000000" pitchFamily="2" charset="2"/>
              <a:buChar char="§"/>
            </a:pPr>
            <a:r>
              <a:rPr lang="en-US" altLang="en-US" sz="1200" b="0">
                <a:solidFill>
                  <a:srgbClr val="000000"/>
                </a:solidFill>
                <a:latin typeface="Times New Roman" panose="02020603050405020304" pitchFamily="18" charset="0"/>
              </a:rPr>
              <a:t>Changes in and maintenance of existing systems</a:t>
            </a:r>
          </a:p>
          <a:p>
            <a:pPr lvl="1" fontAlgn="base">
              <a:spcBef>
                <a:spcPct val="20000"/>
              </a:spcBef>
              <a:spcAft>
                <a:spcPct val="20000"/>
              </a:spcAft>
              <a:buClr>
                <a:srgbClr val="265995"/>
              </a:buClr>
              <a:buSzPct val="80000"/>
              <a:buFont typeface="Arial" panose="020B0604020202020204" pitchFamily="34" charset="0"/>
              <a:buChar char="►"/>
            </a:pPr>
            <a:r>
              <a:rPr lang="en-US" altLang="en-US" sz="1200" b="0">
                <a:solidFill>
                  <a:srgbClr val="000000"/>
                </a:solidFill>
                <a:latin typeface="Times New Roman" panose="02020603050405020304" pitchFamily="18" charset="0"/>
              </a:rPr>
              <a:t>Scope:</a:t>
            </a:r>
          </a:p>
          <a:p>
            <a:pPr lvl="2" fontAlgn="base">
              <a:spcBef>
                <a:spcPct val="20000"/>
              </a:spcBef>
              <a:spcAft>
                <a:spcPct val="20000"/>
              </a:spcAft>
              <a:buClr>
                <a:srgbClr val="265995"/>
              </a:buClr>
              <a:buFont typeface="Wingdings" panose="05000000000000000000" pitchFamily="2" charset="2"/>
              <a:buChar char="§"/>
            </a:pPr>
            <a:r>
              <a:rPr lang="en-US" altLang="en-US" sz="1200" b="0">
                <a:solidFill>
                  <a:srgbClr val="000000"/>
                </a:solidFill>
                <a:latin typeface="Times New Roman" panose="02020603050405020304" pitchFamily="18" charset="0"/>
              </a:rPr>
              <a:t>Are new projects likely to deliver solutions that meet business needs?</a:t>
            </a:r>
          </a:p>
          <a:p>
            <a:pPr lvl="2" fontAlgn="base">
              <a:spcBef>
                <a:spcPct val="20000"/>
              </a:spcBef>
              <a:spcAft>
                <a:spcPct val="20000"/>
              </a:spcAft>
              <a:buClr>
                <a:srgbClr val="265995"/>
              </a:buClr>
              <a:buFont typeface="Wingdings" panose="05000000000000000000" pitchFamily="2" charset="2"/>
              <a:buChar char="§"/>
            </a:pPr>
            <a:r>
              <a:rPr lang="en-US" altLang="en-US" sz="1200" b="0">
                <a:solidFill>
                  <a:srgbClr val="000000"/>
                </a:solidFill>
                <a:latin typeface="Times New Roman" panose="02020603050405020304" pitchFamily="18" charset="0"/>
              </a:rPr>
              <a:t>Are new projects likely to be delivered on time and within budget?</a:t>
            </a:r>
          </a:p>
          <a:p>
            <a:pPr lvl="2" fontAlgn="base">
              <a:spcBef>
                <a:spcPct val="20000"/>
              </a:spcBef>
              <a:spcAft>
                <a:spcPct val="20000"/>
              </a:spcAft>
              <a:buClr>
                <a:srgbClr val="265995"/>
              </a:buClr>
              <a:buFont typeface="Wingdings" panose="05000000000000000000" pitchFamily="2" charset="2"/>
              <a:buChar char="§"/>
            </a:pPr>
            <a:r>
              <a:rPr lang="en-US" altLang="en-US" sz="1200" b="0">
                <a:solidFill>
                  <a:srgbClr val="000000"/>
                </a:solidFill>
                <a:latin typeface="Times New Roman" panose="02020603050405020304" pitchFamily="18" charset="0"/>
              </a:rPr>
              <a:t>Will the new systems work properly when implemented?</a:t>
            </a:r>
          </a:p>
          <a:p>
            <a:pPr lvl="2" fontAlgn="base">
              <a:spcBef>
                <a:spcPct val="20000"/>
              </a:spcBef>
              <a:spcAft>
                <a:spcPct val="20000"/>
              </a:spcAft>
              <a:buClr>
                <a:srgbClr val="265995"/>
              </a:buClr>
              <a:buFont typeface="Wingdings" panose="05000000000000000000" pitchFamily="2" charset="2"/>
              <a:buChar char="§"/>
            </a:pPr>
            <a:r>
              <a:rPr lang="en-US" altLang="en-US" sz="1200" b="0">
                <a:solidFill>
                  <a:srgbClr val="000000"/>
                </a:solidFill>
                <a:latin typeface="Times New Roman" panose="02020603050405020304" pitchFamily="18" charset="0"/>
              </a:rPr>
              <a:t>Will changes be made without upsetting current business operations?</a:t>
            </a:r>
          </a:p>
        </p:txBody>
      </p:sp>
      <p:grpSp>
        <p:nvGrpSpPr>
          <p:cNvPr id="552964" name="Group 4"/>
          <p:cNvGrpSpPr>
            <a:grpSpLocks/>
          </p:cNvGrpSpPr>
          <p:nvPr/>
        </p:nvGrpSpPr>
        <p:grpSpPr bwMode="auto">
          <a:xfrm>
            <a:off x="2801542" y="3383757"/>
            <a:ext cx="3688556" cy="1132284"/>
            <a:chOff x="1665" y="2842"/>
            <a:chExt cx="3098" cy="951"/>
          </a:xfrm>
        </p:grpSpPr>
        <p:sp>
          <p:nvSpPr>
            <p:cNvPr id="65541" name="Text Box 5"/>
            <p:cNvSpPr txBox="1">
              <a:spLocks noChangeArrowheads="1"/>
            </p:cNvSpPr>
            <p:nvPr/>
          </p:nvSpPr>
          <p:spPr bwMode="auto">
            <a:xfrm>
              <a:off x="1724" y="3580"/>
              <a:ext cx="761"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1050" b="0">
                  <a:solidFill>
                    <a:srgbClr val="000000"/>
                  </a:solidFill>
                  <a:latin typeface="Times New Roman" panose="02020603050405020304" pitchFamily="18" charset="0"/>
                </a:rPr>
                <a:t>New Projects</a:t>
              </a:r>
            </a:p>
          </p:txBody>
        </p:sp>
        <p:sp>
          <p:nvSpPr>
            <p:cNvPr id="65542" name="Text Box 6"/>
            <p:cNvSpPr txBox="1">
              <a:spLocks noChangeArrowheads="1"/>
            </p:cNvSpPr>
            <p:nvPr/>
          </p:nvSpPr>
          <p:spPr bwMode="auto">
            <a:xfrm>
              <a:off x="3841" y="3580"/>
              <a:ext cx="738"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1050" b="0">
                  <a:solidFill>
                    <a:srgbClr val="000000"/>
                  </a:solidFill>
                  <a:latin typeface="Times New Roman" panose="02020603050405020304" pitchFamily="18" charset="0"/>
                </a:rPr>
                <a:t>Organisation</a:t>
              </a:r>
            </a:p>
          </p:txBody>
        </p:sp>
        <p:pic>
          <p:nvPicPr>
            <p:cNvPr id="65543" name="Picture 7" descr="Slid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65" y="2842"/>
              <a:ext cx="3098" cy="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4" name="Oval 8"/>
            <p:cNvSpPr>
              <a:spLocks noChangeArrowheads="1"/>
            </p:cNvSpPr>
            <p:nvPr/>
          </p:nvSpPr>
          <p:spPr bwMode="auto">
            <a:xfrm>
              <a:off x="3162" y="3074"/>
              <a:ext cx="456" cy="456"/>
            </a:xfrm>
            <a:prstGeom prst="ellipse">
              <a:avLst/>
            </a:prstGeom>
            <a:solidFill>
              <a:srgbClr val="A0BDE8"/>
            </a:solidFill>
            <a:ln w="9525" algn="ctr">
              <a:solidFill>
                <a:srgbClr val="A0BDE8"/>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r>
                <a:rPr lang="en-US" altLang="en-US" sz="3000">
                  <a:solidFill>
                    <a:srgbClr val="FFFFFF"/>
                  </a:solidFill>
                </a:rPr>
                <a:t>?</a:t>
              </a:r>
            </a:p>
          </p:txBody>
        </p:sp>
        <p:sp>
          <p:nvSpPr>
            <p:cNvPr id="65545" name="AutoShape 9"/>
            <p:cNvSpPr>
              <a:spLocks noChangeArrowheads="1"/>
            </p:cNvSpPr>
            <p:nvPr/>
          </p:nvSpPr>
          <p:spPr bwMode="auto">
            <a:xfrm>
              <a:off x="2692" y="3201"/>
              <a:ext cx="532" cy="208"/>
            </a:xfrm>
            <a:custGeom>
              <a:avLst/>
              <a:gdLst>
                <a:gd name="T0" fmla="*/ 405 w 21600"/>
                <a:gd name="T1" fmla="*/ 0 h 21600"/>
                <a:gd name="T2" fmla="*/ 0 w 21600"/>
                <a:gd name="T3" fmla="*/ 104 h 21600"/>
                <a:gd name="T4" fmla="*/ 405 w 21600"/>
                <a:gd name="T5" fmla="*/ 208 h 21600"/>
                <a:gd name="T6" fmla="*/ 532 w 21600"/>
                <a:gd name="T7" fmla="*/ 104 h 21600"/>
                <a:gd name="T8" fmla="*/ 17694720 60000 65536"/>
                <a:gd name="T9" fmla="*/ 11796480 60000 65536"/>
                <a:gd name="T10" fmla="*/ 5898240 60000 65536"/>
                <a:gd name="T11" fmla="*/ 0 60000 65536"/>
                <a:gd name="T12" fmla="*/ 3370 w 21600"/>
                <a:gd name="T13" fmla="*/ 7062 h 21600"/>
                <a:gd name="T14" fmla="*/ 19814 w 21600"/>
                <a:gd name="T15" fmla="*/ 14538 h 21600"/>
              </a:gdLst>
              <a:ahLst/>
              <a:cxnLst>
                <a:cxn ang="T8">
                  <a:pos x="T0" y="T1"/>
                </a:cxn>
                <a:cxn ang="T9">
                  <a:pos x="T2" y="T3"/>
                </a:cxn>
                <a:cxn ang="T10">
                  <a:pos x="T4" y="T5"/>
                </a:cxn>
                <a:cxn ang="T11">
                  <a:pos x="T6" y="T7"/>
                </a:cxn>
              </a:cxnLst>
              <a:rect l="T12" t="T13" r="T14" b="T15"/>
              <a:pathLst>
                <a:path w="21600" h="21600">
                  <a:moveTo>
                    <a:pt x="16451" y="0"/>
                  </a:moveTo>
                  <a:lnTo>
                    <a:pt x="16451" y="7062"/>
                  </a:lnTo>
                  <a:lnTo>
                    <a:pt x="3375" y="7062"/>
                  </a:lnTo>
                  <a:lnTo>
                    <a:pt x="3375" y="14538"/>
                  </a:lnTo>
                  <a:lnTo>
                    <a:pt x="16451" y="14538"/>
                  </a:lnTo>
                  <a:lnTo>
                    <a:pt x="16451" y="21600"/>
                  </a:lnTo>
                  <a:lnTo>
                    <a:pt x="21600" y="10800"/>
                  </a:lnTo>
                  <a:lnTo>
                    <a:pt x="16451" y="0"/>
                  </a:lnTo>
                  <a:close/>
                </a:path>
                <a:path w="21600" h="21600">
                  <a:moveTo>
                    <a:pt x="1350" y="7062"/>
                  </a:moveTo>
                  <a:lnTo>
                    <a:pt x="1350" y="14538"/>
                  </a:lnTo>
                  <a:lnTo>
                    <a:pt x="2700" y="14538"/>
                  </a:lnTo>
                  <a:lnTo>
                    <a:pt x="2700" y="7062"/>
                  </a:lnTo>
                  <a:lnTo>
                    <a:pt x="1350" y="7062"/>
                  </a:lnTo>
                  <a:close/>
                </a:path>
                <a:path w="21600" h="21600">
                  <a:moveTo>
                    <a:pt x="0" y="7062"/>
                  </a:moveTo>
                  <a:lnTo>
                    <a:pt x="0" y="14538"/>
                  </a:lnTo>
                  <a:lnTo>
                    <a:pt x="675" y="14538"/>
                  </a:lnTo>
                  <a:lnTo>
                    <a:pt x="675" y="7062"/>
                  </a:lnTo>
                  <a:lnTo>
                    <a:pt x="0" y="7062"/>
                  </a:lnTo>
                  <a:close/>
                </a:path>
              </a:pathLst>
            </a:custGeom>
            <a:solidFill>
              <a:srgbClr val="FFCC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1350" b="1">
                <a:solidFill>
                  <a:srgbClr val="000000"/>
                </a:solidFill>
              </a:endParaRPr>
            </a:p>
          </p:txBody>
        </p:sp>
      </p:grpSp>
    </p:spTree>
    <p:extLst>
      <p:ext uri="{BB962C8B-B14F-4D97-AF65-F5344CB8AC3E}">
        <p14:creationId xmlns:p14="http://schemas.microsoft.com/office/powerpoint/2010/main" val="5853312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52963"/>
                                        </p:tgtEl>
                                        <p:attrNameLst>
                                          <p:attrName>style.visibility</p:attrName>
                                        </p:attrNameLst>
                                      </p:cBhvr>
                                      <p:to>
                                        <p:strVal val="visible"/>
                                      </p:to>
                                    </p:set>
                                    <p:animEffect transition="in" filter="wipe(left)">
                                      <p:cBhvr>
                                        <p:cTn id="7" dur="500"/>
                                        <p:tgtEl>
                                          <p:spTgt spid="552963"/>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552964"/>
                                        </p:tgtEl>
                                        <p:attrNameLst>
                                          <p:attrName>style.visibility</p:attrName>
                                        </p:attrNameLst>
                                      </p:cBhvr>
                                      <p:to>
                                        <p:strVal val="visible"/>
                                      </p:to>
                                    </p:set>
                                    <p:animEffect transition="in" filter="fade">
                                      <p:cBhvr>
                                        <p:cTn id="11" dur="500"/>
                                        <p:tgtEl>
                                          <p:spTgt spid="5529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6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1372791" y="77391"/>
            <a:ext cx="55626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1500">
                <a:solidFill>
                  <a:srgbClr val="F8F8F8"/>
                </a:solidFill>
                <a:latin typeface="Times New Roman" panose="02020603050405020304" pitchFamily="18" charset="0"/>
              </a:rPr>
              <a:t>C</a:t>
            </a:r>
            <a:r>
              <a:rPr lang="en-US" altLang="en-US" sz="1200">
                <a:solidFill>
                  <a:srgbClr val="F8F8F8"/>
                </a:solidFill>
                <a:latin typeface="Times New Roman" panose="02020603050405020304" pitchFamily="18" charset="0"/>
              </a:rPr>
              <a:t>OBI</a:t>
            </a:r>
            <a:r>
              <a:rPr lang="en-US" altLang="en-US" sz="1500">
                <a:solidFill>
                  <a:srgbClr val="F8F8F8"/>
                </a:solidFill>
                <a:latin typeface="Times New Roman" panose="02020603050405020304" pitchFamily="18" charset="0"/>
              </a:rPr>
              <a:t>T Cube:</a:t>
            </a:r>
            <a:r>
              <a:rPr lang="en-US" altLang="en-US" sz="1500" b="0">
                <a:solidFill>
                  <a:srgbClr val="000000"/>
                </a:solidFill>
                <a:latin typeface="Times New Roman" panose="02020603050405020304" pitchFamily="18" charset="0"/>
              </a:rPr>
              <a:t> </a:t>
            </a:r>
            <a:r>
              <a:rPr lang="en-US" altLang="en-US" sz="1500">
                <a:solidFill>
                  <a:srgbClr val="F8F8F8"/>
                </a:solidFill>
                <a:latin typeface="Times New Roman" panose="02020603050405020304" pitchFamily="18" charset="0"/>
              </a:rPr>
              <a:t>IT Domains </a:t>
            </a:r>
            <a:r>
              <a:rPr lang="en-US" altLang="en-US" sz="1500" i="1">
                <a:solidFill>
                  <a:srgbClr val="F8F8F8"/>
                </a:solidFill>
                <a:latin typeface="Times New Roman" panose="02020603050405020304" pitchFamily="18" charset="0"/>
              </a:rPr>
              <a:t>(Cont.)</a:t>
            </a:r>
          </a:p>
        </p:txBody>
      </p:sp>
      <p:grpSp>
        <p:nvGrpSpPr>
          <p:cNvPr id="67587" name="Group 6"/>
          <p:cNvGrpSpPr>
            <a:grpSpLocks/>
          </p:cNvGrpSpPr>
          <p:nvPr/>
        </p:nvGrpSpPr>
        <p:grpSpPr bwMode="auto">
          <a:xfrm>
            <a:off x="1514475" y="1943100"/>
            <a:ext cx="2900363" cy="1771650"/>
            <a:chOff x="312" y="1632"/>
            <a:chExt cx="2436" cy="1488"/>
          </a:xfrm>
        </p:grpSpPr>
        <p:sp>
          <p:nvSpPr>
            <p:cNvPr id="67591" name="Rectangle 7"/>
            <p:cNvSpPr>
              <a:spLocks noChangeArrowheads="1"/>
            </p:cNvSpPr>
            <p:nvPr/>
          </p:nvSpPr>
          <p:spPr bwMode="auto">
            <a:xfrm>
              <a:off x="312" y="1632"/>
              <a:ext cx="2436" cy="1488"/>
            </a:xfrm>
            <a:prstGeom prst="rect">
              <a:avLst/>
            </a:prstGeom>
            <a:solidFill>
              <a:srgbClr val="DBEFFD"/>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67592" name="Rectangle 8"/>
            <p:cNvSpPr>
              <a:spLocks noChangeArrowheads="1"/>
            </p:cNvSpPr>
            <p:nvPr/>
          </p:nvSpPr>
          <p:spPr bwMode="auto">
            <a:xfrm>
              <a:off x="1909" y="1778"/>
              <a:ext cx="692" cy="308"/>
            </a:xfrm>
            <a:prstGeom prst="rect">
              <a:avLst/>
            </a:prstGeom>
            <a:noFill/>
            <a:ln w="38100" algn="ctr">
              <a:solidFill>
                <a:srgbClr val="9900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67593" name="AutoShape 9"/>
            <p:cNvSpPr>
              <a:spLocks noChangeArrowheads="1"/>
            </p:cNvSpPr>
            <p:nvPr/>
          </p:nvSpPr>
          <p:spPr bwMode="auto">
            <a:xfrm rot="-2463289">
              <a:off x="812" y="1796"/>
              <a:ext cx="909" cy="719"/>
            </a:xfrm>
            <a:prstGeom prst="parallelogram">
              <a:avLst>
                <a:gd name="adj" fmla="val 0"/>
              </a:avLst>
            </a:prstGeom>
            <a:gradFill rotWithShape="1">
              <a:gsLst>
                <a:gs pos="0">
                  <a:schemeClr val="bg1">
                    <a:alpha val="0"/>
                  </a:schemeClr>
                </a:gs>
                <a:gs pos="100000">
                  <a:srgbClr val="9EC2F8"/>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67594" name="Text Box 10"/>
            <p:cNvSpPr txBox="1">
              <a:spLocks noChangeArrowheads="1"/>
            </p:cNvSpPr>
            <p:nvPr/>
          </p:nvSpPr>
          <p:spPr bwMode="auto">
            <a:xfrm>
              <a:off x="481" y="1776"/>
              <a:ext cx="651"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r" fontAlgn="base">
                <a:spcBef>
                  <a:spcPct val="0"/>
                </a:spcBef>
                <a:spcAft>
                  <a:spcPct val="0"/>
                </a:spcAft>
              </a:pPr>
              <a:r>
                <a:rPr lang="en-US" altLang="en-US" sz="900" b="0">
                  <a:solidFill>
                    <a:srgbClr val="000000"/>
                  </a:solidFill>
                  <a:latin typeface="Times New Roman" panose="02020603050405020304" pitchFamily="18" charset="0"/>
                </a:rPr>
                <a:t>Plan and Organise</a:t>
              </a:r>
            </a:p>
          </p:txBody>
        </p:sp>
        <p:sp>
          <p:nvSpPr>
            <p:cNvPr id="67595" name="Text Box 11"/>
            <p:cNvSpPr txBox="1">
              <a:spLocks noChangeArrowheads="1"/>
            </p:cNvSpPr>
            <p:nvPr/>
          </p:nvSpPr>
          <p:spPr bwMode="auto">
            <a:xfrm>
              <a:off x="445" y="2724"/>
              <a:ext cx="65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r" fontAlgn="base">
                <a:spcBef>
                  <a:spcPct val="0"/>
                </a:spcBef>
                <a:spcAft>
                  <a:spcPct val="0"/>
                </a:spcAft>
              </a:pPr>
              <a:r>
                <a:rPr lang="en-US" altLang="en-US" sz="900" b="0">
                  <a:solidFill>
                    <a:srgbClr val="000000"/>
                  </a:solidFill>
                  <a:latin typeface="Times New Roman" panose="02020603050405020304" pitchFamily="18" charset="0"/>
                </a:rPr>
                <a:t>Deliver and Support</a:t>
              </a:r>
            </a:p>
          </p:txBody>
        </p:sp>
        <p:sp>
          <p:nvSpPr>
            <p:cNvPr id="67596" name="Text Box 12"/>
            <p:cNvSpPr txBox="1">
              <a:spLocks noChangeArrowheads="1"/>
            </p:cNvSpPr>
            <p:nvPr/>
          </p:nvSpPr>
          <p:spPr bwMode="auto">
            <a:xfrm>
              <a:off x="1938" y="1776"/>
              <a:ext cx="658"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900" b="0">
                  <a:solidFill>
                    <a:srgbClr val="000000"/>
                  </a:solidFill>
                  <a:latin typeface="Times New Roman" panose="02020603050405020304" pitchFamily="18" charset="0"/>
                </a:rPr>
                <a:t>Acquire and Implement</a:t>
              </a:r>
            </a:p>
          </p:txBody>
        </p:sp>
        <p:sp>
          <p:nvSpPr>
            <p:cNvPr id="67597" name="Text Box 13"/>
            <p:cNvSpPr txBox="1">
              <a:spLocks noChangeArrowheads="1"/>
            </p:cNvSpPr>
            <p:nvPr/>
          </p:nvSpPr>
          <p:spPr bwMode="auto">
            <a:xfrm>
              <a:off x="1929" y="2724"/>
              <a:ext cx="633"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900" b="0">
                  <a:solidFill>
                    <a:srgbClr val="000000"/>
                  </a:solidFill>
                  <a:latin typeface="Times New Roman" panose="02020603050405020304" pitchFamily="18" charset="0"/>
                </a:rPr>
                <a:t>Monitor and Evaluate</a:t>
              </a:r>
            </a:p>
          </p:txBody>
        </p:sp>
        <p:sp>
          <p:nvSpPr>
            <p:cNvPr id="67598" name="Line 14"/>
            <p:cNvSpPr>
              <a:spLocks noChangeShapeType="1"/>
            </p:cNvSpPr>
            <p:nvPr/>
          </p:nvSpPr>
          <p:spPr bwMode="auto">
            <a:xfrm>
              <a:off x="896" y="2276"/>
              <a:ext cx="12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67599" name="Line 15"/>
            <p:cNvSpPr>
              <a:spLocks noChangeShapeType="1"/>
            </p:cNvSpPr>
            <p:nvPr/>
          </p:nvSpPr>
          <p:spPr bwMode="auto">
            <a:xfrm>
              <a:off x="896" y="2584"/>
              <a:ext cx="12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grpSp>
          <p:nvGrpSpPr>
            <p:cNvPr id="67600" name="Group 16"/>
            <p:cNvGrpSpPr>
              <a:grpSpLocks/>
            </p:cNvGrpSpPr>
            <p:nvPr/>
          </p:nvGrpSpPr>
          <p:grpSpPr bwMode="auto">
            <a:xfrm>
              <a:off x="826" y="2170"/>
              <a:ext cx="216" cy="216"/>
              <a:chOff x="750" y="3234"/>
              <a:chExt cx="216" cy="216"/>
            </a:xfrm>
          </p:grpSpPr>
          <p:sp>
            <p:nvSpPr>
              <p:cNvPr id="67629" name="Rectangle 17"/>
              <p:cNvSpPr>
                <a:spLocks noChangeArrowheads="1"/>
              </p:cNvSpPr>
              <p:nvPr/>
            </p:nvSpPr>
            <p:spPr bwMode="auto">
              <a:xfrm>
                <a:off x="750" y="3234"/>
                <a:ext cx="216" cy="216"/>
              </a:xfrm>
              <a:prstGeom prst="rect">
                <a:avLst/>
              </a:prstGeom>
              <a:solidFill>
                <a:srgbClr val="DDDDDD"/>
              </a:solidFill>
              <a:ln w="6350" algn="ctr">
                <a:solidFill>
                  <a:srgbClr val="96969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67630" name="Rectangle 18"/>
              <p:cNvSpPr>
                <a:spLocks noChangeArrowheads="1"/>
              </p:cNvSpPr>
              <p:nvPr/>
            </p:nvSpPr>
            <p:spPr bwMode="auto">
              <a:xfrm>
                <a:off x="770" y="3256"/>
                <a:ext cx="174" cy="174"/>
              </a:xfrm>
              <a:prstGeom prst="rect">
                <a:avLst/>
              </a:prstGeom>
              <a:solidFill>
                <a:srgbClr val="FFCC66"/>
              </a:solidFill>
              <a:ln w="6350"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grpSp>
        <p:grpSp>
          <p:nvGrpSpPr>
            <p:cNvPr id="67601" name="Group 19"/>
            <p:cNvGrpSpPr>
              <a:grpSpLocks/>
            </p:cNvGrpSpPr>
            <p:nvPr/>
          </p:nvGrpSpPr>
          <p:grpSpPr bwMode="auto">
            <a:xfrm>
              <a:off x="826" y="2476"/>
              <a:ext cx="216" cy="216"/>
              <a:chOff x="750" y="3234"/>
              <a:chExt cx="216" cy="216"/>
            </a:xfrm>
          </p:grpSpPr>
          <p:sp>
            <p:nvSpPr>
              <p:cNvPr id="67627" name="Rectangle 20"/>
              <p:cNvSpPr>
                <a:spLocks noChangeArrowheads="1"/>
              </p:cNvSpPr>
              <p:nvPr/>
            </p:nvSpPr>
            <p:spPr bwMode="auto">
              <a:xfrm>
                <a:off x="750" y="3234"/>
                <a:ext cx="216" cy="216"/>
              </a:xfrm>
              <a:prstGeom prst="rect">
                <a:avLst/>
              </a:prstGeom>
              <a:solidFill>
                <a:srgbClr val="DDDDDD"/>
              </a:solidFill>
              <a:ln w="6350" algn="ctr">
                <a:solidFill>
                  <a:srgbClr val="96969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67628" name="Rectangle 21"/>
              <p:cNvSpPr>
                <a:spLocks noChangeArrowheads="1"/>
              </p:cNvSpPr>
              <p:nvPr/>
            </p:nvSpPr>
            <p:spPr bwMode="auto">
              <a:xfrm>
                <a:off x="770" y="3256"/>
                <a:ext cx="174" cy="174"/>
              </a:xfrm>
              <a:prstGeom prst="rect">
                <a:avLst/>
              </a:prstGeom>
              <a:solidFill>
                <a:srgbClr val="FFCC66"/>
              </a:solidFill>
              <a:ln w="6350"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grpSp>
        <p:grpSp>
          <p:nvGrpSpPr>
            <p:cNvPr id="67602" name="Group 22"/>
            <p:cNvGrpSpPr>
              <a:grpSpLocks/>
            </p:cNvGrpSpPr>
            <p:nvPr/>
          </p:nvGrpSpPr>
          <p:grpSpPr bwMode="auto">
            <a:xfrm>
              <a:off x="1986" y="2170"/>
              <a:ext cx="216" cy="216"/>
              <a:chOff x="750" y="3234"/>
              <a:chExt cx="216" cy="216"/>
            </a:xfrm>
          </p:grpSpPr>
          <p:sp>
            <p:nvSpPr>
              <p:cNvPr id="67625" name="Rectangle 23"/>
              <p:cNvSpPr>
                <a:spLocks noChangeArrowheads="1"/>
              </p:cNvSpPr>
              <p:nvPr/>
            </p:nvSpPr>
            <p:spPr bwMode="auto">
              <a:xfrm>
                <a:off x="750" y="3234"/>
                <a:ext cx="216" cy="216"/>
              </a:xfrm>
              <a:prstGeom prst="rect">
                <a:avLst/>
              </a:prstGeom>
              <a:solidFill>
                <a:srgbClr val="DDDDDD"/>
              </a:solidFill>
              <a:ln w="6350" algn="ctr">
                <a:solidFill>
                  <a:srgbClr val="96969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67626" name="Rectangle 24"/>
              <p:cNvSpPr>
                <a:spLocks noChangeArrowheads="1"/>
              </p:cNvSpPr>
              <p:nvPr/>
            </p:nvSpPr>
            <p:spPr bwMode="auto">
              <a:xfrm>
                <a:off x="770" y="3256"/>
                <a:ext cx="174" cy="174"/>
              </a:xfrm>
              <a:prstGeom prst="rect">
                <a:avLst/>
              </a:prstGeom>
              <a:solidFill>
                <a:srgbClr val="FFCC66"/>
              </a:solidFill>
              <a:ln w="6350"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grpSp>
        <p:grpSp>
          <p:nvGrpSpPr>
            <p:cNvPr id="67603" name="Group 25"/>
            <p:cNvGrpSpPr>
              <a:grpSpLocks/>
            </p:cNvGrpSpPr>
            <p:nvPr/>
          </p:nvGrpSpPr>
          <p:grpSpPr bwMode="auto">
            <a:xfrm>
              <a:off x="1986" y="2476"/>
              <a:ext cx="216" cy="216"/>
              <a:chOff x="750" y="3234"/>
              <a:chExt cx="216" cy="216"/>
            </a:xfrm>
          </p:grpSpPr>
          <p:sp>
            <p:nvSpPr>
              <p:cNvPr id="67623" name="Rectangle 26"/>
              <p:cNvSpPr>
                <a:spLocks noChangeArrowheads="1"/>
              </p:cNvSpPr>
              <p:nvPr/>
            </p:nvSpPr>
            <p:spPr bwMode="auto">
              <a:xfrm>
                <a:off x="750" y="3234"/>
                <a:ext cx="216" cy="216"/>
              </a:xfrm>
              <a:prstGeom prst="rect">
                <a:avLst/>
              </a:prstGeom>
              <a:solidFill>
                <a:srgbClr val="DDDDDD"/>
              </a:solidFill>
              <a:ln w="6350" algn="ctr">
                <a:solidFill>
                  <a:srgbClr val="96969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67624" name="Rectangle 27"/>
              <p:cNvSpPr>
                <a:spLocks noChangeArrowheads="1"/>
              </p:cNvSpPr>
              <p:nvPr/>
            </p:nvSpPr>
            <p:spPr bwMode="auto">
              <a:xfrm>
                <a:off x="770" y="3256"/>
                <a:ext cx="174" cy="174"/>
              </a:xfrm>
              <a:prstGeom prst="rect">
                <a:avLst/>
              </a:prstGeom>
              <a:solidFill>
                <a:srgbClr val="FFCC66"/>
              </a:solidFill>
              <a:ln w="6350"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grpSp>
        <p:sp>
          <p:nvSpPr>
            <p:cNvPr id="67604" name="AutoShape 28"/>
            <p:cNvSpPr>
              <a:spLocks noChangeArrowheads="1"/>
            </p:cNvSpPr>
            <p:nvPr/>
          </p:nvSpPr>
          <p:spPr bwMode="auto">
            <a:xfrm>
              <a:off x="1131" y="2116"/>
              <a:ext cx="758" cy="582"/>
            </a:xfrm>
            <a:prstGeom prst="roundRect">
              <a:avLst>
                <a:gd name="adj" fmla="val 11792"/>
              </a:avLst>
            </a:prstGeom>
            <a:solidFill>
              <a:srgbClr val="E49FE9"/>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grpSp>
          <p:nvGrpSpPr>
            <p:cNvPr id="67605" name="Group 29"/>
            <p:cNvGrpSpPr>
              <a:grpSpLocks/>
            </p:cNvGrpSpPr>
            <p:nvPr/>
          </p:nvGrpSpPr>
          <p:grpSpPr bwMode="auto">
            <a:xfrm>
              <a:off x="1129" y="2299"/>
              <a:ext cx="760" cy="435"/>
              <a:chOff x="3320" y="3444"/>
              <a:chExt cx="1123" cy="577"/>
            </a:xfrm>
          </p:grpSpPr>
          <p:sp>
            <p:nvSpPr>
              <p:cNvPr id="67621" name="AutoShape 30"/>
              <p:cNvSpPr>
                <a:spLocks noChangeArrowheads="1"/>
              </p:cNvSpPr>
              <p:nvPr/>
            </p:nvSpPr>
            <p:spPr bwMode="auto">
              <a:xfrm>
                <a:off x="3321" y="3448"/>
                <a:ext cx="1122" cy="573"/>
              </a:xfrm>
              <a:prstGeom prst="roundRect">
                <a:avLst>
                  <a:gd name="adj" fmla="val 14708"/>
                </a:avLst>
              </a:prstGeom>
              <a:solidFill>
                <a:srgbClr val="FFCDF4"/>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67622" name="Rectangle 31"/>
              <p:cNvSpPr>
                <a:spLocks noChangeArrowheads="1"/>
              </p:cNvSpPr>
              <p:nvPr/>
            </p:nvSpPr>
            <p:spPr bwMode="auto">
              <a:xfrm>
                <a:off x="3320" y="3444"/>
                <a:ext cx="1123" cy="165"/>
              </a:xfrm>
              <a:prstGeom prst="rect">
                <a:avLst/>
              </a:prstGeom>
              <a:solidFill>
                <a:srgbClr val="FFCDF4"/>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grpSp>
        <p:grpSp>
          <p:nvGrpSpPr>
            <p:cNvPr id="67606" name="Group 32"/>
            <p:cNvGrpSpPr>
              <a:grpSpLocks/>
            </p:cNvGrpSpPr>
            <p:nvPr/>
          </p:nvGrpSpPr>
          <p:grpSpPr bwMode="auto">
            <a:xfrm>
              <a:off x="1217" y="2379"/>
              <a:ext cx="559" cy="291"/>
              <a:chOff x="1217" y="2379"/>
              <a:chExt cx="559" cy="291"/>
            </a:xfrm>
          </p:grpSpPr>
          <p:sp>
            <p:nvSpPr>
              <p:cNvPr id="67613" name="Line 33"/>
              <p:cNvSpPr>
                <a:spLocks noChangeShapeType="1"/>
              </p:cNvSpPr>
              <p:nvPr/>
            </p:nvSpPr>
            <p:spPr bwMode="auto">
              <a:xfrm>
                <a:off x="1219" y="2668"/>
                <a:ext cx="168" cy="0"/>
              </a:xfrm>
              <a:prstGeom prst="line">
                <a:avLst/>
              </a:prstGeom>
              <a:noFill/>
              <a:ln w="31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67614" name="Line 34"/>
              <p:cNvSpPr>
                <a:spLocks noChangeShapeType="1"/>
              </p:cNvSpPr>
              <p:nvPr/>
            </p:nvSpPr>
            <p:spPr bwMode="auto">
              <a:xfrm>
                <a:off x="1217" y="2546"/>
                <a:ext cx="0" cy="12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67615" name="Line 35"/>
              <p:cNvSpPr>
                <a:spLocks noChangeShapeType="1"/>
              </p:cNvSpPr>
              <p:nvPr/>
            </p:nvSpPr>
            <p:spPr bwMode="auto">
              <a:xfrm>
                <a:off x="1608" y="2670"/>
                <a:ext cx="166" cy="0"/>
              </a:xfrm>
              <a:prstGeom prst="line">
                <a:avLst/>
              </a:prstGeom>
              <a:noFill/>
              <a:ln w="3175">
                <a:solidFill>
                  <a:schemeClr val="bg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67616" name="Line 36"/>
              <p:cNvSpPr>
                <a:spLocks noChangeShapeType="1"/>
              </p:cNvSpPr>
              <p:nvPr/>
            </p:nvSpPr>
            <p:spPr bwMode="auto">
              <a:xfrm>
                <a:off x="1776" y="2522"/>
                <a:ext cx="0" cy="148"/>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67617" name="Line 37"/>
              <p:cNvSpPr>
                <a:spLocks noChangeShapeType="1"/>
              </p:cNvSpPr>
              <p:nvPr/>
            </p:nvSpPr>
            <p:spPr bwMode="auto">
              <a:xfrm>
                <a:off x="1222" y="2388"/>
                <a:ext cx="552"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67618" name="Line 38"/>
              <p:cNvSpPr>
                <a:spLocks noChangeShapeType="1"/>
              </p:cNvSpPr>
              <p:nvPr/>
            </p:nvSpPr>
            <p:spPr bwMode="auto">
              <a:xfrm>
                <a:off x="1220" y="2388"/>
                <a:ext cx="0" cy="77"/>
              </a:xfrm>
              <a:prstGeom prst="line">
                <a:avLst/>
              </a:prstGeom>
              <a:noFill/>
              <a:ln w="31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67619" name="Line 39"/>
              <p:cNvSpPr>
                <a:spLocks noChangeShapeType="1"/>
              </p:cNvSpPr>
              <p:nvPr/>
            </p:nvSpPr>
            <p:spPr bwMode="auto">
              <a:xfrm>
                <a:off x="1776" y="2388"/>
                <a:ext cx="0" cy="77"/>
              </a:xfrm>
              <a:prstGeom prst="line">
                <a:avLst/>
              </a:prstGeom>
              <a:noFill/>
              <a:ln w="31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67620" name="Line 40"/>
              <p:cNvSpPr>
                <a:spLocks noChangeShapeType="1"/>
              </p:cNvSpPr>
              <p:nvPr/>
            </p:nvSpPr>
            <p:spPr bwMode="auto">
              <a:xfrm>
                <a:off x="1491" y="2379"/>
                <a:ext cx="0" cy="244"/>
              </a:xfrm>
              <a:prstGeom prst="line">
                <a:avLst/>
              </a:prstGeom>
              <a:noFill/>
              <a:ln w="31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grpSp>
        <p:sp>
          <p:nvSpPr>
            <p:cNvPr id="67607" name="AutoShape 41"/>
            <p:cNvSpPr>
              <a:spLocks noChangeArrowheads="1"/>
            </p:cNvSpPr>
            <p:nvPr/>
          </p:nvSpPr>
          <p:spPr bwMode="auto">
            <a:xfrm>
              <a:off x="1381" y="2335"/>
              <a:ext cx="229" cy="107"/>
            </a:xfrm>
            <a:prstGeom prst="hexagon">
              <a:avLst>
                <a:gd name="adj" fmla="val 53505"/>
                <a:gd name="vf" fmla="val 115470"/>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67608" name="Rectangle 42"/>
            <p:cNvSpPr>
              <a:spLocks noChangeArrowheads="1"/>
            </p:cNvSpPr>
            <p:nvPr/>
          </p:nvSpPr>
          <p:spPr bwMode="auto">
            <a:xfrm>
              <a:off x="1389" y="2627"/>
              <a:ext cx="216" cy="77"/>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67609" name="Text Box 43"/>
            <p:cNvSpPr txBox="1">
              <a:spLocks noChangeArrowheads="1"/>
            </p:cNvSpPr>
            <p:nvPr/>
          </p:nvSpPr>
          <p:spPr bwMode="auto">
            <a:xfrm>
              <a:off x="1098" y="2119"/>
              <a:ext cx="833"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50000"/>
                </a:spcBef>
                <a:spcAft>
                  <a:spcPct val="0"/>
                </a:spcAft>
              </a:pPr>
              <a:r>
                <a:rPr lang="en-US" altLang="en-US" sz="900" b="0">
                  <a:solidFill>
                    <a:srgbClr val="000000"/>
                  </a:solidFill>
                  <a:latin typeface="Times New Roman" panose="02020603050405020304" pitchFamily="18" charset="0"/>
                </a:rPr>
                <a:t>IT Processes</a:t>
              </a:r>
            </a:p>
          </p:txBody>
        </p:sp>
        <p:grpSp>
          <p:nvGrpSpPr>
            <p:cNvPr id="67610" name="Group 44"/>
            <p:cNvGrpSpPr>
              <a:grpSpLocks/>
            </p:cNvGrpSpPr>
            <p:nvPr/>
          </p:nvGrpSpPr>
          <p:grpSpPr bwMode="auto">
            <a:xfrm>
              <a:off x="1173" y="2483"/>
              <a:ext cx="648" cy="94"/>
              <a:chOff x="1173" y="2483"/>
              <a:chExt cx="648" cy="94"/>
            </a:xfrm>
          </p:grpSpPr>
          <p:sp>
            <p:nvSpPr>
              <p:cNvPr id="67611" name="Rectangle 45"/>
              <p:cNvSpPr>
                <a:spLocks noChangeArrowheads="1"/>
              </p:cNvSpPr>
              <p:nvPr/>
            </p:nvSpPr>
            <p:spPr bwMode="auto">
              <a:xfrm rot="2700000">
                <a:off x="1173" y="2483"/>
                <a:ext cx="94" cy="94"/>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67612" name="Rectangle 46"/>
              <p:cNvSpPr>
                <a:spLocks noChangeArrowheads="1"/>
              </p:cNvSpPr>
              <p:nvPr/>
            </p:nvSpPr>
            <p:spPr bwMode="auto">
              <a:xfrm rot="2700000">
                <a:off x="1727" y="2483"/>
                <a:ext cx="94" cy="94"/>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grpSp>
      </p:grpSp>
      <p:grpSp>
        <p:nvGrpSpPr>
          <p:cNvPr id="555011" name="Group 3"/>
          <p:cNvGrpSpPr>
            <a:grpSpLocks/>
          </p:cNvGrpSpPr>
          <p:nvPr/>
        </p:nvGrpSpPr>
        <p:grpSpPr bwMode="auto">
          <a:xfrm>
            <a:off x="4658917" y="1373981"/>
            <a:ext cx="3134915" cy="2637235"/>
            <a:chOff x="2953" y="1154"/>
            <a:chExt cx="2633" cy="2215"/>
          </a:xfrm>
        </p:grpSpPr>
        <p:sp>
          <p:nvSpPr>
            <p:cNvPr id="67589" name="AutoShape 4"/>
            <p:cNvSpPr>
              <a:spLocks noChangeArrowheads="1"/>
            </p:cNvSpPr>
            <p:nvPr/>
          </p:nvSpPr>
          <p:spPr bwMode="auto">
            <a:xfrm>
              <a:off x="2966" y="1235"/>
              <a:ext cx="2620" cy="2134"/>
            </a:xfrm>
            <a:prstGeom prst="roundRect">
              <a:avLst>
                <a:gd name="adj" fmla="val 3801"/>
              </a:avLst>
            </a:prstGeom>
            <a:solidFill>
              <a:schemeClr val="bg1"/>
            </a:solidFill>
            <a:ln w="0">
              <a:solidFill>
                <a:srgbClr val="5F5F5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10000"/>
                </a:spcBef>
                <a:spcAft>
                  <a:spcPct val="10000"/>
                </a:spcAft>
              </a:pPr>
              <a:endParaRPr lang="en-GB" altLang="en-US" sz="1200" b="0">
                <a:solidFill>
                  <a:srgbClr val="000000"/>
                </a:solidFill>
              </a:endParaRPr>
            </a:p>
            <a:p>
              <a:pPr fontAlgn="base">
                <a:spcBef>
                  <a:spcPct val="10000"/>
                </a:spcBef>
                <a:spcAft>
                  <a:spcPct val="10000"/>
                </a:spcAft>
              </a:pPr>
              <a:r>
                <a:rPr lang="en-US" altLang="en-US" sz="1200" b="0">
                  <a:solidFill>
                    <a:srgbClr val="000000"/>
                  </a:solidFill>
                  <a:latin typeface="Times New Roman" panose="02020603050405020304" pitchFamily="18" charset="0"/>
                </a:rPr>
                <a:t>AI1 Identify automated solutions.</a:t>
              </a:r>
            </a:p>
            <a:p>
              <a:pPr fontAlgn="base">
                <a:spcBef>
                  <a:spcPct val="10000"/>
                </a:spcBef>
                <a:spcAft>
                  <a:spcPct val="10000"/>
                </a:spcAft>
              </a:pPr>
              <a:r>
                <a:rPr lang="en-US" altLang="en-US" sz="1200" b="0">
                  <a:solidFill>
                    <a:srgbClr val="000000"/>
                  </a:solidFill>
                  <a:latin typeface="Times New Roman" panose="02020603050405020304" pitchFamily="18" charset="0"/>
                </a:rPr>
                <a:t>AI2 Acquire and maintain application </a:t>
              </a:r>
            </a:p>
            <a:p>
              <a:pPr fontAlgn="base">
                <a:spcBef>
                  <a:spcPct val="10000"/>
                </a:spcBef>
                <a:spcAft>
                  <a:spcPct val="10000"/>
                </a:spcAft>
              </a:pPr>
              <a:r>
                <a:rPr lang="en-US" altLang="en-US" sz="1200" b="0">
                  <a:solidFill>
                    <a:srgbClr val="000000"/>
                  </a:solidFill>
                  <a:latin typeface="Times New Roman" panose="02020603050405020304" pitchFamily="18" charset="0"/>
                </a:rPr>
                <a:t>       software.</a:t>
              </a:r>
            </a:p>
            <a:p>
              <a:pPr fontAlgn="base">
                <a:spcBef>
                  <a:spcPct val="10000"/>
                </a:spcBef>
                <a:spcAft>
                  <a:spcPct val="10000"/>
                </a:spcAft>
              </a:pPr>
              <a:r>
                <a:rPr lang="en-US" altLang="en-US" sz="1200" b="0">
                  <a:solidFill>
                    <a:srgbClr val="000000"/>
                  </a:solidFill>
                  <a:latin typeface="Times New Roman" panose="02020603050405020304" pitchFamily="18" charset="0"/>
                </a:rPr>
                <a:t>AI3 Acquire and maintain technology </a:t>
              </a:r>
            </a:p>
            <a:p>
              <a:pPr fontAlgn="base">
                <a:spcBef>
                  <a:spcPct val="10000"/>
                </a:spcBef>
                <a:spcAft>
                  <a:spcPct val="10000"/>
                </a:spcAft>
              </a:pPr>
              <a:r>
                <a:rPr lang="en-US" altLang="en-US" sz="1200" b="0">
                  <a:solidFill>
                    <a:srgbClr val="000000"/>
                  </a:solidFill>
                  <a:latin typeface="Times New Roman" panose="02020603050405020304" pitchFamily="18" charset="0"/>
                </a:rPr>
                <a:t>       infrastructure.</a:t>
              </a:r>
            </a:p>
            <a:p>
              <a:pPr fontAlgn="base">
                <a:spcBef>
                  <a:spcPct val="10000"/>
                </a:spcBef>
                <a:spcAft>
                  <a:spcPct val="10000"/>
                </a:spcAft>
              </a:pPr>
              <a:r>
                <a:rPr lang="en-US" altLang="en-US" sz="1200" b="0">
                  <a:solidFill>
                    <a:srgbClr val="000000"/>
                  </a:solidFill>
                  <a:latin typeface="Times New Roman" panose="02020603050405020304" pitchFamily="18" charset="0"/>
                </a:rPr>
                <a:t>AI4 Enable operation and use.</a:t>
              </a:r>
            </a:p>
            <a:p>
              <a:pPr fontAlgn="base">
                <a:spcBef>
                  <a:spcPct val="10000"/>
                </a:spcBef>
                <a:spcAft>
                  <a:spcPct val="10000"/>
                </a:spcAft>
              </a:pPr>
              <a:r>
                <a:rPr lang="en-US" altLang="en-US" sz="1200" b="0">
                  <a:solidFill>
                    <a:srgbClr val="000000"/>
                  </a:solidFill>
                  <a:latin typeface="Times New Roman" panose="02020603050405020304" pitchFamily="18" charset="0"/>
                </a:rPr>
                <a:t>AI5 Procure IT resources.</a:t>
              </a:r>
            </a:p>
            <a:p>
              <a:pPr fontAlgn="base">
                <a:spcBef>
                  <a:spcPct val="10000"/>
                </a:spcBef>
                <a:spcAft>
                  <a:spcPct val="10000"/>
                </a:spcAft>
              </a:pPr>
              <a:r>
                <a:rPr lang="en-US" altLang="en-US" sz="1200" b="0">
                  <a:solidFill>
                    <a:srgbClr val="000000"/>
                  </a:solidFill>
                  <a:latin typeface="Times New Roman" panose="02020603050405020304" pitchFamily="18" charset="0"/>
                </a:rPr>
                <a:t>AI6 Manage changes.</a:t>
              </a:r>
            </a:p>
            <a:p>
              <a:pPr fontAlgn="base">
                <a:spcBef>
                  <a:spcPct val="10000"/>
                </a:spcBef>
                <a:spcAft>
                  <a:spcPct val="10000"/>
                </a:spcAft>
              </a:pPr>
              <a:r>
                <a:rPr lang="en-US" altLang="en-US" sz="1200" b="0">
                  <a:solidFill>
                    <a:srgbClr val="000000"/>
                  </a:solidFill>
                  <a:latin typeface="Times New Roman" panose="02020603050405020304" pitchFamily="18" charset="0"/>
                </a:rPr>
                <a:t>AI7 Install and accredit solutions and </a:t>
              </a:r>
            </a:p>
            <a:p>
              <a:pPr fontAlgn="base">
                <a:spcBef>
                  <a:spcPct val="10000"/>
                </a:spcBef>
                <a:spcAft>
                  <a:spcPct val="10000"/>
                </a:spcAft>
              </a:pPr>
              <a:r>
                <a:rPr lang="en-US" altLang="en-US" sz="1200" b="0">
                  <a:solidFill>
                    <a:srgbClr val="000000"/>
                  </a:solidFill>
                  <a:latin typeface="Times New Roman" panose="02020603050405020304" pitchFamily="18" charset="0"/>
                </a:rPr>
                <a:t>       changes.</a:t>
              </a:r>
            </a:p>
          </p:txBody>
        </p:sp>
        <p:sp>
          <p:nvSpPr>
            <p:cNvPr id="67590" name="AutoShape 5"/>
            <p:cNvSpPr>
              <a:spLocks noChangeArrowheads="1"/>
            </p:cNvSpPr>
            <p:nvPr/>
          </p:nvSpPr>
          <p:spPr bwMode="auto">
            <a:xfrm>
              <a:off x="2953" y="1154"/>
              <a:ext cx="1612" cy="318"/>
            </a:xfrm>
            <a:prstGeom prst="roundRect">
              <a:avLst>
                <a:gd name="adj" fmla="val 16667"/>
              </a:avLst>
            </a:prstGeom>
            <a:solidFill>
              <a:srgbClr val="990033"/>
            </a:solidFill>
            <a:ln w="9525">
              <a:solidFill>
                <a:schemeClr val="bg1"/>
              </a:solidFill>
              <a:round/>
              <a:headEnd/>
              <a:tailEnd/>
            </a:ln>
            <a:effectLst/>
            <a:extLst>
              <a:ext uri="{AF507438-7753-43E0-B8FC-AC1667EBCBE1}">
                <a14:hiddenEffects xmlns:a14="http://schemas.microsoft.com/office/drawing/2010/main">
                  <a:effectLst>
                    <a:outerShdw dist="81320" dir="3080412" algn="ctr" rotWithShape="0">
                      <a:srgbClr val="B2B2B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GB" altLang="en-US" sz="1200">
                  <a:solidFill>
                    <a:srgbClr val="FFFFFF"/>
                  </a:solidFill>
                  <a:latin typeface="Times New Roman" panose="02020603050405020304" pitchFamily="18" charset="0"/>
                </a:rPr>
                <a:t>Acquire and Implement</a:t>
              </a:r>
              <a:endParaRPr lang="en-US" altLang="en-US" sz="1200">
                <a:solidFill>
                  <a:srgbClr val="FFFFFF"/>
                </a:solidFill>
                <a:latin typeface="Times New Roman" panose="02020603050405020304" pitchFamily="18" charset="0"/>
              </a:endParaRPr>
            </a:p>
          </p:txBody>
        </p:sp>
      </p:grpSp>
    </p:spTree>
    <p:extLst>
      <p:ext uri="{BB962C8B-B14F-4D97-AF65-F5344CB8AC3E}">
        <p14:creationId xmlns:p14="http://schemas.microsoft.com/office/powerpoint/2010/main" val="37116422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555011"/>
                                        </p:tgtEl>
                                        <p:attrNameLst>
                                          <p:attrName>style.visibility</p:attrName>
                                        </p:attrNameLst>
                                      </p:cBhvr>
                                      <p:to>
                                        <p:strVal val="visible"/>
                                      </p:to>
                                    </p:set>
                                    <p:animEffect transition="in" filter="wipe(left)">
                                      <p:cBhvr>
                                        <p:cTn id="7" dur="500"/>
                                        <p:tgtEl>
                                          <p:spTgt spid="5550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1657350" y="342900"/>
            <a:ext cx="5829300" cy="857250"/>
          </a:xfrm>
        </p:spPr>
        <p:txBody>
          <a:bodyPr/>
          <a:lstStyle/>
          <a:p>
            <a:pPr eaLnBrk="1" hangingPunct="1"/>
            <a:r>
              <a:rPr lang="en-US" altLang="en-US" sz="3000">
                <a:latin typeface="Arial Narrow" panose="020B0606020202030204" pitchFamily="34" charset="0"/>
              </a:rPr>
              <a:t>Tailoring Security Controls</a:t>
            </a:r>
            <a:r>
              <a:rPr lang="en-US" altLang="en-US" sz="3600">
                <a:latin typeface="Arial Narrow" panose="020B0606020202030204" pitchFamily="34" charset="0"/>
              </a:rPr>
              <a:t/>
            </a:r>
            <a:br>
              <a:rPr lang="en-US" altLang="en-US" sz="3600">
                <a:latin typeface="Arial Narrow" panose="020B0606020202030204" pitchFamily="34" charset="0"/>
              </a:rPr>
            </a:br>
            <a:r>
              <a:rPr lang="en-US" altLang="en-US" sz="1500" b="1" i="1">
                <a:latin typeface="Arial Narrow" panose="020B0606020202030204" pitchFamily="34" charset="0"/>
              </a:rPr>
              <a:t>Scoping, Parameterization, and Compensating Controls</a:t>
            </a:r>
          </a:p>
        </p:txBody>
      </p:sp>
      <p:grpSp>
        <p:nvGrpSpPr>
          <p:cNvPr id="40963" name="Group 3"/>
          <p:cNvGrpSpPr>
            <a:grpSpLocks/>
          </p:cNvGrpSpPr>
          <p:nvPr/>
        </p:nvGrpSpPr>
        <p:grpSpPr bwMode="auto">
          <a:xfrm>
            <a:off x="1650206" y="1385888"/>
            <a:ext cx="5900738" cy="2832497"/>
            <a:chOff x="426" y="1164"/>
            <a:chExt cx="4956" cy="2379"/>
          </a:xfrm>
        </p:grpSpPr>
        <p:grpSp>
          <p:nvGrpSpPr>
            <p:cNvPr id="40964" name="Group 4"/>
            <p:cNvGrpSpPr>
              <a:grpSpLocks/>
            </p:cNvGrpSpPr>
            <p:nvPr/>
          </p:nvGrpSpPr>
          <p:grpSpPr bwMode="auto">
            <a:xfrm>
              <a:off x="438" y="1164"/>
              <a:ext cx="4926" cy="678"/>
              <a:chOff x="432" y="2064"/>
              <a:chExt cx="4926" cy="678"/>
            </a:xfrm>
          </p:grpSpPr>
          <p:grpSp>
            <p:nvGrpSpPr>
              <p:cNvPr id="40988" name="Group 5"/>
              <p:cNvGrpSpPr>
                <a:grpSpLocks/>
              </p:cNvGrpSpPr>
              <p:nvPr/>
            </p:nvGrpSpPr>
            <p:grpSpPr bwMode="auto">
              <a:xfrm>
                <a:off x="432" y="2064"/>
                <a:ext cx="1566" cy="678"/>
                <a:chOff x="432" y="2064"/>
                <a:chExt cx="1566" cy="678"/>
              </a:xfrm>
            </p:grpSpPr>
            <p:sp>
              <p:nvSpPr>
                <p:cNvPr id="40995" name="Rectangle 6"/>
                <p:cNvSpPr>
                  <a:spLocks noChangeArrowheads="1"/>
                </p:cNvSpPr>
                <p:nvPr/>
              </p:nvSpPr>
              <p:spPr bwMode="auto">
                <a:xfrm>
                  <a:off x="432" y="2064"/>
                  <a:ext cx="1566" cy="648"/>
                </a:xfrm>
                <a:prstGeom prst="rect">
                  <a:avLst/>
                </a:prstGeom>
                <a:solidFill>
                  <a:srgbClr val="6666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sz="1050"/>
                </a:p>
              </p:txBody>
            </p:sp>
            <p:sp>
              <p:nvSpPr>
                <p:cNvPr id="40996" name="Text Box 7"/>
                <p:cNvSpPr txBox="1">
                  <a:spLocks noChangeArrowheads="1"/>
                </p:cNvSpPr>
                <p:nvPr/>
              </p:nvSpPr>
              <p:spPr bwMode="auto">
                <a:xfrm>
                  <a:off x="528" y="2160"/>
                  <a:ext cx="1392" cy="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r>
                    <a:rPr lang="en-US" altLang="en-US" sz="900" b="1">
                      <a:solidFill>
                        <a:srgbClr val="000000"/>
                      </a:solidFill>
                      <a:latin typeface="Arial" panose="020B0604020202020204" pitchFamily="34" charset="0"/>
                    </a:rPr>
                    <a:t>Minimum Security Controls</a:t>
                  </a:r>
                </a:p>
                <a:p>
                  <a:pPr algn="ctr" eaLnBrk="1" hangingPunct="1"/>
                  <a:r>
                    <a:rPr lang="en-US" altLang="en-US" sz="1050" b="1">
                      <a:solidFill>
                        <a:srgbClr val="000000"/>
                      </a:solidFill>
                      <a:latin typeface="Arial" panose="020B0604020202020204" pitchFamily="34" charset="0"/>
                    </a:rPr>
                    <a:t>Low Impact</a:t>
                  </a:r>
                </a:p>
                <a:p>
                  <a:pPr algn="ctr" eaLnBrk="1" hangingPunct="1"/>
                  <a:r>
                    <a:rPr lang="en-US" altLang="en-US" sz="1050" b="1">
                      <a:solidFill>
                        <a:srgbClr val="000000"/>
                      </a:solidFill>
                      <a:latin typeface="Arial" panose="020B0604020202020204" pitchFamily="34" charset="0"/>
                    </a:rPr>
                    <a:t>Information Systems</a:t>
                  </a:r>
                </a:p>
              </p:txBody>
            </p:sp>
          </p:grpSp>
          <p:grpSp>
            <p:nvGrpSpPr>
              <p:cNvPr id="40989" name="Group 8"/>
              <p:cNvGrpSpPr>
                <a:grpSpLocks/>
              </p:cNvGrpSpPr>
              <p:nvPr/>
            </p:nvGrpSpPr>
            <p:grpSpPr bwMode="auto">
              <a:xfrm>
                <a:off x="3792" y="2064"/>
                <a:ext cx="1566" cy="678"/>
                <a:chOff x="3792" y="2064"/>
                <a:chExt cx="1566" cy="678"/>
              </a:xfrm>
            </p:grpSpPr>
            <p:sp>
              <p:nvSpPr>
                <p:cNvPr id="40993" name="Rectangle 9"/>
                <p:cNvSpPr>
                  <a:spLocks noChangeArrowheads="1"/>
                </p:cNvSpPr>
                <p:nvPr/>
              </p:nvSpPr>
              <p:spPr bwMode="auto">
                <a:xfrm>
                  <a:off x="3792" y="2064"/>
                  <a:ext cx="1566" cy="648"/>
                </a:xfrm>
                <a:prstGeom prst="rect">
                  <a:avLst/>
                </a:prstGeom>
                <a:solidFill>
                  <a:srgbClr val="99CC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sz="1050"/>
                </a:p>
              </p:txBody>
            </p:sp>
            <p:sp>
              <p:nvSpPr>
                <p:cNvPr id="40994" name="Text Box 10"/>
                <p:cNvSpPr txBox="1">
                  <a:spLocks noChangeArrowheads="1"/>
                </p:cNvSpPr>
                <p:nvPr/>
              </p:nvSpPr>
              <p:spPr bwMode="auto">
                <a:xfrm>
                  <a:off x="3888" y="2160"/>
                  <a:ext cx="1392" cy="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r>
                    <a:rPr lang="en-US" altLang="en-US" sz="900" b="1">
                      <a:solidFill>
                        <a:srgbClr val="000000"/>
                      </a:solidFill>
                      <a:latin typeface="Arial" panose="020B0604020202020204" pitchFamily="34" charset="0"/>
                    </a:rPr>
                    <a:t>Minimum Security Controls</a:t>
                  </a:r>
                </a:p>
                <a:p>
                  <a:pPr algn="ctr" eaLnBrk="1" hangingPunct="1"/>
                  <a:r>
                    <a:rPr lang="en-US" altLang="en-US" sz="1050" b="1">
                      <a:solidFill>
                        <a:srgbClr val="000000"/>
                      </a:solidFill>
                      <a:latin typeface="Arial" panose="020B0604020202020204" pitchFamily="34" charset="0"/>
                    </a:rPr>
                    <a:t>High Impact </a:t>
                  </a:r>
                </a:p>
                <a:p>
                  <a:pPr algn="ctr" eaLnBrk="1" hangingPunct="1"/>
                  <a:r>
                    <a:rPr lang="en-US" altLang="en-US" sz="1050" b="1">
                      <a:solidFill>
                        <a:srgbClr val="000000"/>
                      </a:solidFill>
                      <a:latin typeface="Arial" panose="020B0604020202020204" pitchFamily="34" charset="0"/>
                    </a:rPr>
                    <a:t>Information Systems</a:t>
                  </a:r>
                </a:p>
              </p:txBody>
            </p:sp>
          </p:grpSp>
          <p:grpSp>
            <p:nvGrpSpPr>
              <p:cNvPr id="40990" name="Group 11"/>
              <p:cNvGrpSpPr>
                <a:grpSpLocks/>
              </p:cNvGrpSpPr>
              <p:nvPr/>
            </p:nvGrpSpPr>
            <p:grpSpPr bwMode="auto">
              <a:xfrm>
                <a:off x="2112" y="2064"/>
                <a:ext cx="1566" cy="678"/>
                <a:chOff x="2112" y="2064"/>
                <a:chExt cx="1566" cy="678"/>
              </a:xfrm>
            </p:grpSpPr>
            <p:sp>
              <p:nvSpPr>
                <p:cNvPr id="40991" name="Rectangle 12"/>
                <p:cNvSpPr>
                  <a:spLocks noChangeArrowheads="1"/>
                </p:cNvSpPr>
                <p:nvPr/>
              </p:nvSpPr>
              <p:spPr bwMode="auto">
                <a:xfrm>
                  <a:off x="2112" y="2064"/>
                  <a:ext cx="1566" cy="648"/>
                </a:xfrm>
                <a:prstGeom prst="rect">
                  <a:avLst/>
                </a:prstGeom>
                <a:solidFill>
                  <a:srgbClr val="00808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sz="1050"/>
                </a:p>
              </p:txBody>
            </p:sp>
            <p:sp>
              <p:nvSpPr>
                <p:cNvPr id="40992" name="Text Box 13"/>
                <p:cNvSpPr txBox="1">
                  <a:spLocks noChangeArrowheads="1"/>
                </p:cNvSpPr>
                <p:nvPr/>
              </p:nvSpPr>
              <p:spPr bwMode="auto">
                <a:xfrm>
                  <a:off x="2208" y="2160"/>
                  <a:ext cx="1392" cy="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r>
                    <a:rPr lang="en-US" altLang="en-US" sz="900" b="1">
                      <a:solidFill>
                        <a:srgbClr val="000000"/>
                      </a:solidFill>
                      <a:latin typeface="Arial" panose="020B0604020202020204" pitchFamily="34" charset="0"/>
                    </a:rPr>
                    <a:t>Minimum Security Controls</a:t>
                  </a:r>
                </a:p>
                <a:p>
                  <a:pPr algn="ctr" eaLnBrk="1" hangingPunct="1"/>
                  <a:r>
                    <a:rPr lang="en-US" altLang="en-US" sz="1050" b="1">
                      <a:solidFill>
                        <a:srgbClr val="000000"/>
                      </a:solidFill>
                      <a:latin typeface="Arial" panose="020B0604020202020204" pitchFamily="34" charset="0"/>
                    </a:rPr>
                    <a:t>Moderate Impact Information Systems</a:t>
                  </a:r>
                </a:p>
              </p:txBody>
            </p:sp>
          </p:grpSp>
        </p:grpSp>
        <p:grpSp>
          <p:nvGrpSpPr>
            <p:cNvPr id="40965" name="Group 14"/>
            <p:cNvGrpSpPr>
              <a:grpSpLocks/>
            </p:cNvGrpSpPr>
            <p:nvPr/>
          </p:nvGrpSpPr>
          <p:grpSpPr bwMode="auto">
            <a:xfrm>
              <a:off x="438" y="2220"/>
              <a:ext cx="4926" cy="480"/>
              <a:chOff x="432" y="3120"/>
              <a:chExt cx="4926" cy="480"/>
            </a:xfrm>
          </p:grpSpPr>
          <p:grpSp>
            <p:nvGrpSpPr>
              <p:cNvPr id="40979" name="Group 15"/>
              <p:cNvGrpSpPr>
                <a:grpSpLocks/>
              </p:cNvGrpSpPr>
              <p:nvPr/>
            </p:nvGrpSpPr>
            <p:grpSpPr bwMode="auto">
              <a:xfrm>
                <a:off x="432" y="3120"/>
                <a:ext cx="1566" cy="480"/>
                <a:chOff x="432" y="3120"/>
                <a:chExt cx="1566" cy="480"/>
              </a:xfrm>
            </p:grpSpPr>
            <p:sp>
              <p:nvSpPr>
                <p:cNvPr id="40986" name="Rectangle 16"/>
                <p:cNvSpPr>
                  <a:spLocks noChangeArrowheads="1"/>
                </p:cNvSpPr>
                <p:nvPr/>
              </p:nvSpPr>
              <p:spPr bwMode="auto">
                <a:xfrm>
                  <a:off x="432" y="3120"/>
                  <a:ext cx="1566" cy="480"/>
                </a:xfrm>
                <a:prstGeom prst="rect">
                  <a:avLst/>
                </a:prstGeom>
                <a:solidFill>
                  <a:srgbClr val="6666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sz="1050"/>
                </a:p>
              </p:txBody>
            </p:sp>
            <p:sp>
              <p:nvSpPr>
                <p:cNvPr id="40987" name="Text Box 17"/>
                <p:cNvSpPr txBox="1">
                  <a:spLocks noChangeArrowheads="1"/>
                </p:cNvSpPr>
                <p:nvPr/>
              </p:nvSpPr>
              <p:spPr bwMode="auto">
                <a:xfrm>
                  <a:off x="528" y="3216"/>
                  <a:ext cx="1392"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r>
                    <a:rPr lang="en-US" altLang="en-US" sz="1050" b="1">
                      <a:solidFill>
                        <a:srgbClr val="000000"/>
                      </a:solidFill>
                      <a:latin typeface="Arial" panose="020B0604020202020204" pitchFamily="34" charset="0"/>
                    </a:rPr>
                    <a:t>Tailored Security Controls</a:t>
                  </a:r>
                </a:p>
              </p:txBody>
            </p:sp>
          </p:grpSp>
          <p:grpSp>
            <p:nvGrpSpPr>
              <p:cNvPr id="40980" name="Group 18"/>
              <p:cNvGrpSpPr>
                <a:grpSpLocks/>
              </p:cNvGrpSpPr>
              <p:nvPr/>
            </p:nvGrpSpPr>
            <p:grpSpPr bwMode="auto">
              <a:xfrm>
                <a:off x="3792" y="3120"/>
                <a:ext cx="1566" cy="480"/>
                <a:chOff x="3792" y="3120"/>
                <a:chExt cx="1566" cy="480"/>
              </a:xfrm>
            </p:grpSpPr>
            <p:sp>
              <p:nvSpPr>
                <p:cNvPr id="40984" name="Rectangle 19"/>
                <p:cNvSpPr>
                  <a:spLocks noChangeArrowheads="1"/>
                </p:cNvSpPr>
                <p:nvPr/>
              </p:nvSpPr>
              <p:spPr bwMode="auto">
                <a:xfrm>
                  <a:off x="3792" y="3120"/>
                  <a:ext cx="1566" cy="480"/>
                </a:xfrm>
                <a:prstGeom prst="rect">
                  <a:avLst/>
                </a:prstGeom>
                <a:solidFill>
                  <a:srgbClr val="99CC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sz="1050"/>
                </a:p>
              </p:txBody>
            </p:sp>
            <p:sp>
              <p:nvSpPr>
                <p:cNvPr id="40985" name="Text Box 20"/>
                <p:cNvSpPr txBox="1">
                  <a:spLocks noChangeArrowheads="1"/>
                </p:cNvSpPr>
                <p:nvPr/>
              </p:nvSpPr>
              <p:spPr bwMode="auto">
                <a:xfrm>
                  <a:off x="3888" y="3216"/>
                  <a:ext cx="1392"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r>
                    <a:rPr lang="en-US" altLang="en-US" sz="1050" b="1">
                      <a:solidFill>
                        <a:srgbClr val="000000"/>
                      </a:solidFill>
                      <a:latin typeface="Arial" panose="020B0604020202020204" pitchFamily="34" charset="0"/>
                    </a:rPr>
                    <a:t>Tailored Security Controls</a:t>
                  </a:r>
                </a:p>
              </p:txBody>
            </p:sp>
          </p:grpSp>
          <p:grpSp>
            <p:nvGrpSpPr>
              <p:cNvPr id="40981" name="Group 21"/>
              <p:cNvGrpSpPr>
                <a:grpSpLocks/>
              </p:cNvGrpSpPr>
              <p:nvPr/>
            </p:nvGrpSpPr>
            <p:grpSpPr bwMode="auto">
              <a:xfrm>
                <a:off x="2112" y="3120"/>
                <a:ext cx="1566" cy="480"/>
                <a:chOff x="2112" y="3120"/>
                <a:chExt cx="1566" cy="480"/>
              </a:xfrm>
            </p:grpSpPr>
            <p:sp>
              <p:nvSpPr>
                <p:cNvPr id="40982" name="Rectangle 22"/>
                <p:cNvSpPr>
                  <a:spLocks noChangeArrowheads="1"/>
                </p:cNvSpPr>
                <p:nvPr/>
              </p:nvSpPr>
              <p:spPr bwMode="auto">
                <a:xfrm>
                  <a:off x="2112" y="3120"/>
                  <a:ext cx="1566" cy="480"/>
                </a:xfrm>
                <a:prstGeom prst="rect">
                  <a:avLst/>
                </a:prstGeom>
                <a:solidFill>
                  <a:srgbClr val="00808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sz="1050"/>
                </a:p>
              </p:txBody>
            </p:sp>
            <p:sp>
              <p:nvSpPr>
                <p:cNvPr id="40983" name="Text Box 23"/>
                <p:cNvSpPr txBox="1">
                  <a:spLocks noChangeArrowheads="1"/>
                </p:cNvSpPr>
                <p:nvPr/>
              </p:nvSpPr>
              <p:spPr bwMode="auto">
                <a:xfrm>
                  <a:off x="2208" y="3216"/>
                  <a:ext cx="1392"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r>
                    <a:rPr lang="en-US" altLang="en-US" sz="1050" b="1">
                      <a:solidFill>
                        <a:srgbClr val="000000"/>
                      </a:solidFill>
                      <a:latin typeface="Arial" panose="020B0604020202020204" pitchFamily="34" charset="0"/>
                    </a:rPr>
                    <a:t>Tailored Security Controls</a:t>
                  </a:r>
                </a:p>
              </p:txBody>
            </p:sp>
          </p:grpSp>
        </p:grpSp>
        <p:grpSp>
          <p:nvGrpSpPr>
            <p:cNvPr id="40966" name="Group 24"/>
            <p:cNvGrpSpPr>
              <a:grpSpLocks/>
            </p:cNvGrpSpPr>
            <p:nvPr/>
          </p:nvGrpSpPr>
          <p:grpSpPr bwMode="auto">
            <a:xfrm>
              <a:off x="438" y="1884"/>
              <a:ext cx="4944" cy="288"/>
              <a:chOff x="432" y="2784"/>
              <a:chExt cx="4944" cy="288"/>
            </a:xfrm>
          </p:grpSpPr>
          <p:grpSp>
            <p:nvGrpSpPr>
              <p:cNvPr id="40971" name="Group 25"/>
              <p:cNvGrpSpPr>
                <a:grpSpLocks/>
              </p:cNvGrpSpPr>
              <p:nvPr/>
            </p:nvGrpSpPr>
            <p:grpSpPr bwMode="auto">
              <a:xfrm>
                <a:off x="1104" y="2784"/>
                <a:ext cx="3570" cy="288"/>
                <a:chOff x="1152" y="1872"/>
                <a:chExt cx="3570" cy="288"/>
              </a:xfrm>
            </p:grpSpPr>
            <p:sp>
              <p:nvSpPr>
                <p:cNvPr id="40976" name="AutoShape 26"/>
                <p:cNvSpPr>
                  <a:spLocks noChangeArrowheads="1"/>
                </p:cNvSpPr>
                <p:nvPr/>
              </p:nvSpPr>
              <p:spPr bwMode="auto">
                <a:xfrm rot="10800000">
                  <a:off x="1152" y="1872"/>
                  <a:ext cx="306" cy="288"/>
                </a:xfrm>
                <a:prstGeom prst="upArrow">
                  <a:avLst>
                    <a:gd name="adj1" fmla="val 50000"/>
                    <a:gd name="adj2" fmla="val 25000"/>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sz="1050"/>
                </a:p>
              </p:txBody>
            </p:sp>
            <p:sp>
              <p:nvSpPr>
                <p:cNvPr id="40977" name="AutoShape 27"/>
                <p:cNvSpPr>
                  <a:spLocks noChangeArrowheads="1"/>
                </p:cNvSpPr>
                <p:nvPr/>
              </p:nvSpPr>
              <p:spPr bwMode="auto">
                <a:xfrm rot="10800000">
                  <a:off x="2736" y="1872"/>
                  <a:ext cx="306" cy="288"/>
                </a:xfrm>
                <a:prstGeom prst="upArrow">
                  <a:avLst>
                    <a:gd name="adj1" fmla="val 50000"/>
                    <a:gd name="adj2" fmla="val 25000"/>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sz="1050"/>
                </a:p>
              </p:txBody>
            </p:sp>
            <p:sp>
              <p:nvSpPr>
                <p:cNvPr id="40978" name="AutoShape 28"/>
                <p:cNvSpPr>
                  <a:spLocks noChangeArrowheads="1"/>
                </p:cNvSpPr>
                <p:nvPr/>
              </p:nvSpPr>
              <p:spPr bwMode="auto">
                <a:xfrm rot="10800000">
                  <a:off x="4416" y="1872"/>
                  <a:ext cx="306" cy="288"/>
                </a:xfrm>
                <a:prstGeom prst="upArrow">
                  <a:avLst>
                    <a:gd name="adj1" fmla="val 50000"/>
                    <a:gd name="adj2" fmla="val 25000"/>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sz="1050"/>
                </a:p>
              </p:txBody>
            </p:sp>
          </p:grpSp>
          <p:grpSp>
            <p:nvGrpSpPr>
              <p:cNvPr id="40972" name="Group 29"/>
              <p:cNvGrpSpPr>
                <a:grpSpLocks/>
              </p:cNvGrpSpPr>
              <p:nvPr/>
            </p:nvGrpSpPr>
            <p:grpSpPr bwMode="auto">
              <a:xfrm>
                <a:off x="432" y="2784"/>
                <a:ext cx="4944" cy="213"/>
                <a:chOff x="432" y="3024"/>
                <a:chExt cx="4944" cy="213"/>
              </a:xfrm>
            </p:grpSpPr>
            <p:sp>
              <p:nvSpPr>
                <p:cNvPr id="40973" name="Text Box 30"/>
                <p:cNvSpPr txBox="1">
                  <a:spLocks noChangeArrowheads="1"/>
                </p:cNvSpPr>
                <p:nvPr/>
              </p:nvSpPr>
              <p:spPr bwMode="auto">
                <a:xfrm>
                  <a:off x="432" y="3024"/>
                  <a:ext cx="1584"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US" altLang="en-US" sz="1050" b="1" i="1">
                      <a:solidFill>
                        <a:schemeClr val="tx2"/>
                      </a:solidFill>
                      <a:latin typeface="Arial" panose="020B0604020202020204" pitchFamily="34" charset="0"/>
                    </a:rPr>
                    <a:t>              Low       Baseline</a:t>
                  </a:r>
                </a:p>
              </p:txBody>
            </p:sp>
            <p:sp>
              <p:nvSpPr>
                <p:cNvPr id="40974" name="Text Box 31"/>
                <p:cNvSpPr txBox="1">
                  <a:spLocks noChangeArrowheads="1"/>
                </p:cNvSpPr>
                <p:nvPr/>
              </p:nvSpPr>
              <p:spPr bwMode="auto">
                <a:xfrm>
                  <a:off x="2112" y="3024"/>
                  <a:ext cx="1584"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US" altLang="en-US" sz="1050" b="1" i="1">
                      <a:latin typeface="Arial" panose="020B0604020202020204" pitchFamily="34" charset="0"/>
                    </a:rPr>
                    <a:t>  </a:t>
                  </a:r>
                  <a:r>
                    <a:rPr lang="en-US" altLang="en-US" sz="1050" b="1" i="1">
                      <a:solidFill>
                        <a:schemeClr val="tx2"/>
                      </a:solidFill>
                      <a:latin typeface="Arial" panose="020B0604020202020204" pitchFamily="34" charset="0"/>
                    </a:rPr>
                    <a:t>Moderate       Baseline</a:t>
                  </a:r>
                </a:p>
              </p:txBody>
            </p:sp>
            <p:sp>
              <p:nvSpPr>
                <p:cNvPr id="40975" name="Text Box 32"/>
                <p:cNvSpPr txBox="1">
                  <a:spLocks noChangeArrowheads="1"/>
                </p:cNvSpPr>
                <p:nvPr/>
              </p:nvSpPr>
              <p:spPr bwMode="auto">
                <a:xfrm>
                  <a:off x="3792" y="3024"/>
                  <a:ext cx="1584"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US" altLang="en-US" sz="1050" b="1" i="1">
                      <a:latin typeface="Arial" panose="020B0604020202020204" pitchFamily="34" charset="0"/>
                    </a:rPr>
                    <a:t>          </a:t>
                  </a:r>
                  <a:r>
                    <a:rPr lang="en-US" altLang="en-US" sz="1050" b="1" i="1">
                      <a:solidFill>
                        <a:schemeClr val="tx2"/>
                      </a:solidFill>
                      <a:latin typeface="Arial" panose="020B0604020202020204" pitchFamily="34" charset="0"/>
                    </a:rPr>
                    <a:t>High       Baseline</a:t>
                  </a:r>
                </a:p>
              </p:txBody>
            </p:sp>
          </p:grpSp>
        </p:grpSp>
        <p:sp>
          <p:nvSpPr>
            <p:cNvPr id="40967" name="Text Box 33"/>
            <p:cNvSpPr txBox="1">
              <a:spLocks noChangeArrowheads="1"/>
            </p:cNvSpPr>
            <p:nvPr/>
          </p:nvSpPr>
          <p:spPr bwMode="auto">
            <a:xfrm>
              <a:off x="426" y="2784"/>
              <a:ext cx="1584"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r>
                <a:rPr lang="en-US" altLang="en-US" sz="1050" b="1" i="1">
                  <a:solidFill>
                    <a:schemeClr val="tx2"/>
                  </a:solidFill>
                  <a:latin typeface="Arial" panose="020B0604020202020204" pitchFamily="34" charset="0"/>
                </a:rPr>
                <a:t>Enterprise #1</a:t>
              </a:r>
            </a:p>
            <a:p>
              <a:pPr algn="ctr" eaLnBrk="1" hangingPunct="1">
                <a:spcBef>
                  <a:spcPct val="50000"/>
                </a:spcBef>
              </a:pPr>
              <a:r>
                <a:rPr lang="en-US" altLang="en-US" sz="900" b="1" i="1">
                  <a:solidFill>
                    <a:schemeClr val="tx2"/>
                  </a:solidFill>
                  <a:latin typeface="Arial" panose="020B0604020202020204" pitchFamily="34" charset="0"/>
                </a:rPr>
                <a:t>Operational Environment #1</a:t>
              </a:r>
            </a:p>
          </p:txBody>
        </p:sp>
        <p:sp>
          <p:nvSpPr>
            <p:cNvPr id="40968" name="Text Box 34"/>
            <p:cNvSpPr txBox="1">
              <a:spLocks noChangeArrowheads="1"/>
            </p:cNvSpPr>
            <p:nvPr/>
          </p:nvSpPr>
          <p:spPr bwMode="auto">
            <a:xfrm>
              <a:off x="2106" y="2784"/>
              <a:ext cx="1584"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r>
                <a:rPr lang="en-US" altLang="en-US" sz="1050" b="1" i="1">
                  <a:solidFill>
                    <a:schemeClr val="tx2"/>
                  </a:solidFill>
                  <a:latin typeface="Arial" panose="020B0604020202020204" pitchFamily="34" charset="0"/>
                </a:rPr>
                <a:t>Enterprise #2</a:t>
              </a:r>
            </a:p>
            <a:p>
              <a:pPr algn="ctr" eaLnBrk="1" hangingPunct="1">
                <a:spcBef>
                  <a:spcPct val="50000"/>
                </a:spcBef>
              </a:pPr>
              <a:r>
                <a:rPr lang="en-US" altLang="en-US" sz="900" b="1" i="1">
                  <a:solidFill>
                    <a:schemeClr val="tx2"/>
                  </a:solidFill>
                  <a:latin typeface="Arial" panose="020B0604020202020204" pitchFamily="34" charset="0"/>
                </a:rPr>
                <a:t>Operational Environment #2</a:t>
              </a:r>
            </a:p>
          </p:txBody>
        </p:sp>
        <p:sp>
          <p:nvSpPr>
            <p:cNvPr id="40969" name="Text Box 35"/>
            <p:cNvSpPr txBox="1">
              <a:spLocks noChangeArrowheads="1"/>
            </p:cNvSpPr>
            <p:nvPr/>
          </p:nvSpPr>
          <p:spPr bwMode="auto">
            <a:xfrm>
              <a:off x="3786" y="2784"/>
              <a:ext cx="1584"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50000"/>
                </a:spcBef>
              </a:pPr>
              <a:r>
                <a:rPr lang="en-US" altLang="en-US" sz="1050" b="1" i="1">
                  <a:solidFill>
                    <a:schemeClr val="tx2"/>
                  </a:solidFill>
                  <a:latin typeface="Arial" panose="020B0604020202020204" pitchFamily="34" charset="0"/>
                </a:rPr>
                <a:t>Enterprise #3</a:t>
              </a:r>
            </a:p>
            <a:p>
              <a:pPr algn="ctr" eaLnBrk="1" hangingPunct="1">
                <a:spcBef>
                  <a:spcPct val="50000"/>
                </a:spcBef>
              </a:pPr>
              <a:r>
                <a:rPr lang="en-US" altLang="en-US" sz="900" b="1" i="1">
                  <a:solidFill>
                    <a:schemeClr val="tx2"/>
                  </a:solidFill>
                  <a:latin typeface="Arial" panose="020B0604020202020204" pitchFamily="34" charset="0"/>
                </a:rPr>
                <a:t>Operational Environment #3</a:t>
              </a:r>
            </a:p>
          </p:txBody>
        </p:sp>
        <p:sp>
          <p:nvSpPr>
            <p:cNvPr id="40970" name="Text Box 36"/>
            <p:cNvSpPr txBox="1">
              <a:spLocks noChangeArrowheads="1"/>
            </p:cNvSpPr>
            <p:nvPr/>
          </p:nvSpPr>
          <p:spPr bwMode="auto">
            <a:xfrm>
              <a:off x="516" y="3330"/>
              <a:ext cx="4854"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spcBef>
                  <a:spcPct val="50000"/>
                </a:spcBef>
              </a:pPr>
              <a:r>
                <a:rPr lang="en-US" altLang="en-US" sz="1050">
                  <a:latin typeface="Arial" panose="020B0604020202020204" pitchFamily="34" charset="0"/>
                </a:rPr>
                <a:t>Cost effective, risk-based approach to achieving adequate information security…</a:t>
              </a:r>
            </a:p>
          </p:txBody>
        </p:sp>
      </p:grpSp>
    </p:spTree>
    <p:extLst>
      <p:ext uri="{BB962C8B-B14F-4D97-AF65-F5344CB8AC3E}">
        <p14:creationId xmlns:p14="http://schemas.microsoft.com/office/powerpoint/2010/main" val="40202329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1372791" y="77391"/>
            <a:ext cx="55626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1500">
                <a:solidFill>
                  <a:srgbClr val="F8F8F8"/>
                </a:solidFill>
                <a:latin typeface="Times New Roman" panose="02020603050405020304" pitchFamily="18" charset="0"/>
              </a:rPr>
              <a:t>C</a:t>
            </a:r>
            <a:r>
              <a:rPr lang="en-US" altLang="en-US" sz="1200">
                <a:solidFill>
                  <a:srgbClr val="F8F8F8"/>
                </a:solidFill>
                <a:latin typeface="Times New Roman" panose="02020603050405020304" pitchFamily="18" charset="0"/>
              </a:rPr>
              <a:t>OBI</a:t>
            </a:r>
            <a:r>
              <a:rPr lang="en-US" altLang="en-US" sz="1500">
                <a:solidFill>
                  <a:srgbClr val="F8F8F8"/>
                </a:solidFill>
                <a:latin typeface="Times New Roman" panose="02020603050405020304" pitchFamily="18" charset="0"/>
              </a:rPr>
              <a:t>T Cube:</a:t>
            </a:r>
            <a:r>
              <a:rPr lang="en-US" altLang="en-US" sz="1500" b="0">
                <a:solidFill>
                  <a:srgbClr val="000000"/>
                </a:solidFill>
                <a:latin typeface="Times New Roman" panose="02020603050405020304" pitchFamily="18" charset="0"/>
              </a:rPr>
              <a:t> </a:t>
            </a:r>
            <a:r>
              <a:rPr lang="en-US" altLang="en-US" sz="1500">
                <a:solidFill>
                  <a:srgbClr val="F8F8F8"/>
                </a:solidFill>
                <a:latin typeface="Times New Roman" panose="02020603050405020304" pitchFamily="18" charset="0"/>
              </a:rPr>
              <a:t>IT Domains </a:t>
            </a:r>
            <a:r>
              <a:rPr lang="en-US" altLang="en-US" sz="1500" i="1">
                <a:solidFill>
                  <a:srgbClr val="F8F8F8"/>
                </a:solidFill>
                <a:latin typeface="Times New Roman" panose="02020603050405020304" pitchFamily="18" charset="0"/>
              </a:rPr>
              <a:t>(Cont.)</a:t>
            </a:r>
          </a:p>
        </p:txBody>
      </p:sp>
      <p:sp>
        <p:nvSpPr>
          <p:cNvPr id="557059" name="Text Box 3"/>
          <p:cNvSpPr txBox="1">
            <a:spLocks noChangeArrowheads="1"/>
          </p:cNvSpPr>
          <p:nvPr/>
        </p:nvSpPr>
        <p:spPr bwMode="auto">
          <a:xfrm>
            <a:off x="1343025" y="647700"/>
            <a:ext cx="6457950" cy="2603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indent="-228600">
              <a:defRPr b="1">
                <a:solidFill>
                  <a:schemeClr val="tx1"/>
                </a:solidFill>
                <a:latin typeface="Arial" panose="020B0604020202020204" pitchFamily="34" charset="0"/>
                <a:cs typeface="Arial" panose="020B0604020202020204" pitchFamily="34" charset="0"/>
              </a:defRPr>
            </a:lvl2pPr>
            <a:lvl3pPr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20000"/>
              </a:spcBef>
              <a:spcAft>
                <a:spcPct val="20000"/>
              </a:spcAft>
              <a:buClr>
                <a:srgbClr val="265995"/>
              </a:buClr>
              <a:buSzPct val="80000"/>
              <a:buFont typeface="Arial" panose="020B0604020202020204" pitchFamily="34" charset="0"/>
              <a:buNone/>
            </a:pPr>
            <a:r>
              <a:rPr lang="en-US" altLang="en-US" sz="1200">
                <a:solidFill>
                  <a:srgbClr val="000000"/>
                </a:solidFill>
                <a:latin typeface="Times New Roman" panose="02020603050405020304" pitchFamily="18" charset="0"/>
              </a:rPr>
              <a:t>    Deliver and Support (DS)</a:t>
            </a:r>
            <a:endParaRPr lang="en-US" altLang="en-US" sz="1200" b="0">
              <a:solidFill>
                <a:srgbClr val="000000"/>
              </a:solidFill>
              <a:latin typeface="Times New Roman" panose="02020603050405020304" pitchFamily="18" charset="0"/>
            </a:endParaRPr>
          </a:p>
          <a:p>
            <a:pPr lvl="1" fontAlgn="base">
              <a:spcBef>
                <a:spcPct val="20000"/>
              </a:spcBef>
              <a:spcAft>
                <a:spcPct val="20000"/>
              </a:spcAft>
              <a:buClr>
                <a:srgbClr val="265995"/>
              </a:buClr>
              <a:buSzPct val="80000"/>
              <a:buFont typeface="Arial" panose="020B0604020202020204" pitchFamily="34" charset="0"/>
              <a:buChar char="►"/>
            </a:pPr>
            <a:r>
              <a:rPr lang="en-US" altLang="en-US" sz="1200" b="0">
                <a:solidFill>
                  <a:srgbClr val="000000"/>
                </a:solidFill>
                <a:latin typeface="Times New Roman" panose="02020603050405020304" pitchFamily="18" charset="0"/>
              </a:rPr>
              <a:t>Objectives:</a:t>
            </a:r>
          </a:p>
          <a:p>
            <a:pPr lvl="2" fontAlgn="base">
              <a:spcBef>
                <a:spcPct val="20000"/>
              </a:spcBef>
              <a:spcAft>
                <a:spcPct val="20000"/>
              </a:spcAft>
              <a:buClr>
                <a:srgbClr val="265995"/>
              </a:buClr>
              <a:buFont typeface="Wingdings" panose="05000000000000000000" pitchFamily="2" charset="2"/>
              <a:buChar char="§"/>
            </a:pPr>
            <a:r>
              <a:rPr lang="en-US" altLang="en-US" sz="1200" b="0">
                <a:solidFill>
                  <a:srgbClr val="000000"/>
                </a:solidFill>
                <a:latin typeface="Times New Roman" panose="02020603050405020304" pitchFamily="18" charset="0"/>
              </a:rPr>
              <a:t>The actual delivery of required services, including service delivery</a:t>
            </a:r>
          </a:p>
          <a:p>
            <a:pPr lvl="2" fontAlgn="base">
              <a:spcBef>
                <a:spcPct val="20000"/>
              </a:spcBef>
              <a:spcAft>
                <a:spcPct val="20000"/>
              </a:spcAft>
              <a:buClr>
                <a:srgbClr val="265995"/>
              </a:buClr>
              <a:buFont typeface="Wingdings" panose="05000000000000000000" pitchFamily="2" charset="2"/>
              <a:buChar char="§"/>
            </a:pPr>
            <a:r>
              <a:rPr lang="en-US" altLang="en-US" sz="1200" b="0">
                <a:solidFill>
                  <a:srgbClr val="000000"/>
                </a:solidFill>
                <a:latin typeface="Times New Roman" panose="02020603050405020304" pitchFamily="18" charset="0"/>
              </a:rPr>
              <a:t>The management of security, continuity, data and operational facilities</a:t>
            </a:r>
          </a:p>
          <a:p>
            <a:pPr lvl="2" fontAlgn="base">
              <a:spcBef>
                <a:spcPct val="20000"/>
              </a:spcBef>
              <a:spcAft>
                <a:spcPct val="20000"/>
              </a:spcAft>
              <a:buClr>
                <a:srgbClr val="265995"/>
              </a:buClr>
              <a:buFont typeface="Wingdings" panose="05000000000000000000" pitchFamily="2" charset="2"/>
              <a:buChar char="§"/>
            </a:pPr>
            <a:r>
              <a:rPr lang="en-US" altLang="en-US" sz="1200" b="0">
                <a:solidFill>
                  <a:srgbClr val="000000"/>
                </a:solidFill>
                <a:latin typeface="Times New Roman" panose="02020603050405020304" pitchFamily="18" charset="0"/>
              </a:rPr>
              <a:t>Service support for users</a:t>
            </a:r>
          </a:p>
          <a:p>
            <a:pPr lvl="1" fontAlgn="base">
              <a:spcBef>
                <a:spcPct val="20000"/>
              </a:spcBef>
              <a:spcAft>
                <a:spcPct val="20000"/>
              </a:spcAft>
              <a:buClr>
                <a:srgbClr val="265995"/>
              </a:buClr>
              <a:buSzPct val="80000"/>
              <a:buFont typeface="Arial" panose="020B0604020202020204" pitchFamily="34" charset="0"/>
              <a:buChar char="►"/>
            </a:pPr>
            <a:r>
              <a:rPr lang="en-US" altLang="en-US" sz="1200" b="0">
                <a:solidFill>
                  <a:srgbClr val="000000"/>
                </a:solidFill>
                <a:latin typeface="Times New Roman" panose="02020603050405020304" pitchFamily="18" charset="0"/>
              </a:rPr>
              <a:t>Scope:</a:t>
            </a:r>
          </a:p>
          <a:p>
            <a:pPr lvl="2" fontAlgn="base">
              <a:spcBef>
                <a:spcPct val="20000"/>
              </a:spcBef>
              <a:spcAft>
                <a:spcPct val="20000"/>
              </a:spcAft>
              <a:buClr>
                <a:srgbClr val="265995"/>
              </a:buClr>
              <a:buFont typeface="Wingdings" panose="05000000000000000000" pitchFamily="2" charset="2"/>
              <a:buChar char="§"/>
            </a:pPr>
            <a:r>
              <a:rPr lang="en-US" altLang="en-US" sz="1200" b="0">
                <a:solidFill>
                  <a:srgbClr val="000000"/>
                </a:solidFill>
                <a:latin typeface="Times New Roman" panose="02020603050405020304" pitchFamily="18" charset="0"/>
              </a:rPr>
              <a:t>Are IT services being delivered in line with business priorities?</a:t>
            </a:r>
          </a:p>
          <a:p>
            <a:pPr lvl="2" fontAlgn="base">
              <a:spcBef>
                <a:spcPct val="20000"/>
              </a:spcBef>
              <a:spcAft>
                <a:spcPct val="20000"/>
              </a:spcAft>
              <a:buClr>
                <a:srgbClr val="265995"/>
              </a:buClr>
              <a:buFont typeface="Wingdings" panose="05000000000000000000" pitchFamily="2" charset="2"/>
              <a:buChar char="§"/>
            </a:pPr>
            <a:r>
              <a:rPr lang="en-US" altLang="en-US" sz="1200" b="0">
                <a:solidFill>
                  <a:srgbClr val="000000"/>
                </a:solidFill>
                <a:latin typeface="Times New Roman" panose="02020603050405020304" pitchFamily="18" charset="0"/>
              </a:rPr>
              <a:t>Are IT costs optimised?</a:t>
            </a:r>
          </a:p>
          <a:p>
            <a:pPr lvl="2" fontAlgn="base">
              <a:spcBef>
                <a:spcPct val="20000"/>
              </a:spcBef>
              <a:spcAft>
                <a:spcPct val="20000"/>
              </a:spcAft>
              <a:buClr>
                <a:srgbClr val="265995"/>
              </a:buClr>
              <a:buFont typeface="Wingdings" panose="05000000000000000000" pitchFamily="2" charset="2"/>
              <a:buChar char="§"/>
            </a:pPr>
            <a:r>
              <a:rPr lang="en-US" altLang="en-US" sz="1200" b="0">
                <a:solidFill>
                  <a:srgbClr val="000000"/>
                </a:solidFill>
                <a:latin typeface="Times New Roman" panose="02020603050405020304" pitchFamily="18" charset="0"/>
              </a:rPr>
              <a:t>Is the workforce able to use IT systems productively and safely?</a:t>
            </a:r>
          </a:p>
          <a:p>
            <a:pPr lvl="2" fontAlgn="base">
              <a:spcBef>
                <a:spcPct val="20000"/>
              </a:spcBef>
              <a:spcAft>
                <a:spcPct val="20000"/>
              </a:spcAft>
              <a:buClr>
                <a:srgbClr val="265995"/>
              </a:buClr>
              <a:buFont typeface="Wingdings" panose="05000000000000000000" pitchFamily="2" charset="2"/>
              <a:buChar char="§"/>
            </a:pPr>
            <a:r>
              <a:rPr lang="en-US" altLang="en-US" sz="1200" b="0">
                <a:solidFill>
                  <a:srgbClr val="000000"/>
                </a:solidFill>
                <a:latin typeface="Times New Roman" panose="02020603050405020304" pitchFamily="18" charset="0"/>
              </a:rPr>
              <a:t>Are adequate confidentiality, integrity and availability in place?</a:t>
            </a:r>
          </a:p>
        </p:txBody>
      </p:sp>
      <p:grpSp>
        <p:nvGrpSpPr>
          <p:cNvPr id="557060" name="Group 4"/>
          <p:cNvGrpSpPr>
            <a:grpSpLocks/>
          </p:cNvGrpSpPr>
          <p:nvPr/>
        </p:nvGrpSpPr>
        <p:grpSpPr bwMode="auto">
          <a:xfrm>
            <a:off x="2736056" y="3436144"/>
            <a:ext cx="3504009" cy="1231107"/>
            <a:chOff x="1628" y="2878"/>
            <a:chExt cx="2943" cy="1034"/>
          </a:xfrm>
        </p:grpSpPr>
        <p:grpSp>
          <p:nvGrpSpPr>
            <p:cNvPr id="69637" name="Group 5"/>
            <p:cNvGrpSpPr>
              <a:grpSpLocks/>
            </p:cNvGrpSpPr>
            <p:nvPr/>
          </p:nvGrpSpPr>
          <p:grpSpPr bwMode="auto">
            <a:xfrm>
              <a:off x="1682" y="2878"/>
              <a:ext cx="2874" cy="812"/>
              <a:chOff x="1976" y="2958"/>
              <a:chExt cx="2308" cy="652"/>
            </a:xfrm>
          </p:grpSpPr>
          <p:pic>
            <p:nvPicPr>
              <p:cNvPr id="69640" name="Picture 6" descr="Slide 1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76" y="2958"/>
                <a:ext cx="2308" cy="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41" name="AutoShape 7"/>
              <p:cNvSpPr>
                <a:spLocks noChangeArrowheads="1"/>
              </p:cNvSpPr>
              <p:nvPr/>
            </p:nvSpPr>
            <p:spPr bwMode="auto">
              <a:xfrm>
                <a:off x="3041" y="3164"/>
                <a:ext cx="459" cy="208"/>
              </a:xfrm>
              <a:custGeom>
                <a:avLst/>
                <a:gdLst>
                  <a:gd name="T0" fmla="*/ 350 w 21600"/>
                  <a:gd name="T1" fmla="*/ 0 h 21600"/>
                  <a:gd name="T2" fmla="*/ 0 w 21600"/>
                  <a:gd name="T3" fmla="*/ 104 h 21600"/>
                  <a:gd name="T4" fmla="*/ 350 w 21600"/>
                  <a:gd name="T5" fmla="*/ 208 h 21600"/>
                  <a:gd name="T6" fmla="*/ 459 w 21600"/>
                  <a:gd name="T7" fmla="*/ 104 h 21600"/>
                  <a:gd name="T8" fmla="*/ 17694720 60000 65536"/>
                  <a:gd name="T9" fmla="*/ 11796480 60000 65536"/>
                  <a:gd name="T10" fmla="*/ 5898240 60000 65536"/>
                  <a:gd name="T11" fmla="*/ 0 60000 65536"/>
                  <a:gd name="T12" fmla="*/ 3388 w 21600"/>
                  <a:gd name="T13" fmla="*/ 7062 h 21600"/>
                  <a:gd name="T14" fmla="*/ 19812 w 21600"/>
                  <a:gd name="T15" fmla="*/ 14538 h 21600"/>
                </a:gdLst>
                <a:ahLst/>
                <a:cxnLst>
                  <a:cxn ang="T8">
                    <a:pos x="T0" y="T1"/>
                  </a:cxn>
                  <a:cxn ang="T9">
                    <a:pos x="T2" y="T3"/>
                  </a:cxn>
                  <a:cxn ang="T10">
                    <a:pos x="T4" y="T5"/>
                  </a:cxn>
                  <a:cxn ang="T11">
                    <a:pos x="T6" y="T7"/>
                  </a:cxn>
                </a:cxnLst>
                <a:rect l="T12" t="T13" r="T14" b="T15"/>
                <a:pathLst>
                  <a:path w="21600" h="21600">
                    <a:moveTo>
                      <a:pt x="16451" y="0"/>
                    </a:moveTo>
                    <a:lnTo>
                      <a:pt x="16451" y="7062"/>
                    </a:lnTo>
                    <a:lnTo>
                      <a:pt x="3375" y="7062"/>
                    </a:lnTo>
                    <a:lnTo>
                      <a:pt x="3375" y="14538"/>
                    </a:lnTo>
                    <a:lnTo>
                      <a:pt x="16451" y="14538"/>
                    </a:lnTo>
                    <a:lnTo>
                      <a:pt x="16451" y="21600"/>
                    </a:lnTo>
                    <a:lnTo>
                      <a:pt x="21600" y="10800"/>
                    </a:lnTo>
                    <a:lnTo>
                      <a:pt x="16451" y="0"/>
                    </a:lnTo>
                    <a:close/>
                  </a:path>
                  <a:path w="21600" h="21600">
                    <a:moveTo>
                      <a:pt x="1350" y="7062"/>
                    </a:moveTo>
                    <a:lnTo>
                      <a:pt x="1350" y="14538"/>
                    </a:lnTo>
                    <a:lnTo>
                      <a:pt x="2700" y="14538"/>
                    </a:lnTo>
                    <a:lnTo>
                      <a:pt x="2700" y="7062"/>
                    </a:lnTo>
                    <a:lnTo>
                      <a:pt x="1350" y="7062"/>
                    </a:lnTo>
                    <a:close/>
                  </a:path>
                  <a:path w="21600" h="21600">
                    <a:moveTo>
                      <a:pt x="0" y="7062"/>
                    </a:moveTo>
                    <a:lnTo>
                      <a:pt x="0" y="14538"/>
                    </a:lnTo>
                    <a:lnTo>
                      <a:pt x="675" y="14538"/>
                    </a:lnTo>
                    <a:lnTo>
                      <a:pt x="675" y="7062"/>
                    </a:lnTo>
                    <a:lnTo>
                      <a:pt x="0" y="7062"/>
                    </a:lnTo>
                    <a:close/>
                  </a:path>
                </a:pathLst>
              </a:custGeom>
              <a:solidFill>
                <a:srgbClr val="FFCC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1350" b="1">
                  <a:solidFill>
                    <a:srgbClr val="000000"/>
                  </a:solidFill>
                </a:endParaRPr>
              </a:p>
            </p:txBody>
          </p:sp>
          <p:sp>
            <p:nvSpPr>
              <p:cNvPr id="69642" name="AutoShape 8"/>
              <p:cNvSpPr>
                <a:spLocks noChangeArrowheads="1"/>
              </p:cNvSpPr>
              <p:nvPr/>
            </p:nvSpPr>
            <p:spPr bwMode="auto">
              <a:xfrm rot="10800000">
                <a:off x="2546" y="3163"/>
                <a:ext cx="459" cy="208"/>
              </a:xfrm>
              <a:custGeom>
                <a:avLst/>
                <a:gdLst>
                  <a:gd name="T0" fmla="*/ 350 w 21600"/>
                  <a:gd name="T1" fmla="*/ 0 h 21600"/>
                  <a:gd name="T2" fmla="*/ 0 w 21600"/>
                  <a:gd name="T3" fmla="*/ 104 h 21600"/>
                  <a:gd name="T4" fmla="*/ 350 w 21600"/>
                  <a:gd name="T5" fmla="*/ 208 h 21600"/>
                  <a:gd name="T6" fmla="*/ 459 w 21600"/>
                  <a:gd name="T7" fmla="*/ 104 h 21600"/>
                  <a:gd name="T8" fmla="*/ 17694720 60000 65536"/>
                  <a:gd name="T9" fmla="*/ 11796480 60000 65536"/>
                  <a:gd name="T10" fmla="*/ 5898240 60000 65536"/>
                  <a:gd name="T11" fmla="*/ 0 60000 65536"/>
                  <a:gd name="T12" fmla="*/ 3388 w 21600"/>
                  <a:gd name="T13" fmla="*/ 7062 h 21600"/>
                  <a:gd name="T14" fmla="*/ 19812 w 21600"/>
                  <a:gd name="T15" fmla="*/ 14538 h 21600"/>
                </a:gdLst>
                <a:ahLst/>
                <a:cxnLst>
                  <a:cxn ang="T8">
                    <a:pos x="T0" y="T1"/>
                  </a:cxn>
                  <a:cxn ang="T9">
                    <a:pos x="T2" y="T3"/>
                  </a:cxn>
                  <a:cxn ang="T10">
                    <a:pos x="T4" y="T5"/>
                  </a:cxn>
                  <a:cxn ang="T11">
                    <a:pos x="T6" y="T7"/>
                  </a:cxn>
                </a:cxnLst>
                <a:rect l="T12" t="T13" r="T14" b="T15"/>
                <a:pathLst>
                  <a:path w="21600" h="21600">
                    <a:moveTo>
                      <a:pt x="16451" y="0"/>
                    </a:moveTo>
                    <a:lnTo>
                      <a:pt x="16451" y="7062"/>
                    </a:lnTo>
                    <a:lnTo>
                      <a:pt x="3375" y="7062"/>
                    </a:lnTo>
                    <a:lnTo>
                      <a:pt x="3375" y="14538"/>
                    </a:lnTo>
                    <a:lnTo>
                      <a:pt x="16451" y="14538"/>
                    </a:lnTo>
                    <a:lnTo>
                      <a:pt x="16451" y="21600"/>
                    </a:lnTo>
                    <a:lnTo>
                      <a:pt x="21600" y="10800"/>
                    </a:lnTo>
                    <a:lnTo>
                      <a:pt x="16451" y="0"/>
                    </a:lnTo>
                    <a:close/>
                  </a:path>
                  <a:path w="21600" h="21600">
                    <a:moveTo>
                      <a:pt x="1350" y="7062"/>
                    </a:moveTo>
                    <a:lnTo>
                      <a:pt x="1350" y="14538"/>
                    </a:lnTo>
                    <a:lnTo>
                      <a:pt x="2700" y="14538"/>
                    </a:lnTo>
                    <a:lnTo>
                      <a:pt x="2700" y="7062"/>
                    </a:lnTo>
                    <a:lnTo>
                      <a:pt x="1350" y="7062"/>
                    </a:lnTo>
                    <a:close/>
                  </a:path>
                  <a:path w="21600" h="21600">
                    <a:moveTo>
                      <a:pt x="0" y="7062"/>
                    </a:moveTo>
                    <a:lnTo>
                      <a:pt x="0" y="14538"/>
                    </a:lnTo>
                    <a:lnTo>
                      <a:pt x="675" y="14538"/>
                    </a:lnTo>
                    <a:lnTo>
                      <a:pt x="675" y="7062"/>
                    </a:lnTo>
                    <a:lnTo>
                      <a:pt x="0" y="7062"/>
                    </a:lnTo>
                    <a:close/>
                  </a:path>
                </a:pathLst>
              </a:custGeom>
              <a:solidFill>
                <a:srgbClr val="FFCC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1350" b="1">
                  <a:solidFill>
                    <a:srgbClr val="000000"/>
                  </a:solidFill>
                </a:endParaRPr>
              </a:p>
            </p:txBody>
          </p:sp>
        </p:grpSp>
        <p:sp>
          <p:nvSpPr>
            <p:cNvPr id="69638" name="Text Box 9"/>
            <p:cNvSpPr txBox="1">
              <a:spLocks noChangeArrowheads="1"/>
            </p:cNvSpPr>
            <p:nvPr/>
          </p:nvSpPr>
          <p:spPr bwMode="auto">
            <a:xfrm>
              <a:off x="1628" y="3683"/>
              <a:ext cx="672"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1050" b="0">
                  <a:solidFill>
                    <a:srgbClr val="000000"/>
                  </a:solidFill>
                  <a:latin typeface="Times New Roman" panose="02020603050405020304" pitchFamily="18" charset="0"/>
                </a:rPr>
                <a:t>IT Services</a:t>
              </a:r>
            </a:p>
          </p:txBody>
        </p:sp>
        <p:sp>
          <p:nvSpPr>
            <p:cNvPr id="69639" name="Text Box 10"/>
            <p:cNvSpPr txBox="1">
              <a:spLocks noChangeArrowheads="1"/>
            </p:cNvSpPr>
            <p:nvPr/>
          </p:nvSpPr>
          <p:spPr bwMode="auto">
            <a:xfrm>
              <a:off x="3572" y="3699"/>
              <a:ext cx="999"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1050" b="0">
                  <a:solidFill>
                    <a:srgbClr val="000000"/>
                  </a:solidFill>
                  <a:latin typeface="Times New Roman" panose="02020603050405020304" pitchFamily="18" charset="0"/>
                </a:rPr>
                <a:t>Business Priorities</a:t>
              </a:r>
            </a:p>
          </p:txBody>
        </p:sp>
      </p:grpSp>
    </p:spTree>
    <p:extLst>
      <p:ext uri="{BB962C8B-B14F-4D97-AF65-F5344CB8AC3E}">
        <p14:creationId xmlns:p14="http://schemas.microsoft.com/office/powerpoint/2010/main" val="2289337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57059"/>
                                        </p:tgtEl>
                                        <p:attrNameLst>
                                          <p:attrName>style.visibility</p:attrName>
                                        </p:attrNameLst>
                                      </p:cBhvr>
                                      <p:to>
                                        <p:strVal val="visible"/>
                                      </p:to>
                                    </p:set>
                                    <p:animEffect transition="in" filter="wipe(left)">
                                      <p:cBhvr>
                                        <p:cTn id="7" dur="500"/>
                                        <p:tgtEl>
                                          <p:spTgt spid="557059"/>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557060"/>
                                        </p:tgtEl>
                                        <p:attrNameLst>
                                          <p:attrName>style.visibility</p:attrName>
                                        </p:attrNameLst>
                                      </p:cBhvr>
                                      <p:to>
                                        <p:strVal val="visible"/>
                                      </p:to>
                                    </p:set>
                                    <p:animEffect transition="in" filter="fade">
                                      <p:cBhvr>
                                        <p:cTn id="11" dur="500"/>
                                        <p:tgtEl>
                                          <p:spTgt spid="557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705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2"/>
          <p:cNvSpPr txBox="1">
            <a:spLocks noChangeArrowheads="1"/>
          </p:cNvSpPr>
          <p:nvPr/>
        </p:nvSpPr>
        <p:spPr bwMode="auto">
          <a:xfrm>
            <a:off x="1372791" y="77391"/>
            <a:ext cx="55626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1500">
                <a:solidFill>
                  <a:srgbClr val="F8F8F8"/>
                </a:solidFill>
                <a:latin typeface="Times New Roman" panose="02020603050405020304" pitchFamily="18" charset="0"/>
              </a:rPr>
              <a:t>C</a:t>
            </a:r>
            <a:r>
              <a:rPr lang="en-US" altLang="en-US" sz="1200">
                <a:solidFill>
                  <a:srgbClr val="F8F8F8"/>
                </a:solidFill>
                <a:latin typeface="Times New Roman" panose="02020603050405020304" pitchFamily="18" charset="0"/>
              </a:rPr>
              <a:t>OBI</a:t>
            </a:r>
            <a:r>
              <a:rPr lang="en-US" altLang="en-US" sz="1500">
                <a:solidFill>
                  <a:srgbClr val="F8F8F8"/>
                </a:solidFill>
                <a:latin typeface="Times New Roman" panose="02020603050405020304" pitchFamily="18" charset="0"/>
              </a:rPr>
              <a:t>T Cube:</a:t>
            </a:r>
            <a:r>
              <a:rPr lang="en-US" altLang="en-US" sz="1500" b="0">
                <a:solidFill>
                  <a:srgbClr val="000000"/>
                </a:solidFill>
                <a:latin typeface="Times New Roman" panose="02020603050405020304" pitchFamily="18" charset="0"/>
              </a:rPr>
              <a:t> </a:t>
            </a:r>
            <a:r>
              <a:rPr lang="en-US" altLang="en-US" sz="1500">
                <a:solidFill>
                  <a:srgbClr val="F8F8F8"/>
                </a:solidFill>
                <a:latin typeface="Times New Roman" panose="02020603050405020304" pitchFamily="18" charset="0"/>
              </a:rPr>
              <a:t>IT Domains </a:t>
            </a:r>
            <a:r>
              <a:rPr lang="en-US" altLang="en-US" sz="1500" i="1">
                <a:solidFill>
                  <a:srgbClr val="F8F8F8"/>
                </a:solidFill>
                <a:latin typeface="Times New Roman" panose="02020603050405020304" pitchFamily="18" charset="0"/>
              </a:rPr>
              <a:t>(Cont.)</a:t>
            </a:r>
          </a:p>
        </p:txBody>
      </p:sp>
      <p:grpSp>
        <p:nvGrpSpPr>
          <p:cNvPr id="559107" name="Group 3"/>
          <p:cNvGrpSpPr>
            <a:grpSpLocks/>
          </p:cNvGrpSpPr>
          <p:nvPr/>
        </p:nvGrpSpPr>
        <p:grpSpPr bwMode="auto">
          <a:xfrm>
            <a:off x="1323975" y="923926"/>
            <a:ext cx="3369469" cy="3492103"/>
            <a:chOff x="152" y="776"/>
            <a:chExt cx="2638" cy="2933"/>
          </a:xfrm>
        </p:grpSpPr>
        <p:sp>
          <p:nvSpPr>
            <p:cNvPr id="71725" name="AutoShape 4"/>
            <p:cNvSpPr>
              <a:spLocks noChangeArrowheads="1"/>
            </p:cNvSpPr>
            <p:nvPr/>
          </p:nvSpPr>
          <p:spPr bwMode="auto">
            <a:xfrm>
              <a:off x="161" y="1005"/>
              <a:ext cx="2629" cy="2704"/>
            </a:xfrm>
            <a:prstGeom prst="roundRect">
              <a:avLst>
                <a:gd name="adj" fmla="val 3801"/>
              </a:avLst>
            </a:prstGeom>
            <a:solidFill>
              <a:schemeClr val="bg1"/>
            </a:solidFill>
            <a:ln w="0">
              <a:solidFill>
                <a:srgbClr val="5F5F5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10000"/>
                </a:spcBef>
                <a:spcAft>
                  <a:spcPct val="10000"/>
                </a:spcAft>
              </a:pPr>
              <a:endParaRPr lang="en-GB" altLang="en-US" sz="1200" b="0">
                <a:solidFill>
                  <a:srgbClr val="000000"/>
                </a:solidFill>
              </a:endParaRPr>
            </a:p>
            <a:p>
              <a:pPr fontAlgn="base">
                <a:spcBef>
                  <a:spcPct val="10000"/>
                </a:spcBef>
                <a:spcAft>
                  <a:spcPct val="10000"/>
                </a:spcAft>
              </a:pPr>
              <a:r>
                <a:rPr lang="en-US" altLang="en-US" sz="1200" b="0">
                  <a:solidFill>
                    <a:srgbClr val="000000"/>
                  </a:solidFill>
                  <a:latin typeface="Times New Roman" panose="02020603050405020304" pitchFamily="18" charset="0"/>
                </a:rPr>
                <a:t>DS1 Define and manage service levels.</a:t>
              </a:r>
            </a:p>
            <a:p>
              <a:pPr fontAlgn="base">
                <a:spcBef>
                  <a:spcPct val="10000"/>
                </a:spcBef>
                <a:spcAft>
                  <a:spcPct val="10000"/>
                </a:spcAft>
              </a:pPr>
              <a:r>
                <a:rPr lang="en-US" altLang="en-US" sz="1200" b="0">
                  <a:solidFill>
                    <a:srgbClr val="000000"/>
                  </a:solidFill>
                  <a:latin typeface="Times New Roman" panose="02020603050405020304" pitchFamily="18" charset="0"/>
                </a:rPr>
                <a:t>DS2 Manage third-party services.</a:t>
              </a:r>
            </a:p>
            <a:p>
              <a:pPr fontAlgn="base">
                <a:spcBef>
                  <a:spcPct val="10000"/>
                </a:spcBef>
                <a:spcAft>
                  <a:spcPct val="10000"/>
                </a:spcAft>
              </a:pPr>
              <a:r>
                <a:rPr lang="en-US" altLang="en-US" sz="1200" b="0">
                  <a:solidFill>
                    <a:srgbClr val="000000"/>
                  </a:solidFill>
                  <a:latin typeface="Times New Roman" panose="02020603050405020304" pitchFamily="18" charset="0"/>
                </a:rPr>
                <a:t>DS3 Manage performance and capacity.</a:t>
              </a:r>
            </a:p>
            <a:p>
              <a:pPr fontAlgn="base">
                <a:spcBef>
                  <a:spcPct val="10000"/>
                </a:spcBef>
                <a:spcAft>
                  <a:spcPct val="10000"/>
                </a:spcAft>
              </a:pPr>
              <a:r>
                <a:rPr lang="en-US" altLang="en-US" sz="1200" b="0">
                  <a:solidFill>
                    <a:srgbClr val="000000"/>
                  </a:solidFill>
                  <a:latin typeface="Times New Roman" panose="02020603050405020304" pitchFamily="18" charset="0"/>
                </a:rPr>
                <a:t>DS4 Ensure continuous service.</a:t>
              </a:r>
            </a:p>
            <a:p>
              <a:pPr fontAlgn="base">
                <a:spcBef>
                  <a:spcPct val="10000"/>
                </a:spcBef>
                <a:spcAft>
                  <a:spcPct val="10000"/>
                </a:spcAft>
              </a:pPr>
              <a:r>
                <a:rPr lang="en-US" altLang="en-US" sz="1200" b="0">
                  <a:solidFill>
                    <a:srgbClr val="000000"/>
                  </a:solidFill>
                  <a:latin typeface="Times New Roman" panose="02020603050405020304" pitchFamily="18" charset="0"/>
                </a:rPr>
                <a:t>DS5 Ensure systems security.</a:t>
              </a:r>
            </a:p>
            <a:p>
              <a:pPr fontAlgn="base">
                <a:spcBef>
                  <a:spcPct val="10000"/>
                </a:spcBef>
                <a:spcAft>
                  <a:spcPct val="10000"/>
                </a:spcAft>
              </a:pPr>
              <a:r>
                <a:rPr lang="en-US" altLang="en-US" sz="1200" b="0">
                  <a:solidFill>
                    <a:srgbClr val="000000"/>
                  </a:solidFill>
                  <a:latin typeface="Times New Roman" panose="02020603050405020304" pitchFamily="18" charset="0"/>
                </a:rPr>
                <a:t>DS6 Identify and allocate costs.</a:t>
              </a:r>
            </a:p>
            <a:p>
              <a:pPr fontAlgn="base">
                <a:spcBef>
                  <a:spcPct val="10000"/>
                </a:spcBef>
                <a:spcAft>
                  <a:spcPct val="10000"/>
                </a:spcAft>
              </a:pPr>
              <a:r>
                <a:rPr lang="en-US" altLang="en-US" sz="1200" b="0">
                  <a:solidFill>
                    <a:srgbClr val="000000"/>
                  </a:solidFill>
                  <a:latin typeface="Times New Roman" panose="02020603050405020304" pitchFamily="18" charset="0"/>
                </a:rPr>
                <a:t>DS7 Educate and train users.</a:t>
              </a:r>
            </a:p>
            <a:p>
              <a:pPr fontAlgn="base">
                <a:spcBef>
                  <a:spcPct val="10000"/>
                </a:spcBef>
                <a:spcAft>
                  <a:spcPct val="10000"/>
                </a:spcAft>
              </a:pPr>
              <a:r>
                <a:rPr lang="en-US" altLang="en-US" sz="1200" b="0">
                  <a:solidFill>
                    <a:srgbClr val="000000"/>
                  </a:solidFill>
                  <a:latin typeface="Times New Roman" panose="02020603050405020304" pitchFamily="18" charset="0"/>
                </a:rPr>
                <a:t>DS8 Manage service desk and incidents.</a:t>
              </a:r>
            </a:p>
            <a:p>
              <a:pPr fontAlgn="base">
                <a:spcBef>
                  <a:spcPct val="10000"/>
                </a:spcBef>
                <a:spcAft>
                  <a:spcPct val="10000"/>
                </a:spcAft>
              </a:pPr>
              <a:r>
                <a:rPr lang="en-US" altLang="en-US" sz="1200" b="0">
                  <a:solidFill>
                    <a:srgbClr val="000000"/>
                  </a:solidFill>
                  <a:latin typeface="Times New Roman" panose="02020603050405020304" pitchFamily="18" charset="0"/>
                </a:rPr>
                <a:t>DS9 Manage the configuration.</a:t>
              </a:r>
            </a:p>
            <a:p>
              <a:pPr fontAlgn="base">
                <a:spcBef>
                  <a:spcPct val="10000"/>
                </a:spcBef>
                <a:spcAft>
                  <a:spcPct val="10000"/>
                </a:spcAft>
              </a:pPr>
              <a:r>
                <a:rPr lang="en-US" altLang="en-US" sz="1200" b="0">
                  <a:solidFill>
                    <a:srgbClr val="000000"/>
                  </a:solidFill>
                  <a:latin typeface="Times New Roman" panose="02020603050405020304" pitchFamily="18" charset="0"/>
                </a:rPr>
                <a:t>DS10 Manage problems.</a:t>
              </a:r>
            </a:p>
            <a:p>
              <a:pPr fontAlgn="base">
                <a:spcBef>
                  <a:spcPct val="10000"/>
                </a:spcBef>
                <a:spcAft>
                  <a:spcPct val="10000"/>
                </a:spcAft>
              </a:pPr>
              <a:r>
                <a:rPr lang="en-US" altLang="en-US" sz="1200" b="0">
                  <a:solidFill>
                    <a:srgbClr val="000000"/>
                  </a:solidFill>
                  <a:latin typeface="Times New Roman" panose="02020603050405020304" pitchFamily="18" charset="0"/>
                </a:rPr>
                <a:t>DS11 Manage data.</a:t>
              </a:r>
            </a:p>
            <a:p>
              <a:pPr fontAlgn="base">
                <a:spcBef>
                  <a:spcPct val="10000"/>
                </a:spcBef>
                <a:spcAft>
                  <a:spcPct val="10000"/>
                </a:spcAft>
              </a:pPr>
              <a:r>
                <a:rPr lang="en-US" altLang="en-US" sz="1200" b="0">
                  <a:solidFill>
                    <a:srgbClr val="000000"/>
                  </a:solidFill>
                  <a:latin typeface="Times New Roman" panose="02020603050405020304" pitchFamily="18" charset="0"/>
                </a:rPr>
                <a:t>DS12 Manage the physical environment.</a:t>
              </a:r>
            </a:p>
            <a:p>
              <a:pPr fontAlgn="base">
                <a:spcBef>
                  <a:spcPct val="10000"/>
                </a:spcBef>
                <a:spcAft>
                  <a:spcPct val="10000"/>
                </a:spcAft>
              </a:pPr>
              <a:r>
                <a:rPr lang="en-US" altLang="en-US" sz="1200" b="0">
                  <a:solidFill>
                    <a:srgbClr val="000000"/>
                  </a:solidFill>
                  <a:latin typeface="Times New Roman" panose="02020603050405020304" pitchFamily="18" charset="0"/>
                </a:rPr>
                <a:t>DS13 Manage operations.</a:t>
              </a:r>
            </a:p>
          </p:txBody>
        </p:sp>
        <p:sp>
          <p:nvSpPr>
            <p:cNvPr id="71726" name="AutoShape 5"/>
            <p:cNvSpPr>
              <a:spLocks noChangeArrowheads="1"/>
            </p:cNvSpPr>
            <p:nvPr/>
          </p:nvSpPr>
          <p:spPr bwMode="auto">
            <a:xfrm>
              <a:off x="152" y="776"/>
              <a:ext cx="1436" cy="318"/>
            </a:xfrm>
            <a:prstGeom prst="roundRect">
              <a:avLst>
                <a:gd name="adj" fmla="val 16667"/>
              </a:avLst>
            </a:prstGeom>
            <a:solidFill>
              <a:srgbClr val="990033"/>
            </a:solidFill>
            <a:ln w="9525">
              <a:solidFill>
                <a:schemeClr val="bg1"/>
              </a:solidFill>
              <a:round/>
              <a:headEnd/>
              <a:tailEnd/>
            </a:ln>
            <a:effectLst/>
            <a:extLst>
              <a:ext uri="{AF507438-7753-43E0-B8FC-AC1667EBCBE1}">
                <a14:hiddenEffects xmlns:a14="http://schemas.microsoft.com/office/drawing/2010/main">
                  <a:effectLst>
                    <a:outerShdw dist="81320" dir="3080412" algn="ctr" rotWithShape="0">
                      <a:srgbClr val="B2B2B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GB" altLang="en-US" sz="1200">
                  <a:solidFill>
                    <a:srgbClr val="FFFFFF"/>
                  </a:solidFill>
                  <a:latin typeface="Times New Roman" panose="02020603050405020304" pitchFamily="18" charset="0"/>
                </a:rPr>
                <a:t>Deliver and Support</a:t>
              </a:r>
            </a:p>
          </p:txBody>
        </p:sp>
      </p:grpSp>
      <p:grpSp>
        <p:nvGrpSpPr>
          <p:cNvPr id="71684" name="Group 6"/>
          <p:cNvGrpSpPr>
            <a:grpSpLocks/>
          </p:cNvGrpSpPr>
          <p:nvPr/>
        </p:nvGrpSpPr>
        <p:grpSpPr bwMode="auto">
          <a:xfrm>
            <a:off x="4757737" y="1952625"/>
            <a:ext cx="2900363" cy="1771650"/>
            <a:chOff x="3036" y="1640"/>
            <a:chExt cx="2436" cy="1488"/>
          </a:xfrm>
        </p:grpSpPr>
        <p:sp>
          <p:nvSpPr>
            <p:cNvPr id="71685" name="Rectangle 7"/>
            <p:cNvSpPr>
              <a:spLocks noChangeArrowheads="1"/>
            </p:cNvSpPr>
            <p:nvPr/>
          </p:nvSpPr>
          <p:spPr bwMode="auto">
            <a:xfrm>
              <a:off x="3036" y="1640"/>
              <a:ext cx="2436" cy="1488"/>
            </a:xfrm>
            <a:prstGeom prst="rect">
              <a:avLst/>
            </a:prstGeom>
            <a:solidFill>
              <a:srgbClr val="DBEFFD"/>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71686" name="Rectangle 8"/>
            <p:cNvSpPr>
              <a:spLocks noChangeArrowheads="1"/>
            </p:cNvSpPr>
            <p:nvPr/>
          </p:nvSpPr>
          <p:spPr bwMode="auto">
            <a:xfrm>
              <a:off x="3170" y="2736"/>
              <a:ext cx="692" cy="308"/>
            </a:xfrm>
            <a:prstGeom prst="rect">
              <a:avLst/>
            </a:prstGeom>
            <a:noFill/>
            <a:ln w="38100" algn="ctr">
              <a:solidFill>
                <a:srgbClr val="9900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71687" name="AutoShape 9"/>
            <p:cNvSpPr>
              <a:spLocks noChangeArrowheads="1"/>
            </p:cNvSpPr>
            <p:nvPr/>
          </p:nvSpPr>
          <p:spPr bwMode="auto">
            <a:xfrm rot="-2463289">
              <a:off x="3536" y="1804"/>
              <a:ext cx="909" cy="719"/>
            </a:xfrm>
            <a:prstGeom prst="parallelogram">
              <a:avLst>
                <a:gd name="adj" fmla="val 0"/>
              </a:avLst>
            </a:prstGeom>
            <a:gradFill rotWithShape="1">
              <a:gsLst>
                <a:gs pos="0">
                  <a:schemeClr val="bg1">
                    <a:alpha val="0"/>
                  </a:schemeClr>
                </a:gs>
                <a:gs pos="100000">
                  <a:srgbClr val="9EC2F8"/>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71688" name="Text Box 10"/>
            <p:cNvSpPr txBox="1">
              <a:spLocks noChangeArrowheads="1"/>
            </p:cNvSpPr>
            <p:nvPr/>
          </p:nvSpPr>
          <p:spPr bwMode="auto">
            <a:xfrm>
              <a:off x="3205" y="1784"/>
              <a:ext cx="651"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r" fontAlgn="base">
                <a:spcBef>
                  <a:spcPct val="0"/>
                </a:spcBef>
                <a:spcAft>
                  <a:spcPct val="0"/>
                </a:spcAft>
              </a:pPr>
              <a:r>
                <a:rPr lang="en-US" altLang="en-US" sz="900" b="0">
                  <a:solidFill>
                    <a:srgbClr val="000000"/>
                  </a:solidFill>
                  <a:latin typeface="Times New Roman" panose="02020603050405020304" pitchFamily="18" charset="0"/>
                </a:rPr>
                <a:t>Plan and Organise</a:t>
              </a:r>
            </a:p>
          </p:txBody>
        </p:sp>
        <p:sp>
          <p:nvSpPr>
            <p:cNvPr id="71689" name="Text Box 11"/>
            <p:cNvSpPr txBox="1">
              <a:spLocks noChangeArrowheads="1"/>
            </p:cNvSpPr>
            <p:nvPr/>
          </p:nvSpPr>
          <p:spPr bwMode="auto">
            <a:xfrm>
              <a:off x="3169" y="2732"/>
              <a:ext cx="65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r" fontAlgn="base">
                <a:spcBef>
                  <a:spcPct val="0"/>
                </a:spcBef>
                <a:spcAft>
                  <a:spcPct val="0"/>
                </a:spcAft>
              </a:pPr>
              <a:r>
                <a:rPr lang="en-US" altLang="en-US" sz="900" b="0">
                  <a:solidFill>
                    <a:srgbClr val="000000"/>
                  </a:solidFill>
                  <a:latin typeface="Times New Roman" panose="02020603050405020304" pitchFamily="18" charset="0"/>
                </a:rPr>
                <a:t>Deliver and Support</a:t>
              </a:r>
            </a:p>
          </p:txBody>
        </p:sp>
        <p:sp>
          <p:nvSpPr>
            <p:cNvPr id="71690" name="Text Box 12"/>
            <p:cNvSpPr txBox="1">
              <a:spLocks noChangeArrowheads="1"/>
            </p:cNvSpPr>
            <p:nvPr/>
          </p:nvSpPr>
          <p:spPr bwMode="auto">
            <a:xfrm>
              <a:off x="4671" y="1756"/>
              <a:ext cx="658"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900" b="0">
                  <a:solidFill>
                    <a:srgbClr val="000000"/>
                  </a:solidFill>
                  <a:latin typeface="Times New Roman" panose="02020603050405020304" pitchFamily="18" charset="0"/>
                </a:rPr>
                <a:t>Acquire and Implement</a:t>
              </a:r>
            </a:p>
          </p:txBody>
        </p:sp>
        <p:sp>
          <p:nvSpPr>
            <p:cNvPr id="71691" name="Text Box 13"/>
            <p:cNvSpPr txBox="1">
              <a:spLocks noChangeArrowheads="1"/>
            </p:cNvSpPr>
            <p:nvPr/>
          </p:nvSpPr>
          <p:spPr bwMode="auto">
            <a:xfrm>
              <a:off x="4653" y="2732"/>
              <a:ext cx="633"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900" b="0">
                  <a:solidFill>
                    <a:srgbClr val="000000"/>
                  </a:solidFill>
                  <a:latin typeface="Times New Roman" panose="02020603050405020304" pitchFamily="18" charset="0"/>
                </a:rPr>
                <a:t>Monitor and Evaluate</a:t>
              </a:r>
            </a:p>
          </p:txBody>
        </p:sp>
        <p:sp>
          <p:nvSpPr>
            <p:cNvPr id="71692" name="Line 14"/>
            <p:cNvSpPr>
              <a:spLocks noChangeShapeType="1"/>
            </p:cNvSpPr>
            <p:nvPr/>
          </p:nvSpPr>
          <p:spPr bwMode="auto">
            <a:xfrm>
              <a:off x="3620" y="2284"/>
              <a:ext cx="12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71693" name="Line 15"/>
            <p:cNvSpPr>
              <a:spLocks noChangeShapeType="1"/>
            </p:cNvSpPr>
            <p:nvPr/>
          </p:nvSpPr>
          <p:spPr bwMode="auto">
            <a:xfrm>
              <a:off x="3620" y="2592"/>
              <a:ext cx="12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grpSp>
          <p:nvGrpSpPr>
            <p:cNvPr id="71694" name="Group 16"/>
            <p:cNvGrpSpPr>
              <a:grpSpLocks/>
            </p:cNvGrpSpPr>
            <p:nvPr/>
          </p:nvGrpSpPr>
          <p:grpSpPr bwMode="auto">
            <a:xfrm>
              <a:off x="3550" y="2178"/>
              <a:ext cx="216" cy="216"/>
              <a:chOff x="750" y="3234"/>
              <a:chExt cx="216" cy="216"/>
            </a:xfrm>
          </p:grpSpPr>
          <p:sp>
            <p:nvSpPr>
              <p:cNvPr id="71723" name="Rectangle 17"/>
              <p:cNvSpPr>
                <a:spLocks noChangeArrowheads="1"/>
              </p:cNvSpPr>
              <p:nvPr/>
            </p:nvSpPr>
            <p:spPr bwMode="auto">
              <a:xfrm>
                <a:off x="750" y="3234"/>
                <a:ext cx="216" cy="216"/>
              </a:xfrm>
              <a:prstGeom prst="rect">
                <a:avLst/>
              </a:prstGeom>
              <a:solidFill>
                <a:srgbClr val="DDDDDD"/>
              </a:solidFill>
              <a:ln w="6350" algn="ctr">
                <a:solidFill>
                  <a:srgbClr val="96969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71724" name="Rectangle 18"/>
              <p:cNvSpPr>
                <a:spLocks noChangeArrowheads="1"/>
              </p:cNvSpPr>
              <p:nvPr/>
            </p:nvSpPr>
            <p:spPr bwMode="auto">
              <a:xfrm>
                <a:off x="770" y="3256"/>
                <a:ext cx="174" cy="174"/>
              </a:xfrm>
              <a:prstGeom prst="rect">
                <a:avLst/>
              </a:prstGeom>
              <a:solidFill>
                <a:srgbClr val="FFCC66"/>
              </a:solidFill>
              <a:ln w="6350"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grpSp>
        <p:grpSp>
          <p:nvGrpSpPr>
            <p:cNvPr id="71695" name="Group 19"/>
            <p:cNvGrpSpPr>
              <a:grpSpLocks/>
            </p:cNvGrpSpPr>
            <p:nvPr/>
          </p:nvGrpSpPr>
          <p:grpSpPr bwMode="auto">
            <a:xfrm>
              <a:off x="3550" y="2484"/>
              <a:ext cx="216" cy="216"/>
              <a:chOff x="750" y="3234"/>
              <a:chExt cx="216" cy="216"/>
            </a:xfrm>
          </p:grpSpPr>
          <p:sp>
            <p:nvSpPr>
              <p:cNvPr id="71721" name="Rectangle 20"/>
              <p:cNvSpPr>
                <a:spLocks noChangeArrowheads="1"/>
              </p:cNvSpPr>
              <p:nvPr/>
            </p:nvSpPr>
            <p:spPr bwMode="auto">
              <a:xfrm>
                <a:off x="750" y="3234"/>
                <a:ext cx="216" cy="216"/>
              </a:xfrm>
              <a:prstGeom prst="rect">
                <a:avLst/>
              </a:prstGeom>
              <a:solidFill>
                <a:srgbClr val="DDDDDD"/>
              </a:solidFill>
              <a:ln w="6350" algn="ctr">
                <a:solidFill>
                  <a:srgbClr val="96969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71722" name="Rectangle 21"/>
              <p:cNvSpPr>
                <a:spLocks noChangeArrowheads="1"/>
              </p:cNvSpPr>
              <p:nvPr/>
            </p:nvSpPr>
            <p:spPr bwMode="auto">
              <a:xfrm>
                <a:off x="770" y="3256"/>
                <a:ext cx="174" cy="174"/>
              </a:xfrm>
              <a:prstGeom prst="rect">
                <a:avLst/>
              </a:prstGeom>
              <a:solidFill>
                <a:srgbClr val="FFCC66"/>
              </a:solidFill>
              <a:ln w="6350"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grpSp>
        <p:grpSp>
          <p:nvGrpSpPr>
            <p:cNvPr id="71696" name="Group 22"/>
            <p:cNvGrpSpPr>
              <a:grpSpLocks/>
            </p:cNvGrpSpPr>
            <p:nvPr/>
          </p:nvGrpSpPr>
          <p:grpSpPr bwMode="auto">
            <a:xfrm>
              <a:off x="4710" y="2178"/>
              <a:ext cx="216" cy="216"/>
              <a:chOff x="750" y="3234"/>
              <a:chExt cx="216" cy="216"/>
            </a:xfrm>
          </p:grpSpPr>
          <p:sp>
            <p:nvSpPr>
              <p:cNvPr id="71719" name="Rectangle 23"/>
              <p:cNvSpPr>
                <a:spLocks noChangeArrowheads="1"/>
              </p:cNvSpPr>
              <p:nvPr/>
            </p:nvSpPr>
            <p:spPr bwMode="auto">
              <a:xfrm>
                <a:off x="750" y="3234"/>
                <a:ext cx="216" cy="216"/>
              </a:xfrm>
              <a:prstGeom prst="rect">
                <a:avLst/>
              </a:prstGeom>
              <a:solidFill>
                <a:srgbClr val="DDDDDD"/>
              </a:solidFill>
              <a:ln w="6350" algn="ctr">
                <a:solidFill>
                  <a:srgbClr val="96969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71720" name="Rectangle 24"/>
              <p:cNvSpPr>
                <a:spLocks noChangeArrowheads="1"/>
              </p:cNvSpPr>
              <p:nvPr/>
            </p:nvSpPr>
            <p:spPr bwMode="auto">
              <a:xfrm>
                <a:off x="770" y="3256"/>
                <a:ext cx="174" cy="174"/>
              </a:xfrm>
              <a:prstGeom prst="rect">
                <a:avLst/>
              </a:prstGeom>
              <a:solidFill>
                <a:srgbClr val="FFCC66"/>
              </a:solidFill>
              <a:ln w="6350"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grpSp>
        <p:grpSp>
          <p:nvGrpSpPr>
            <p:cNvPr id="71697" name="Group 25"/>
            <p:cNvGrpSpPr>
              <a:grpSpLocks/>
            </p:cNvGrpSpPr>
            <p:nvPr/>
          </p:nvGrpSpPr>
          <p:grpSpPr bwMode="auto">
            <a:xfrm>
              <a:off x="4710" y="2484"/>
              <a:ext cx="216" cy="216"/>
              <a:chOff x="750" y="3234"/>
              <a:chExt cx="216" cy="216"/>
            </a:xfrm>
          </p:grpSpPr>
          <p:sp>
            <p:nvSpPr>
              <p:cNvPr id="71717" name="Rectangle 26"/>
              <p:cNvSpPr>
                <a:spLocks noChangeArrowheads="1"/>
              </p:cNvSpPr>
              <p:nvPr/>
            </p:nvSpPr>
            <p:spPr bwMode="auto">
              <a:xfrm>
                <a:off x="750" y="3234"/>
                <a:ext cx="216" cy="216"/>
              </a:xfrm>
              <a:prstGeom prst="rect">
                <a:avLst/>
              </a:prstGeom>
              <a:solidFill>
                <a:srgbClr val="DDDDDD"/>
              </a:solidFill>
              <a:ln w="6350" algn="ctr">
                <a:solidFill>
                  <a:srgbClr val="96969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71718" name="Rectangle 27"/>
              <p:cNvSpPr>
                <a:spLocks noChangeArrowheads="1"/>
              </p:cNvSpPr>
              <p:nvPr/>
            </p:nvSpPr>
            <p:spPr bwMode="auto">
              <a:xfrm>
                <a:off x="770" y="3256"/>
                <a:ext cx="174" cy="174"/>
              </a:xfrm>
              <a:prstGeom prst="rect">
                <a:avLst/>
              </a:prstGeom>
              <a:solidFill>
                <a:srgbClr val="FFCC66"/>
              </a:solidFill>
              <a:ln w="6350"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grpSp>
        <p:sp>
          <p:nvSpPr>
            <p:cNvPr id="71698" name="AutoShape 28"/>
            <p:cNvSpPr>
              <a:spLocks noChangeArrowheads="1"/>
            </p:cNvSpPr>
            <p:nvPr/>
          </p:nvSpPr>
          <p:spPr bwMode="auto">
            <a:xfrm>
              <a:off x="3855" y="2124"/>
              <a:ext cx="758" cy="582"/>
            </a:xfrm>
            <a:prstGeom prst="roundRect">
              <a:avLst>
                <a:gd name="adj" fmla="val 11792"/>
              </a:avLst>
            </a:prstGeom>
            <a:solidFill>
              <a:srgbClr val="E49FE9"/>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grpSp>
          <p:nvGrpSpPr>
            <p:cNvPr id="71699" name="Group 29"/>
            <p:cNvGrpSpPr>
              <a:grpSpLocks/>
            </p:cNvGrpSpPr>
            <p:nvPr/>
          </p:nvGrpSpPr>
          <p:grpSpPr bwMode="auto">
            <a:xfrm>
              <a:off x="3853" y="2307"/>
              <a:ext cx="760" cy="435"/>
              <a:chOff x="3320" y="3444"/>
              <a:chExt cx="1123" cy="577"/>
            </a:xfrm>
          </p:grpSpPr>
          <p:sp>
            <p:nvSpPr>
              <p:cNvPr id="71715" name="AutoShape 30"/>
              <p:cNvSpPr>
                <a:spLocks noChangeArrowheads="1"/>
              </p:cNvSpPr>
              <p:nvPr/>
            </p:nvSpPr>
            <p:spPr bwMode="auto">
              <a:xfrm>
                <a:off x="3321" y="3448"/>
                <a:ext cx="1122" cy="573"/>
              </a:xfrm>
              <a:prstGeom prst="roundRect">
                <a:avLst>
                  <a:gd name="adj" fmla="val 14708"/>
                </a:avLst>
              </a:prstGeom>
              <a:solidFill>
                <a:srgbClr val="FFCDF4"/>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71716" name="Rectangle 31"/>
              <p:cNvSpPr>
                <a:spLocks noChangeArrowheads="1"/>
              </p:cNvSpPr>
              <p:nvPr/>
            </p:nvSpPr>
            <p:spPr bwMode="auto">
              <a:xfrm>
                <a:off x="3320" y="3444"/>
                <a:ext cx="1123" cy="165"/>
              </a:xfrm>
              <a:prstGeom prst="rect">
                <a:avLst/>
              </a:prstGeom>
              <a:solidFill>
                <a:srgbClr val="FFCDF4"/>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grpSp>
        <p:grpSp>
          <p:nvGrpSpPr>
            <p:cNvPr id="71700" name="Group 32"/>
            <p:cNvGrpSpPr>
              <a:grpSpLocks/>
            </p:cNvGrpSpPr>
            <p:nvPr/>
          </p:nvGrpSpPr>
          <p:grpSpPr bwMode="auto">
            <a:xfrm>
              <a:off x="3941" y="2387"/>
              <a:ext cx="559" cy="291"/>
              <a:chOff x="1217" y="2379"/>
              <a:chExt cx="559" cy="291"/>
            </a:xfrm>
          </p:grpSpPr>
          <p:sp>
            <p:nvSpPr>
              <p:cNvPr id="71707" name="Line 33"/>
              <p:cNvSpPr>
                <a:spLocks noChangeShapeType="1"/>
              </p:cNvSpPr>
              <p:nvPr/>
            </p:nvSpPr>
            <p:spPr bwMode="auto">
              <a:xfrm>
                <a:off x="1219" y="2668"/>
                <a:ext cx="168" cy="0"/>
              </a:xfrm>
              <a:prstGeom prst="line">
                <a:avLst/>
              </a:prstGeom>
              <a:noFill/>
              <a:ln w="31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71708" name="Line 34"/>
              <p:cNvSpPr>
                <a:spLocks noChangeShapeType="1"/>
              </p:cNvSpPr>
              <p:nvPr/>
            </p:nvSpPr>
            <p:spPr bwMode="auto">
              <a:xfrm>
                <a:off x="1217" y="2546"/>
                <a:ext cx="0" cy="12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71709" name="Line 35"/>
              <p:cNvSpPr>
                <a:spLocks noChangeShapeType="1"/>
              </p:cNvSpPr>
              <p:nvPr/>
            </p:nvSpPr>
            <p:spPr bwMode="auto">
              <a:xfrm>
                <a:off x="1608" y="2670"/>
                <a:ext cx="166" cy="0"/>
              </a:xfrm>
              <a:prstGeom prst="line">
                <a:avLst/>
              </a:prstGeom>
              <a:noFill/>
              <a:ln w="3175">
                <a:solidFill>
                  <a:schemeClr val="bg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71710" name="Line 36"/>
              <p:cNvSpPr>
                <a:spLocks noChangeShapeType="1"/>
              </p:cNvSpPr>
              <p:nvPr/>
            </p:nvSpPr>
            <p:spPr bwMode="auto">
              <a:xfrm>
                <a:off x="1776" y="2522"/>
                <a:ext cx="0" cy="148"/>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71711" name="Line 37"/>
              <p:cNvSpPr>
                <a:spLocks noChangeShapeType="1"/>
              </p:cNvSpPr>
              <p:nvPr/>
            </p:nvSpPr>
            <p:spPr bwMode="auto">
              <a:xfrm>
                <a:off x="1222" y="2388"/>
                <a:ext cx="552"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71712" name="Line 38"/>
              <p:cNvSpPr>
                <a:spLocks noChangeShapeType="1"/>
              </p:cNvSpPr>
              <p:nvPr/>
            </p:nvSpPr>
            <p:spPr bwMode="auto">
              <a:xfrm>
                <a:off x="1220" y="2388"/>
                <a:ext cx="0" cy="77"/>
              </a:xfrm>
              <a:prstGeom prst="line">
                <a:avLst/>
              </a:prstGeom>
              <a:noFill/>
              <a:ln w="31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71713" name="Line 39"/>
              <p:cNvSpPr>
                <a:spLocks noChangeShapeType="1"/>
              </p:cNvSpPr>
              <p:nvPr/>
            </p:nvSpPr>
            <p:spPr bwMode="auto">
              <a:xfrm>
                <a:off x="1776" y="2388"/>
                <a:ext cx="0" cy="77"/>
              </a:xfrm>
              <a:prstGeom prst="line">
                <a:avLst/>
              </a:prstGeom>
              <a:noFill/>
              <a:ln w="31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71714" name="Line 40"/>
              <p:cNvSpPr>
                <a:spLocks noChangeShapeType="1"/>
              </p:cNvSpPr>
              <p:nvPr/>
            </p:nvSpPr>
            <p:spPr bwMode="auto">
              <a:xfrm>
                <a:off x="1491" y="2379"/>
                <a:ext cx="0" cy="244"/>
              </a:xfrm>
              <a:prstGeom prst="line">
                <a:avLst/>
              </a:prstGeom>
              <a:noFill/>
              <a:ln w="31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grpSp>
        <p:sp>
          <p:nvSpPr>
            <p:cNvPr id="71701" name="AutoShape 41"/>
            <p:cNvSpPr>
              <a:spLocks noChangeArrowheads="1"/>
            </p:cNvSpPr>
            <p:nvPr/>
          </p:nvSpPr>
          <p:spPr bwMode="auto">
            <a:xfrm>
              <a:off x="4105" y="2343"/>
              <a:ext cx="229" cy="107"/>
            </a:xfrm>
            <a:prstGeom prst="hexagon">
              <a:avLst>
                <a:gd name="adj" fmla="val 53505"/>
                <a:gd name="vf" fmla="val 115470"/>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71702" name="Rectangle 42"/>
            <p:cNvSpPr>
              <a:spLocks noChangeArrowheads="1"/>
            </p:cNvSpPr>
            <p:nvPr/>
          </p:nvSpPr>
          <p:spPr bwMode="auto">
            <a:xfrm>
              <a:off x="4113" y="2635"/>
              <a:ext cx="216" cy="77"/>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71703" name="Text Box 43"/>
            <p:cNvSpPr txBox="1">
              <a:spLocks noChangeArrowheads="1"/>
            </p:cNvSpPr>
            <p:nvPr/>
          </p:nvSpPr>
          <p:spPr bwMode="auto">
            <a:xfrm>
              <a:off x="3822" y="2127"/>
              <a:ext cx="833"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50000"/>
                </a:spcBef>
                <a:spcAft>
                  <a:spcPct val="0"/>
                </a:spcAft>
              </a:pPr>
              <a:r>
                <a:rPr lang="en-US" altLang="en-US" sz="900" b="0">
                  <a:solidFill>
                    <a:srgbClr val="000000"/>
                  </a:solidFill>
                  <a:latin typeface="Times New Roman" panose="02020603050405020304" pitchFamily="18" charset="0"/>
                </a:rPr>
                <a:t>IT Processes</a:t>
              </a:r>
            </a:p>
          </p:txBody>
        </p:sp>
        <p:grpSp>
          <p:nvGrpSpPr>
            <p:cNvPr id="71704" name="Group 44"/>
            <p:cNvGrpSpPr>
              <a:grpSpLocks/>
            </p:cNvGrpSpPr>
            <p:nvPr/>
          </p:nvGrpSpPr>
          <p:grpSpPr bwMode="auto">
            <a:xfrm>
              <a:off x="3897" y="2491"/>
              <a:ext cx="648" cy="94"/>
              <a:chOff x="1173" y="2483"/>
              <a:chExt cx="648" cy="94"/>
            </a:xfrm>
          </p:grpSpPr>
          <p:sp>
            <p:nvSpPr>
              <p:cNvPr id="71705" name="Rectangle 45"/>
              <p:cNvSpPr>
                <a:spLocks noChangeArrowheads="1"/>
              </p:cNvSpPr>
              <p:nvPr/>
            </p:nvSpPr>
            <p:spPr bwMode="auto">
              <a:xfrm rot="2700000">
                <a:off x="1173" y="2483"/>
                <a:ext cx="94" cy="94"/>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71706" name="Rectangle 46"/>
              <p:cNvSpPr>
                <a:spLocks noChangeArrowheads="1"/>
              </p:cNvSpPr>
              <p:nvPr/>
            </p:nvSpPr>
            <p:spPr bwMode="auto">
              <a:xfrm rot="2700000">
                <a:off x="1727" y="2483"/>
                <a:ext cx="94" cy="94"/>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grpSp>
      </p:grpSp>
    </p:spTree>
    <p:extLst>
      <p:ext uri="{BB962C8B-B14F-4D97-AF65-F5344CB8AC3E}">
        <p14:creationId xmlns:p14="http://schemas.microsoft.com/office/powerpoint/2010/main" val="37411192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559107"/>
                                        </p:tgtEl>
                                        <p:attrNameLst>
                                          <p:attrName>style.visibility</p:attrName>
                                        </p:attrNameLst>
                                      </p:cBhvr>
                                      <p:to>
                                        <p:strVal val="visible"/>
                                      </p:to>
                                    </p:set>
                                    <p:animEffect transition="in" filter="wipe(left)">
                                      <p:cBhvr>
                                        <p:cTn id="7" dur="500"/>
                                        <p:tgtEl>
                                          <p:spTgt spid="559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p:cNvSpPr txBox="1">
            <a:spLocks noChangeArrowheads="1"/>
          </p:cNvSpPr>
          <p:nvPr/>
        </p:nvSpPr>
        <p:spPr bwMode="auto">
          <a:xfrm>
            <a:off x="1372791" y="77391"/>
            <a:ext cx="55626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1500">
                <a:solidFill>
                  <a:srgbClr val="F8F8F8"/>
                </a:solidFill>
                <a:latin typeface="Times New Roman" panose="02020603050405020304" pitchFamily="18" charset="0"/>
              </a:rPr>
              <a:t>C</a:t>
            </a:r>
            <a:r>
              <a:rPr lang="en-US" altLang="en-US" sz="1200">
                <a:solidFill>
                  <a:srgbClr val="F8F8F8"/>
                </a:solidFill>
                <a:latin typeface="Times New Roman" panose="02020603050405020304" pitchFamily="18" charset="0"/>
              </a:rPr>
              <a:t>OBI</a:t>
            </a:r>
            <a:r>
              <a:rPr lang="en-US" altLang="en-US" sz="1500">
                <a:solidFill>
                  <a:srgbClr val="F8F8F8"/>
                </a:solidFill>
                <a:latin typeface="Times New Roman" panose="02020603050405020304" pitchFamily="18" charset="0"/>
              </a:rPr>
              <a:t>T Cube:</a:t>
            </a:r>
            <a:r>
              <a:rPr lang="en-US" altLang="en-US" sz="1500" b="0">
                <a:solidFill>
                  <a:srgbClr val="000000"/>
                </a:solidFill>
                <a:latin typeface="Times New Roman" panose="02020603050405020304" pitchFamily="18" charset="0"/>
              </a:rPr>
              <a:t> </a:t>
            </a:r>
            <a:r>
              <a:rPr lang="en-US" altLang="en-US" sz="1500">
                <a:solidFill>
                  <a:srgbClr val="F8F8F8"/>
                </a:solidFill>
                <a:latin typeface="Times New Roman" panose="02020603050405020304" pitchFamily="18" charset="0"/>
              </a:rPr>
              <a:t>IT Domains </a:t>
            </a:r>
            <a:r>
              <a:rPr lang="en-US" altLang="en-US" sz="1500" i="1">
                <a:solidFill>
                  <a:srgbClr val="F8F8F8"/>
                </a:solidFill>
                <a:latin typeface="Times New Roman" panose="02020603050405020304" pitchFamily="18" charset="0"/>
              </a:rPr>
              <a:t>(Cont.)</a:t>
            </a:r>
          </a:p>
        </p:txBody>
      </p:sp>
      <p:sp>
        <p:nvSpPr>
          <p:cNvPr id="561155" name="Text Box 3"/>
          <p:cNvSpPr txBox="1">
            <a:spLocks noChangeArrowheads="1"/>
          </p:cNvSpPr>
          <p:nvPr/>
        </p:nvSpPr>
        <p:spPr bwMode="auto">
          <a:xfrm>
            <a:off x="1343025" y="647700"/>
            <a:ext cx="645795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indent="-228600">
              <a:defRPr b="1">
                <a:solidFill>
                  <a:schemeClr val="tx1"/>
                </a:solidFill>
                <a:latin typeface="Arial" panose="020B0604020202020204" pitchFamily="34" charset="0"/>
                <a:cs typeface="Arial" panose="020B0604020202020204" pitchFamily="34" charset="0"/>
              </a:defRPr>
            </a:lvl2pPr>
            <a:lvl3pPr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20000"/>
              </a:spcBef>
              <a:spcAft>
                <a:spcPct val="20000"/>
              </a:spcAft>
            </a:pPr>
            <a:r>
              <a:rPr lang="en-US" altLang="en-US" sz="1200">
                <a:solidFill>
                  <a:srgbClr val="000000"/>
                </a:solidFill>
                <a:latin typeface="Times New Roman" panose="02020603050405020304" pitchFamily="18" charset="0"/>
              </a:rPr>
              <a:t>    Monitor and Evaluate (ME)</a:t>
            </a:r>
          </a:p>
          <a:p>
            <a:pPr lvl="1" fontAlgn="base">
              <a:spcBef>
                <a:spcPct val="20000"/>
              </a:spcBef>
              <a:spcAft>
                <a:spcPct val="20000"/>
              </a:spcAft>
              <a:buClr>
                <a:srgbClr val="265995"/>
              </a:buClr>
              <a:buSzPct val="80000"/>
              <a:buFont typeface="Arial" panose="020B0604020202020204" pitchFamily="34" charset="0"/>
              <a:buChar char="►"/>
            </a:pPr>
            <a:r>
              <a:rPr lang="en-US" altLang="en-US" sz="1200" b="0">
                <a:solidFill>
                  <a:srgbClr val="000000"/>
                </a:solidFill>
                <a:latin typeface="Times New Roman" panose="02020603050405020304" pitchFamily="18" charset="0"/>
              </a:rPr>
              <a:t>Objectives:</a:t>
            </a:r>
          </a:p>
          <a:p>
            <a:pPr lvl="2" fontAlgn="base">
              <a:spcBef>
                <a:spcPct val="20000"/>
              </a:spcBef>
              <a:spcAft>
                <a:spcPct val="20000"/>
              </a:spcAft>
              <a:buClr>
                <a:srgbClr val="265995"/>
              </a:buClr>
              <a:buFont typeface="Wingdings" panose="05000000000000000000" pitchFamily="2" charset="2"/>
              <a:buChar char="§"/>
            </a:pPr>
            <a:r>
              <a:rPr lang="en-US" altLang="en-US" sz="1200" b="0">
                <a:solidFill>
                  <a:srgbClr val="000000"/>
                </a:solidFill>
                <a:latin typeface="Times New Roman" panose="02020603050405020304" pitchFamily="18" charset="0"/>
              </a:rPr>
              <a:t>Performance management</a:t>
            </a:r>
          </a:p>
          <a:p>
            <a:pPr lvl="2" fontAlgn="base">
              <a:spcBef>
                <a:spcPct val="20000"/>
              </a:spcBef>
              <a:spcAft>
                <a:spcPct val="20000"/>
              </a:spcAft>
              <a:buClr>
                <a:srgbClr val="265995"/>
              </a:buClr>
              <a:buFont typeface="Wingdings" panose="05000000000000000000" pitchFamily="2" charset="2"/>
              <a:buChar char="§"/>
            </a:pPr>
            <a:r>
              <a:rPr lang="en-US" altLang="en-US" sz="1200" b="0">
                <a:solidFill>
                  <a:srgbClr val="000000"/>
                </a:solidFill>
                <a:latin typeface="Times New Roman" panose="02020603050405020304" pitchFamily="18" charset="0"/>
              </a:rPr>
              <a:t>Monitoring of internal control</a:t>
            </a:r>
          </a:p>
          <a:p>
            <a:pPr lvl="2" fontAlgn="base">
              <a:spcBef>
                <a:spcPct val="20000"/>
              </a:spcBef>
              <a:spcAft>
                <a:spcPct val="20000"/>
              </a:spcAft>
              <a:buClr>
                <a:srgbClr val="265995"/>
              </a:buClr>
              <a:buFont typeface="Wingdings" panose="05000000000000000000" pitchFamily="2" charset="2"/>
              <a:buChar char="§"/>
            </a:pPr>
            <a:r>
              <a:rPr lang="en-US" altLang="en-US" sz="1200" b="0">
                <a:solidFill>
                  <a:srgbClr val="000000"/>
                </a:solidFill>
                <a:latin typeface="Times New Roman" panose="02020603050405020304" pitchFamily="18" charset="0"/>
              </a:rPr>
              <a:t>Regulatory compliance</a:t>
            </a:r>
          </a:p>
          <a:p>
            <a:pPr lvl="2" fontAlgn="base">
              <a:spcBef>
                <a:spcPct val="20000"/>
              </a:spcBef>
              <a:spcAft>
                <a:spcPct val="20000"/>
              </a:spcAft>
              <a:buClr>
                <a:srgbClr val="265995"/>
              </a:buClr>
              <a:buFont typeface="Wingdings" panose="05000000000000000000" pitchFamily="2" charset="2"/>
              <a:buChar char="§"/>
            </a:pPr>
            <a:r>
              <a:rPr lang="en-US" altLang="en-US" sz="1200" b="0">
                <a:solidFill>
                  <a:srgbClr val="000000"/>
                </a:solidFill>
                <a:latin typeface="Times New Roman" panose="02020603050405020304" pitchFamily="18" charset="0"/>
              </a:rPr>
              <a:t>Governance</a:t>
            </a:r>
          </a:p>
          <a:p>
            <a:pPr lvl="1" fontAlgn="base">
              <a:spcBef>
                <a:spcPct val="20000"/>
              </a:spcBef>
              <a:spcAft>
                <a:spcPct val="20000"/>
              </a:spcAft>
              <a:buClr>
                <a:srgbClr val="265995"/>
              </a:buClr>
              <a:buSzPct val="80000"/>
              <a:buFont typeface="Arial" panose="020B0604020202020204" pitchFamily="34" charset="0"/>
              <a:buChar char="►"/>
            </a:pPr>
            <a:r>
              <a:rPr lang="en-US" altLang="en-US" sz="1200" b="0">
                <a:solidFill>
                  <a:srgbClr val="000000"/>
                </a:solidFill>
                <a:latin typeface="Times New Roman" panose="02020603050405020304" pitchFamily="18" charset="0"/>
              </a:rPr>
              <a:t>Scope:</a:t>
            </a:r>
          </a:p>
          <a:p>
            <a:pPr lvl="2" fontAlgn="base">
              <a:spcBef>
                <a:spcPct val="20000"/>
              </a:spcBef>
              <a:spcAft>
                <a:spcPct val="20000"/>
              </a:spcAft>
              <a:buClr>
                <a:srgbClr val="265995"/>
              </a:buClr>
              <a:buFont typeface="Wingdings" panose="05000000000000000000" pitchFamily="2" charset="2"/>
              <a:buChar char="§"/>
            </a:pPr>
            <a:r>
              <a:rPr lang="en-US" altLang="en-US" sz="1200" b="0">
                <a:solidFill>
                  <a:srgbClr val="000000"/>
                </a:solidFill>
                <a:latin typeface="Times New Roman" panose="02020603050405020304" pitchFamily="18" charset="0"/>
              </a:rPr>
              <a:t>Is IT’s performance measured to detect problems before it is too late?</a:t>
            </a:r>
          </a:p>
          <a:p>
            <a:pPr lvl="2" fontAlgn="base">
              <a:spcBef>
                <a:spcPct val="20000"/>
              </a:spcBef>
              <a:spcAft>
                <a:spcPct val="20000"/>
              </a:spcAft>
              <a:buClr>
                <a:srgbClr val="265995"/>
              </a:buClr>
              <a:buFont typeface="Wingdings" panose="05000000000000000000" pitchFamily="2" charset="2"/>
              <a:buChar char="§"/>
            </a:pPr>
            <a:r>
              <a:rPr lang="en-US" altLang="en-US" sz="1200" b="0">
                <a:solidFill>
                  <a:srgbClr val="000000"/>
                </a:solidFill>
                <a:latin typeface="Times New Roman" panose="02020603050405020304" pitchFamily="18" charset="0"/>
              </a:rPr>
              <a:t>Does management ensure that internal controls are effective and efficient?</a:t>
            </a:r>
          </a:p>
          <a:p>
            <a:pPr lvl="2" fontAlgn="base">
              <a:spcBef>
                <a:spcPct val="20000"/>
              </a:spcBef>
              <a:spcAft>
                <a:spcPct val="20000"/>
              </a:spcAft>
              <a:buClr>
                <a:srgbClr val="265995"/>
              </a:buClr>
              <a:buFont typeface="Wingdings" panose="05000000000000000000" pitchFamily="2" charset="2"/>
              <a:buChar char="§"/>
            </a:pPr>
            <a:r>
              <a:rPr lang="en-US" altLang="en-US" sz="1200" b="0">
                <a:solidFill>
                  <a:srgbClr val="000000"/>
                </a:solidFill>
                <a:latin typeface="Times New Roman" panose="02020603050405020304" pitchFamily="18" charset="0"/>
              </a:rPr>
              <a:t>Can IT performance be linked to business goals?</a:t>
            </a:r>
          </a:p>
          <a:p>
            <a:pPr lvl="2" fontAlgn="base">
              <a:spcBef>
                <a:spcPct val="20000"/>
              </a:spcBef>
              <a:spcAft>
                <a:spcPct val="20000"/>
              </a:spcAft>
              <a:buClr>
                <a:srgbClr val="265995"/>
              </a:buClr>
              <a:buFont typeface="Wingdings" panose="05000000000000000000" pitchFamily="2" charset="2"/>
              <a:buChar char="§"/>
            </a:pPr>
            <a:r>
              <a:rPr lang="en-US" altLang="en-US" sz="1200" b="0">
                <a:solidFill>
                  <a:srgbClr val="000000"/>
                </a:solidFill>
                <a:latin typeface="Times New Roman" panose="02020603050405020304" pitchFamily="18" charset="0"/>
              </a:rPr>
              <a:t>Are risk, control, compliance and performance measured and reported?</a:t>
            </a:r>
          </a:p>
        </p:txBody>
      </p:sp>
      <p:grpSp>
        <p:nvGrpSpPr>
          <p:cNvPr id="561156" name="Group 4"/>
          <p:cNvGrpSpPr>
            <a:grpSpLocks/>
          </p:cNvGrpSpPr>
          <p:nvPr/>
        </p:nvGrpSpPr>
        <p:grpSpPr bwMode="auto">
          <a:xfrm>
            <a:off x="2909887" y="3600450"/>
            <a:ext cx="2862263" cy="1277541"/>
            <a:chOff x="1484" y="2992"/>
            <a:chExt cx="2404" cy="1073"/>
          </a:xfrm>
        </p:grpSpPr>
        <p:sp>
          <p:nvSpPr>
            <p:cNvPr id="73733" name="AutoShape 5"/>
            <p:cNvSpPr>
              <a:spLocks noChangeArrowheads="1"/>
            </p:cNvSpPr>
            <p:nvPr/>
          </p:nvSpPr>
          <p:spPr bwMode="auto">
            <a:xfrm>
              <a:off x="2372" y="3323"/>
              <a:ext cx="611" cy="239"/>
            </a:xfrm>
            <a:custGeom>
              <a:avLst/>
              <a:gdLst>
                <a:gd name="T0" fmla="*/ 465 w 21600"/>
                <a:gd name="T1" fmla="*/ 0 h 21600"/>
                <a:gd name="T2" fmla="*/ 0 w 21600"/>
                <a:gd name="T3" fmla="*/ 120 h 21600"/>
                <a:gd name="T4" fmla="*/ 465 w 21600"/>
                <a:gd name="T5" fmla="*/ 239 h 21600"/>
                <a:gd name="T6" fmla="*/ 611 w 21600"/>
                <a:gd name="T7" fmla="*/ 120 h 21600"/>
                <a:gd name="T8" fmla="*/ 17694720 60000 65536"/>
                <a:gd name="T9" fmla="*/ 11796480 60000 65536"/>
                <a:gd name="T10" fmla="*/ 5898240 60000 65536"/>
                <a:gd name="T11" fmla="*/ 0 60000 65536"/>
                <a:gd name="T12" fmla="*/ 3358 w 21600"/>
                <a:gd name="T13" fmla="*/ 7049 h 21600"/>
                <a:gd name="T14" fmla="*/ 19832 w 21600"/>
                <a:gd name="T15" fmla="*/ 14551 h 21600"/>
              </a:gdLst>
              <a:ahLst/>
              <a:cxnLst>
                <a:cxn ang="T8">
                  <a:pos x="T0" y="T1"/>
                </a:cxn>
                <a:cxn ang="T9">
                  <a:pos x="T2" y="T3"/>
                </a:cxn>
                <a:cxn ang="T10">
                  <a:pos x="T4" y="T5"/>
                </a:cxn>
                <a:cxn ang="T11">
                  <a:pos x="T6" y="T7"/>
                </a:cxn>
              </a:cxnLst>
              <a:rect l="T12" t="T13" r="T14" b="T15"/>
              <a:pathLst>
                <a:path w="21600" h="21600">
                  <a:moveTo>
                    <a:pt x="16451" y="0"/>
                  </a:moveTo>
                  <a:lnTo>
                    <a:pt x="16451" y="7062"/>
                  </a:lnTo>
                  <a:lnTo>
                    <a:pt x="3375" y="7062"/>
                  </a:lnTo>
                  <a:lnTo>
                    <a:pt x="3375" y="14538"/>
                  </a:lnTo>
                  <a:lnTo>
                    <a:pt x="16451" y="14538"/>
                  </a:lnTo>
                  <a:lnTo>
                    <a:pt x="16451" y="21600"/>
                  </a:lnTo>
                  <a:lnTo>
                    <a:pt x="21600" y="10800"/>
                  </a:lnTo>
                  <a:lnTo>
                    <a:pt x="16451" y="0"/>
                  </a:lnTo>
                  <a:close/>
                </a:path>
                <a:path w="21600" h="21600">
                  <a:moveTo>
                    <a:pt x="1350" y="7062"/>
                  </a:moveTo>
                  <a:lnTo>
                    <a:pt x="1350" y="14538"/>
                  </a:lnTo>
                  <a:lnTo>
                    <a:pt x="2700" y="14538"/>
                  </a:lnTo>
                  <a:lnTo>
                    <a:pt x="2700" y="7062"/>
                  </a:lnTo>
                  <a:lnTo>
                    <a:pt x="1350" y="7062"/>
                  </a:lnTo>
                  <a:close/>
                </a:path>
                <a:path w="21600" h="21600">
                  <a:moveTo>
                    <a:pt x="0" y="7062"/>
                  </a:moveTo>
                  <a:lnTo>
                    <a:pt x="0" y="14538"/>
                  </a:lnTo>
                  <a:lnTo>
                    <a:pt x="675" y="14538"/>
                  </a:lnTo>
                  <a:lnTo>
                    <a:pt x="675" y="7062"/>
                  </a:lnTo>
                  <a:lnTo>
                    <a:pt x="0" y="7062"/>
                  </a:lnTo>
                  <a:close/>
                </a:path>
              </a:pathLst>
            </a:custGeom>
            <a:solidFill>
              <a:srgbClr val="FFCC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1350" b="1">
                <a:solidFill>
                  <a:srgbClr val="000000"/>
                </a:solidFill>
              </a:endParaRPr>
            </a:p>
          </p:txBody>
        </p:sp>
        <p:sp>
          <p:nvSpPr>
            <p:cNvPr id="73734" name="Oval 6"/>
            <p:cNvSpPr>
              <a:spLocks noChangeArrowheads="1"/>
            </p:cNvSpPr>
            <p:nvPr/>
          </p:nvSpPr>
          <p:spPr bwMode="auto">
            <a:xfrm>
              <a:off x="1484" y="2992"/>
              <a:ext cx="859" cy="859"/>
            </a:xfrm>
            <a:prstGeom prst="ellipse">
              <a:avLst/>
            </a:prstGeom>
            <a:noFill/>
            <a:ln w="28575" algn="ctr">
              <a:solidFill>
                <a:srgbClr val="FFCC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73735" name="Text Box 7"/>
            <p:cNvSpPr txBox="1">
              <a:spLocks noChangeArrowheads="1"/>
            </p:cNvSpPr>
            <p:nvPr/>
          </p:nvSpPr>
          <p:spPr bwMode="auto">
            <a:xfrm>
              <a:off x="1780" y="3852"/>
              <a:ext cx="261"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1050" b="0">
                  <a:solidFill>
                    <a:srgbClr val="000000"/>
                  </a:solidFill>
                  <a:latin typeface="Times New Roman" panose="02020603050405020304" pitchFamily="18" charset="0"/>
                </a:rPr>
                <a:t>IT</a:t>
              </a:r>
            </a:p>
          </p:txBody>
        </p:sp>
        <p:sp>
          <p:nvSpPr>
            <p:cNvPr id="73736" name="Text Box 8"/>
            <p:cNvSpPr txBox="1">
              <a:spLocks noChangeArrowheads="1"/>
            </p:cNvSpPr>
            <p:nvPr/>
          </p:nvSpPr>
          <p:spPr bwMode="auto">
            <a:xfrm>
              <a:off x="3041" y="3832"/>
              <a:ext cx="731"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1050" b="0">
                  <a:solidFill>
                    <a:srgbClr val="000000"/>
                  </a:solidFill>
                  <a:latin typeface="Times New Roman" panose="02020603050405020304" pitchFamily="18" charset="0"/>
                </a:rPr>
                <a:t>Performance</a:t>
              </a:r>
            </a:p>
          </p:txBody>
        </p:sp>
        <p:pic>
          <p:nvPicPr>
            <p:cNvPr id="73737" name="Picture 9" descr="Slide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91" y="3074"/>
              <a:ext cx="2297" cy="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2633163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61155"/>
                                        </p:tgtEl>
                                        <p:attrNameLst>
                                          <p:attrName>style.visibility</p:attrName>
                                        </p:attrNameLst>
                                      </p:cBhvr>
                                      <p:to>
                                        <p:strVal val="visible"/>
                                      </p:to>
                                    </p:set>
                                    <p:animEffect transition="in" filter="wipe(left)">
                                      <p:cBhvr>
                                        <p:cTn id="7" dur="500"/>
                                        <p:tgtEl>
                                          <p:spTgt spid="561155"/>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561156"/>
                                        </p:tgtEl>
                                        <p:attrNameLst>
                                          <p:attrName>style.visibility</p:attrName>
                                        </p:attrNameLst>
                                      </p:cBhvr>
                                      <p:to>
                                        <p:strVal val="visible"/>
                                      </p:to>
                                    </p:set>
                                    <p:animEffect transition="in" filter="fade">
                                      <p:cBhvr>
                                        <p:cTn id="11" dur="500"/>
                                        <p:tgtEl>
                                          <p:spTgt spid="561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115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3203" name="Group 3"/>
          <p:cNvGrpSpPr>
            <a:grpSpLocks/>
          </p:cNvGrpSpPr>
          <p:nvPr/>
        </p:nvGrpSpPr>
        <p:grpSpPr bwMode="auto">
          <a:xfrm>
            <a:off x="1277542" y="1977629"/>
            <a:ext cx="3507581" cy="1464468"/>
            <a:chOff x="152" y="1656"/>
            <a:chExt cx="2621" cy="1230"/>
          </a:xfrm>
        </p:grpSpPr>
        <p:sp>
          <p:nvSpPr>
            <p:cNvPr id="75821" name="AutoShape 4"/>
            <p:cNvSpPr>
              <a:spLocks noChangeArrowheads="1"/>
            </p:cNvSpPr>
            <p:nvPr/>
          </p:nvSpPr>
          <p:spPr bwMode="auto">
            <a:xfrm>
              <a:off x="178" y="1890"/>
              <a:ext cx="2595" cy="996"/>
            </a:xfrm>
            <a:prstGeom prst="roundRect">
              <a:avLst>
                <a:gd name="adj" fmla="val 3801"/>
              </a:avLst>
            </a:prstGeom>
            <a:solidFill>
              <a:schemeClr val="bg1"/>
            </a:solidFill>
            <a:ln w="0">
              <a:solidFill>
                <a:srgbClr val="5F5F5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10000"/>
                </a:spcBef>
                <a:spcAft>
                  <a:spcPct val="10000"/>
                </a:spcAft>
              </a:pPr>
              <a:endParaRPr lang="en-GB" altLang="en-US" sz="1200" b="0">
                <a:solidFill>
                  <a:srgbClr val="000000"/>
                </a:solidFill>
              </a:endParaRPr>
            </a:p>
            <a:p>
              <a:pPr fontAlgn="base">
                <a:spcBef>
                  <a:spcPct val="10000"/>
                </a:spcBef>
                <a:spcAft>
                  <a:spcPct val="10000"/>
                </a:spcAft>
              </a:pPr>
              <a:r>
                <a:rPr lang="en-US" altLang="en-US" sz="1200" b="0">
                  <a:solidFill>
                    <a:srgbClr val="000000"/>
                  </a:solidFill>
                  <a:latin typeface="Times New Roman" panose="02020603050405020304" pitchFamily="18" charset="0"/>
                </a:rPr>
                <a:t>ME1 Monitor and evaluate IT performance.</a:t>
              </a:r>
            </a:p>
            <a:p>
              <a:pPr fontAlgn="base">
                <a:spcBef>
                  <a:spcPct val="10000"/>
                </a:spcBef>
                <a:spcAft>
                  <a:spcPct val="10000"/>
                </a:spcAft>
              </a:pPr>
              <a:r>
                <a:rPr lang="en-US" altLang="en-US" sz="1200" b="0">
                  <a:solidFill>
                    <a:srgbClr val="000000"/>
                  </a:solidFill>
                  <a:latin typeface="Times New Roman" panose="02020603050405020304" pitchFamily="18" charset="0"/>
                </a:rPr>
                <a:t>ME2 Monitor and evaluate internal control.</a:t>
              </a:r>
            </a:p>
            <a:p>
              <a:pPr fontAlgn="base">
                <a:spcBef>
                  <a:spcPct val="10000"/>
                </a:spcBef>
                <a:spcAft>
                  <a:spcPct val="10000"/>
                </a:spcAft>
              </a:pPr>
              <a:r>
                <a:rPr lang="en-US" altLang="en-US" sz="1200" b="0">
                  <a:solidFill>
                    <a:srgbClr val="000000"/>
                  </a:solidFill>
                  <a:latin typeface="Times New Roman" panose="02020603050405020304" pitchFamily="18" charset="0"/>
                </a:rPr>
                <a:t>ME3 Ensure compliance with external requirements.</a:t>
              </a:r>
            </a:p>
            <a:p>
              <a:pPr fontAlgn="base">
                <a:spcBef>
                  <a:spcPct val="10000"/>
                </a:spcBef>
                <a:spcAft>
                  <a:spcPct val="10000"/>
                </a:spcAft>
              </a:pPr>
              <a:r>
                <a:rPr lang="en-US" altLang="en-US" sz="1200" b="0">
                  <a:solidFill>
                    <a:srgbClr val="000000"/>
                  </a:solidFill>
                  <a:latin typeface="Times New Roman" panose="02020603050405020304" pitchFamily="18" charset="0"/>
                </a:rPr>
                <a:t>ME4 Provide IT governance.</a:t>
              </a:r>
            </a:p>
          </p:txBody>
        </p:sp>
        <p:sp>
          <p:nvSpPr>
            <p:cNvPr id="75822" name="AutoShape 5"/>
            <p:cNvSpPr>
              <a:spLocks noChangeArrowheads="1"/>
            </p:cNvSpPr>
            <p:nvPr/>
          </p:nvSpPr>
          <p:spPr bwMode="auto">
            <a:xfrm>
              <a:off x="152" y="1656"/>
              <a:ext cx="1484" cy="318"/>
            </a:xfrm>
            <a:prstGeom prst="roundRect">
              <a:avLst>
                <a:gd name="adj" fmla="val 16667"/>
              </a:avLst>
            </a:prstGeom>
            <a:solidFill>
              <a:srgbClr val="990033"/>
            </a:solidFill>
            <a:ln w="9525">
              <a:solidFill>
                <a:schemeClr val="bg1"/>
              </a:solidFill>
              <a:round/>
              <a:headEnd/>
              <a:tailEnd/>
            </a:ln>
            <a:effectLst/>
            <a:extLst>
              <a:ext uri="{AF507438-7753-43E0-B8FC-AC1667EBCBE1}">
                <a14:hiddenEffects xmlns:a14="http://schemas.microsoft.com/office/drawing/2010/main">
                  <a:effectLst>
                    <a:outerShdw dist="81320" dir="3080412" algn="ctr" rotWithShape="0">
                      <a:srgbClr val="B2B2B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GB" altLang="en-US" sz="1200">
                  <a:solidFill>
                    <a:srgbClr val="FFFFFF"/>
                  </a:solidFill>
                  <a:latin typeface="Times New Roman" panose="02020603050405020304" pitchFamily="18" charset="0"/>
                </a:rPr>
                <a:t>Monitor and Evaluate</a:t>
              </a:r>
            </a:p>
          </p:txBody>
        </p:sp>
      </p:grpSp>
      <p:sp>
        <p:nvSpPr>
          <p:cNvPr id="75779" name="Text Box 2"/>
          <p:cNvSpPr txBox="1">
            <a:spLocks noChangeArrowheads="1"/>
          </p:cNvSpPr>
          <p:nvPr/>
        </p:nvSpPr>
        <p:spPr bwMode="auto">
          <a:xfrm>
            <a:off x="1372791" y="77391"/>
            <a:ext cx="55626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1500">
                <a:solidFill>
                  <a:srgbClr val="F8F8F8"/>
                </a:solidFill>
                <a:latin typeface="Times New Roman" panose="02020603050405020304" pitchFamily="18" charset="0"/>
              </a:rPr>
              <a:t>C</a:t>
            </a:r>
            <a:r>
              <a:rPr lang="en-US" altLang="en-US" sz="1200">
                <a:solidFill>
                  <a:srgbClr val="F8F8F8"/>
                </a:solidFill>
                <a:latin typeface="Times New Roman" panose="02020603050405020304" pitchFamily="18" charset="0"/>
              </a:rPr>
              <a:t>OBI</a:t>
            </a:r>
            <a:r>
              <a:rPr lang="en-US" altLang="en-US" sz="1500">
                <a:solidFill>
                  <a:srgbClr val="F8F8F8"/>
                </a:solidFill>
                <a:latin typeface="Times New Roman" panose="02020603050405020304" pitchFamily="18" charset="0"/>
              </a:rPr>
              <a:t>T Cube:</a:t>
            </a:r>
            <a:r>
              <a:rPr lang="en-US" altLang="en-US" sz="1500" b="0">
                <a:solidFill>
                  <a:srgbClr val="000000"/>
                </a:solidFill>
                <a:latin typeface="Times New Roman" panose="02020603050405020304" pitchFamily="18" charset="0"/>
              </a:rPr>
              <a:t> </a:t>
            </a:r>
            <a:r>
              <a:rPr lang="en-US" altLang="en-US" sz="1500">
                <a:solidFill>
                  <a:srgbClr val="F8F8F8"/>
                </a:solidFill>
                <a:latin typeface="Times New Roman" panose="02020603050405020304" pitchFamily="18" charset="0"/>
              </a:rPr>
              <a:t>IT Domains </a:t>
            </a:r>
            <a:r>
              <a:rPr lang="en-US" altLang="en-US" sz="1500" i="1">
                <a:solidFill>
                  <a:srgbClr val="F8F8F8"/>
                </a:solidFill>
                <a:latin typeface="Times New Roman" panose="02020603050405020304" pitchFamily="18" charset="0"/>
              </a:rPr>
              <a:t>(Cont.)</a:t>
            </a:r>
          </a:p>
        </p:txBody>
      </p:sp>
      <p:grpSp>
        <p:nvGrpSpPr>
          <p:cNvPr id="75780" name="Group 6"/>
          <p:cNvGrpSpPr>
            <a:grpSpLocks/>
          </p:cNvGrpSpPr>
          <p:nvPr/>
        </p:nvGrpSpPr>
        <p:grpSpPr bwMode="auto">
          <a:xfrm>
            <a:off x="4842272" y="1977629"/>
            <a:ext cx="2900363" cy="1771650"/>
            <a:chOff x="3036" y="1640"/>
            <a:chExt cx="2436" cy="1488"/>
          </a:xfrm>
        </p:grpSpPr>
        <p:sp>
          <p:nvSpPr>
            <p:cNvPr id="75781" name="Rectangle 7"/>
            <p:cNvSpPr>
              <a:spLocks noChangeArrowheads="1"/>
            </p:cNvSpPr>
            <p:nvPr/>
          </p:nvSpPr>
          <p:spPr bwMode="auto">
            <a:xfrm>
              <a:off x="3036" y="1640"/>
              <a:ext cx="2436" cy="1488"/>
            </a:xfrm>
            <a:prstGeom prst="rect">
              <a:avLst/>
            </a:prstGeom>
            <a:solidFill>
              <a:srgbClr val="DBEFFD"/>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75782" name="Rectangle 8"/>
            <p:cNvSpPr>
              <a:spLocks noChangeArrowheads="1"/>
            </p:cNvSpPr>
            <p:nvPr/>
          </p:nvSpPr>
          <p:spPr bwMode="auto">
            <a:xfrm>
              <a:off x="4615" y="2745"/>
              <a:ext cx="692" cy="308"/>
            </a:xfrm>
            <a:prstGeom prst="rect">
              <a:avLst/>
            </a:prstGeom>
            <a:noFill/>
            <a:ln w="38100" algn="ctr">
              <a:solidFill>
                <a:srgbClr val="9900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75783" name="AutoShape 9"/>
            <p:cNvSpPr>
              <a:spLocks noChangeArrowheads="1"/>
            </p:cNvSpPr>
            <p:nvPr/>
          </p:nvSpPr>
          <p:spPr bwMode="auto">
            <a:xfrm rot="-2463289">
              <a:off x="3536" y="1804"/>
              <a:ext cx="909" cy="719"/>
            </a:xfrm>
            <a:prstGeom prst="parallelogram">
              <a:avLst>
                <a:gd name="adj" fmla="val 0"/>
              </a:avLst>
            </a:prstGeom>
            <a:gradFill rotWithShape="1">
              <a:gsLst>
                <a:gs pos="0">
                  <a:schemeClr val="bg1">
                    <a:alpha val="0"/>
                  </a:schemeClr>
                </a:gs>
                <a:gs pos="100000">
                  <a:srgbClr val="9EC2F8"/>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75784" name="Text Box 10"/>
            <p:cNvSpPr txBox="1">
              <a:spLocks noChangeArrowheads="1"/>
            </p:cNvSpPr>
            <p:nvPr/>
          </p:nvSpPr>
          <p:spPr bwMode="auto">
            <a:xfrm>
              <a:off x="3205" y="1784"/>
              <a:ext cx="651"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r" fontAlgn="base">
                <a:spcBef>
                  <a:spcPct val="0"/>
                </a:spcBef>
                <a:spcAft>
                  <a:spcPct val="0"/>
                </a:spcAft>
              </a:pPr>
              <a:r>
                <a:rPr lang="en-US" altLang="en-US" sz="900" b="0">
                  <a:solidFill>
                    <a:srgbClr val="000000"/>
                  </a:solidFill>
                  <a:latin typeface="Times New Roman" panose="02020603050405020304" pitchFamily="18" charset="0"/>
                </a:rPr>
                <a:t>Plan and Organise</a:t>
              </a:r>
            </a:p>
          </p:txBody>
        </p:sp>
        <p:sp>
          <p:nvSpPr>
            <p:cNvPr id="75785" name="Text Box 11"/>
            <p:cNvSpPr txBox="1">
              <a:spLocks noChangeArrowheads="1"/>
            </p:cNvSpPr>
            <p:nvPr/>
          </p:nvSpPr>
          <p:spPr bwMode="auto">
            <a:xfrm>
              <a:off x="3160" y="2769"/>
              <a:ext cx="65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r" fontAlgn="base">
                <a:spcBef>
                  <a:spcPct val="0"/>
                </a:spcBef>
                <a:spcAft>
                  <a:spcPct val="0"/>
                </a:spcAft>
              </a:pPr>
              <a:r>
                <a:rPr lang="en-US" altLang="en-US" sz="900" b="0">
                  <a:solidFill>
                    <a:srgbClr val="000000"/>
                  </a:solidFill>
                  <a:latin typeface="Times New Roman" panose="02020603050405020304" pitchFamily="18" charset="0"/>
                </a:rPr>
                <a:t>Deliver and Support</a:t>
              </a:r>
            </a:p>
          </p:txBody>
        </p:sp>
        <p:sp>
          <p:nvSpPr>
            <p:cNvPr id="75786" name="Text Box 12"/>
            <p:cNvSpPr txBox="1">
              <a:spLocks noChangeArrowheads="1"/>
            </p:cNvSpPr>
            <p:nvPr/>
          </p:nvSpPr>
          <p:spPr bwMode="auto">
            <a:xfrm>
              <a:off x="4671" y="1756"/>
              <a:ext cx="658"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900" b="0">
                  <a:solidFill>
                    <a:srgbClr val="000000"/>
                  </a:solidFill>
                  <a:latin typeface="Times New Roman" panose="02020603050405020304" pitchFamily="18" charset="0"/>
                </a:rPr>
                <a:t>Acquire and Implement</a:t>
              </a:r>
            </a:p>
          </p:txBody>
        </p:sp>
        <p:sp>
          <p:nvSpPr>
            <p:cNvPr id="75787" name="Text Box 13"/>
            <p:cNvSpPr txBox="1">
              <a:spLocks noChangeArrowheads="1"/>
            </p:cNvSpPr>
            <p:nvPr/>
          </p:nvSpPr>
          <p:spPr bwMode="auto">
            <a:xfrm>
              <a:off x="4653" y="2732"/>
              <a:ext cx="633"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900" b="0">
                  <a:solidFill>
                    <a:srgbClr val="000000"/>
                  </a:solidFill>
                  <a:latin typeface="Times New Roman" panose="02020603050405020304" pitchFamily="18" charset="0"/>
                </a:rPr>
                <a:t>Monitor and Evaluate</a:t>
              </a:r>
            </a:p>
          </p:txBody>
        </p:sp>
        <p:sp>
          <p:nvSpPr>
            <p:cNvPr id="75788" name="Line 14"/>
            <p:cNvSpPr>
              <a:spLocks noChangeShapeType="1"/>
            </p:cNvSpPr>
            <p:nvPr/>
          </p:nvSpPr>
          <p:spPr bwMode="auto">
            <a:xfrm>
              <a:off x="3620" y="2284"/>
              <a:ext cx="12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75789" name="Line 15"/>
            <p:cNvSpPr>
              <a:spLocks noChangeShapeType="1"/>
            </p:cNvSpPr>
            <p:nvPr/>
          </p:nvSpPr>
          <p:spPr bwMode="auto">
            <a:xfrm>
              <a:off x="3620" y="2592"/>
              <a:ext cx="12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grpSp>
          <p:nvGrpSpPr>
            <p:cNvPr id="75790" name="Group 16"/>
            <p:cNvGrpSpPr>
              <a:grpSpLocks/>
            </p:cNvGrpSpPr>
            <p:nvPr/>
          </p:nvGrpSpPr>
          <p:grpSpPr bwMode="auto">
            <a:xfrm>
              <a:off x="3550" y="2178"/>
              <a:ext cx="216" cy="216"/>
              <a:chOff x="750" y="3234"/>
              <a:chExt cx="216" cy="216"/>
            </a:xfrm>
          </p:grpSpPr>
          <p:sp>
            <p:nvSpPr>
              <p:cNvPr id="75819" name="Rectangle 17"/>
              <p:cNvSpPr>
                <a:spLocks noChangeArrowheads="1"/>
              </p:cNvSpPr>
              <p:nvPr/>
            </p:nvSpPr>
            <p:spPr bwMode="auto">
              <a:xfrm>
                <a:off x="750" y="3234"/>
                <a:ext cx="216" cy="216"/>
              </a:xfrm>
              <a:prstGeom prst="rect">
                <a:avLst/>
              </a:prstGeom>
              <a:solidFill>
                <a:srgbClr val="DDDDDD"/>
              </a:solidFill>
              <a:ln w="6350" algn="ctr">
                <a:solidFill>
                  <a:srgbClr val="96969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75820" name="Rectangle 18"/>
              <p:cNvSpPr>
                <a:spLocks noChangeArrowheads="1"/>
              </p:cNvSpPr>
              <p:nvPr/>
            </p:nvSpPr>
            <p:spPr bwMode="auto">
              <a:xfrm>
                <a:off x="770" y="3256"/>
                <a:ext cx="174" cy="174"/>
              </a:xfrm>
              <a:prstGeom prst="rect">
                <a:avLst/>
              </a:prstGeom>
              <a:solidFill>
                <a:srgbClr val="FFCC66"/>
              </a:solidFill>
              <a:ln w="6350"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grpSp>
        <p:grpSp>
          <p:nvGrpSpPr>
            <p:cNvPr id="75791" name="Group 19"/>
            <p:cNvGrpSpPr>
              <a:grpSpLocks/>
            </p:cNvGrpSpPr>
            <p:nvPr/>
          </p:nvGrpSpPr>
          <p:grpSpPr bwMode="auto">
            <a:xfrm>
              <a:off x="3550" y="2484"/>
              <a:ext cx="216" cy="216"/>
              <a:chOff x="750" y="3234"/>
              <a:chExt cx="216" cy="216"/>
            </a:xfrm>
          </p:grpSpPr>
          <p:sp>
            <p:nvSpPr>
              <p:cNvPr id="75817" name="Rectangle 20"/>
              <p:cNvSpPr>
                <a:spLocks noChangeArrowheads="1"/>
              </p:cNvSpPr>
              <p:nvPr/>
            </p:nvSpPr>
            <p:spPr bwMode="auto">
              <a:xfrm>
                <a:off x="750" y="3234"/>
                <a:ext cx="216" cy="216"/>
              </a:xfrm>
              <a:prstGeom prst="rect">
                <a:avLst/>
              </a:prstGeom>
              <a:solidFill>
                <a:srgbClr val="DDDDDD"/>
              </a:solidFill>
              <a:ln w="6350" algn="ctr">
                <a:solidFill>
                  <a:srgbClr val="96969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75818" name="Rectangle 21"/>
              <p:cNvSpPr>
                <a:spLocks noChangeArrowheads="1"/>
              </p:cNvSpPr>
              <p:nvPr/>
            </p:nvSpPr>
            <p:spPr bwMode="auto">
              <a:xfrm>
                <a:off x="770" y="3256"/>
                <a:ext cx="174" cy="174"/>
              </a:xfrm>
              <a:prstGeom prst="rect">
                <a:avLst/>
              </a:prstGeom>
              <a:solidFill>
                <a:srgbClr val="FFCC66"/>
              </a:solidFill>
              <a:ln w="6350"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grpSp>
        <p:grpSp>
          <p:nvGrpSpPr>
            <p:cNvPr id="75792" name="Group 22"/>
            <p:cNvGrpSpPr>
              <a:grpSpLocks/>
            </p:cNvGrpSpPr>
            <p:nvPr/>
          </p:nvGrpSpPr>
          <p:grpSpPr bwMode="auto">
            <a:xfrm>
              <a:off x="4710" y="2178"/>
              <a:ext cx="216" cy="216"/>
              <a:chOff x="750" y="3234"/>
              <a:chExt cx="216" cy="216"/>
            </a:xfrm>
          </p:grpSpPr>
          <p:sp>
            <p:nvSpPr>
              <p:cNvPr id="75815" name="Rectangle 23"/>
              <p:cNvSpPr>
                <a:spLocks noChangeArrowheads="1"/>
              </p:cNvSpPr>
              <p:nvPr/>
            </p:nvSpPr>
            <p:spPr bwMode="auto">
              <a:xfrm>
                <a:off x="750" y="3234"/>
                <a:ext cx="216" cy="216"/>
              </a:xfrm>
              <a:prstGeom prst="rect">
                <a:avLst/>
              </a:prstGeom>
              <a:solidFill>
                <a:srgbClr val="DDDDDD"/>
              </a:solidFill>
              <a:ln w="6350" algn="ctr">
                <a:solidFill>
                  <a:srgbClr val="96969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75816" name="Rectangle 24"/>
              <p:cNvSpPr>
                <a:spLocks noChangeArrowheads="1"/>
              </p:cNvSpPr>
              <p:nvPr/>
            </p:nvSpPr>
            <p:spPr bwMode="auto">
              <a:xfrm>
                <a:off x="770" y="3256"/>
                <a:ext cx="174" cy="174"/>
              </a:xfrm>
              <a:prstGeom prst="rect">
                <a:avLst/>
              </a:prstGeom>
              <a:solidFill>
                <a:srgbClr val="FFCC66"/>
              </a:solidFill>
              <a:ln w="6350"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grpSp>
        <p:grpSp>
          <p:nvGrpSpPr>
            <p:cNvPr id="75793" name="Group 25"/>
            <p:cNvGrpSpPr>
              <a:grpSpLocks/>
            </p:cNvGrpSpPr>
            <p:nvPr/>
          </p:nvGrpSpPr>
          <p:grpSpPr bwMode="auto">
            <a:xfrm>
              <a:off x="4710" y="2484"/>
              <a:ext cx="216" cy="216"/>
              <a:chOff x="750" y="3234"/>
              <a:chExt cx="216" cy="216"/>
            </a:xfrm>
          </p:grpSpPr>
          <p:sp>
            <p:nvSpPr>
              <p:cNvPr id="75813" name="Rectangle 26"/>
              <p:cNvSpPr>
                <a:spLocks noChangeArrowheads="1"/>
              </p:cNvSpPr>
              <p:nvPr/>
            </p:nvSpPr>
            <p:spPr bwMode="auto">
              <a:xfrm>
                <a:off x="750" y="3234"/>
                <a:ext cx="216" cy="216"/>
              </a:xfrm>
              <a:prstGeom prst="rect">
                <a:avLst/>
              </a:prstGeom>
              <a:solidFill>
                <a:srgbClr val="DDDDDD"/>
              </a:solidFill>
              <a:ln w="6350" algn="ctr">
                <a:solidFill>
                  <a:srgbClr val="96969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75814" name="Rectangle 27"/>
              <p:cNvSpPr>
                <a:spLocks noChangeArrowheads="1"/>
              </p:cNvSpPr>
              <p:nvPr/>
            </p:nvSpPr>
            <p:spPr bwMode="auto">
              <a:xfrm>
                <a:off x="770" y="3256"/>
                <a:ext cx="174" cy="174"/>
              </a:xfrm>
              <a:prstGeom prst="rect">
                <a:avLst/>
              </a:prstGeom>
              <a:solidFill>
                <a:srgbClr val="FFCC66"/>
              </a:solidFill>
              <a:ln w="6350"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grpSp>
        <p:sp>
          <p:nvSpPr>
            <p:cNvPr id="75794" name="AutoShape 28"/>
            <p:cNvSpPr>
              <a:spLocks noChangeArrowheads="1"/>
            </p:cNvSpPr>
            <p:nvPr/>
          </p:nvSpPr>
          <p:spPr bwMode="auto">
            <a:xfrm>
              <a:off x="3855" y="2124"/>
              <a:ext cx="758" cy="582"/>
            </a:xfrm>
            <a:prstGeom prst="roundRect">
              <a:avLst>
                <a:gd name="adj" fmla="val 11792"/>
              </a:avLst>
            </a:prstGeom>
            <a:solidFill>
              <a:srgbClr val="E49FE9"/>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grpSp>
          <p:nvGrpSpPr>
            <p:cNvPr id="75795" name="Group 29"/>
            <p:cNvGrpSpPr>
              <a:grpSpLocks/>
            </p:cNvGrpSpPr>
            <p:nvPr/>
          </p:nvGrpSpPr>
          <p:grpSpPr bwMode="auto">
            <a:xfrm>
              <a:off x="3853" y="2307"/>
              <a:ext cx="760" cy="435"/>
              <a:chOff x="3320" y="3444"/>
              <a:chExt cx="1123" cy="577"/>
            </a:xfrm>
          </p:grpSpPr>
          <p:sp>
            <p:nvSpPr>
              <p:cNvPr id="75811" name="AutoShape 30"/>
              <p:cNvSpPr>
                <a:spLocks noChangeArrowheads="1"/>
              </p:cNvSpPr>
              <p:nvPr/>
            </p:nvSpPr>
            <p:spPr bwMode="auto">
              <a:xfrm>
                <a:off x="3321" y="3448"/>
                <a:ext cx="1122" cy="573"/>
              </a:xfrm>
              <a:prstGeom prst="roundRect">
                <a:avLst>
                  <a:gd name="adj" fmla="val 14708"/>
                </a:avLst>
              </a:prstGeom>
              <a:solidFill>
                <a:srgbClr val="FFCDF4"/>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75812" name="Rectangle 31"/>
              <p:cNvSpPr>
                <a:spLocks noChangeArrowheads="1"/>
              </p:cNvSpPr>
              <p:nvPr/>
            </p:nvSpPr>
            <p:spPr bwMode="auto">
              <a:xfrm>
                <a:off x="3320" y="3444"/>
                <a:ext cx="1123" cy="165"/>
              </a:xfrm>
              <a:prstGeom prst="rect">
                <a:avLst/>
              </a:prstGeom>
              <a:solidFill>
                <a:srgbClr val="FFCDF4"/>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grpSp>
        <p:grpSp>
          <p:nvGrpSpPr>
            <p:cNvPr id="75796" name="Group 32"/>
            <p:cNvGrpSpPr>
              <a:grpSpLocks/>
            </p:cNvGrpSpPr>
            <p:nvPr/>
          </p:nvGrpSpPr>
          <p:grpSpPr bwMode="auto">
            <a:xfrm>
              <a:off x="3941" y="2387"/>
              <a:ext cx="559" cy="291"/>
              <a:chOff x="1217" y="2379"/>
              <a:chExt cx="559" cy="291"/>
            </a:xfrm>
          </p:grpSpPr>
          <p:sp>
            <p:nvSpPr>
              <p:cNvPr id="75803" name="Line 33"/>
              <p:cNvSpPr>
                <a:spLocks noChangeShapeType="1"/>
              </p:cNvSpPr>
              <p:nvPr/>
            </p:nvSpPr>
            <p:spPr bwMode="auto">
              <a:xfrm>
                <a:off x="1219" y="2668"/>
                <a:ext cx="168" cy="0"/>
              </a:xfrm>
              <a:prstGeom prst="line">
                <a:avLst/>
              </a:prstGeom>
              <a:noFill/>
              <a:ln w="31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75804" name="Line 34"/>
              <p:cNvSpPr>
                <a:spLocks noChangeShapeType="1"/>
              </p:cNvSpPr>
              <p:nvPr/>
            </p:nvSpPr>
            <p:spPr bwMode="auto">
              <a:xfrm>
                <a:off x="1217" y="2546"/>
                <a:ext cx="0" cy="12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75805" name="Line 35"/>
              <p:cNvSpPr>
                <a:spLocks noChangeShapeType="1"/>
              </p:cNvSpPr>
              <p:nvPr/>
            </p:nvSpPr>
            <p:spPr bwMode="auto">
              <a:xfrm>
                <a:off x="1608" y="2670"/>
                <a:ext cx="166" cy="0"/>
              </a:xfrm>
              <a:prstGeom prst="line">
                <a:avLst/>
              </a:prstGeom>
              <a:noFill/>
              <a:ln w="3175">
                <a:solidFill>
                  <a:schemeClr val="bg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75806" name="Line 36"/>
              <p:cNvSpPr>
                <a:spLocks noChangeShapeType="1"/>
              </p:cNvSpPr>
              <p:nvPr/>
            </p:nvSpPr>
            <p:spPr bwMode="auto">
              <a:xfrm>
                <a:off x="1776" y="2522"/>
                <a:ext cx="0" cy="148"/>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75807" name="Line 37"/>
              <p:cNvSpPr>
                <a:spLocks noChangeShapeType="1"/>
              </p:cNvSpPr>
              <p:nvPr/>
            </p:nvSpPr>
            <p:spPr bwMode="auto">
              <a:xfrm>
                <a:off x="1222" y="2388"/>
                <a:ext cx="552"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75808" name="Line 38"/>
              <p:cNvSpPr>
                <a:spLocks noChangeShapeType="1"/>
              </p:cNvSpPr>
              <p:nvPr/>
            </p:nvSpPr>
            <p:spPr bwMode="auto">
              <a:xfrm>
                <a:off x="1220" y="2388"/>
                <a:ext cx="0" cy="77"/>
              </a:xfrm>
              <a:prstGeom prst="line">
                <a:avLst/>
              </a:prstGeom>
              <a:noFill/>
              <a:ln w="31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75809" name="Line 39"/>
              <p:cNvSpPr>
                <a:spLocks noChangeShapeType="1"/>
              </p:cNvSpPr>
              <p:nvPr/>
            </p:nvSpPr>
            <p:spPr bwMode="auto">
              <a:xfrm>
                <a:off x="1776" y="2388"/>
                <a:ext cx="0" cy="77"/>
              </a:xfrm>
              <a:prstGeom prst="line">
                <a:avLst/>
              </a:prstGeom>
              <a:noFill/>
              <a:ln w="31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75810" name="Line 40"/>
              <p:cNvSpPr>
                <a:spLocks noChangeShapeType="1"/>
              </p:cNvSpPr>
              <p:nvPr/>
            </p:nvSpPr>
            <p:spPr bwMode="auto">
              <a:xfrm>
                <a:off x="1491" y="2379"/>
                <a:ext cx="0" cy="244"/>
              </a:xfrm>
              <a:prstGeom prst="line">
                <a:avLst/>
              </a:prstGeom>
              <a:noFill/>
              <a:ln w="31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grpSp>
        <p:sp>
          <p:nvSpPr>
            <p:cNvPr id="75797" name="AutoShape 41"/>
            <p:cNvSpPr>
              <a:spLocks noChangeArrowheads="1"/>
            </p:cNvSpPr>
            <p:nvPr/>
          </p:nvSpPr>
          <p:spPr bwMode="auto">
            <a:xfrm>
              <a:off x="4105" y="2343"/>
              <a:ext cx="229" cy="107"/>
            </a:xfrm>
            <a:prstGeom prst="hexagon">
              <a:avLst>
                <a:gd name="adj" fmla="val 53505"/>
                <a:gd name="vf" fmla="val 115470"/>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75798" name="Rectangle 42"/>
            <p:cNvSpPr>
              <a:spLocks noChangeArrowheads="1"/>
            </p:cNvSpPr>
            <p:nvPr/>
          </p:nvSpPr>
          <p:spPr bwMode="auto">
            <a:xfrm>
              <a:off x="4113" y="2635"/>
              <a:ext cx="216" cy="77"/>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75799" name="Text Box 43"/>
            <p:cNvSpPr txBox="1">
              <a:spLocks noChangeArrowheads="1"/>
            </p:cNvSpPr>
            <p:nvPr/>
          </p:nvSpPr>
          <p:spPr bwMode="auto">
            <a:xfrm>
              <a:off x="3822" y="2127"/>
              <a:ext cx="833"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50000"/>
                </a:spcBef>
                <a:spcAft>
                  <a:spcPct val="0"/>
                </a:spcAft>
              </a:pPr>
              <a:r>
                <a:rPr lang="en-US" altLang="en-US" sz="900" b="0">
                  <a:solidFill>
                    <a:srgbClr val="000000"/>
                  </a:solidFill>
                  <a:latin typeface="Times New Roman" panose="02020603050405020304" pitchFamily="18" charset="0"/>
                </a:rPr>
                <a:t>IT Processes</a:t>
              </a:r>
            </a:p>
          </p:txBody>
        </p:sp>
        <p:grpSp>
          <p:nvGrpSpPr>
            <p:cNvPr id="75800" name="Group 44"/>
            <p:cNvGrpSpPr>
              <a:grpSpLocks/>
            </p:cNvGrpSpPr>
            <p:nvPr/>
          </p:nvGrpSpPr>
          <p:grpSpPr bwMode="auto">
            <a:xfrm>
              <a:off x="3897" y="2491"/>
              <a:ext cx="648" cy="94"/>
              <a:chOff x="1173" y="2483"/>
              <a:chExt cx="648" cy="94"/>
            </a:xfrm>
          </p:grpSpPr>
          <p:sp>
            <p:nvSpPr>
              <p:cNvPr id="75801" name="Rectangle 45"/>
              <p:cNvSpPr>
                <a:spLocks noChangeArrowheads="1"/>
              </p:cNvSpPr>
              <p:nvPr/>
            </p:nvSpPr>
            <p:spPr bwMode="auto">
              <a:xfrm rot="2700000">
                <a:off x="1173" y="2483"/>
                <a:ext cx="94" cy="94"/>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75802" name="Rectangle 46"/>
              <p:cNvSpPr>
                <a:spLocks noChangeArrowheads="1"/>
              </p:cNvSpPr>
              <p:nvPr/>
            </p:nvSpPr>
            <p:spPr bwMode="auto">
              <a:xfrm rot="2700000">
                <a:off x="1727" y="2483"/>
                <a:ext cx="94" cy="94"/>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grpSp>
      </p:grpSp>
    </p:spTree>
    <p:extLst>
      <p:ext uri="{BB962C8B-B14F-4D97-AF65-F5344CB8AC3E}">
        <p14:creationId xmlns:p14="http://schemas.microsoft.com/office/powerpoint/2010/main" val="34537862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563203"/>
                                        </p:tgtEl>
                                        <p:attrNameLst>
                                          <p:attrName>style.visibility</p:attrName>
                                        </p:attrNameLst>
                                      </p:cBhvr>
                                      <p:to>
                                        <p:strVal val="visible"/>
                                      </p:to>
                                    </p:set>
                                    <p:animEffect transition="in" filter="wipe(left)">
                                      <p:cBhvr>
                                        <p:cTn id="7" dur="500"/>
                                        <p:tgtEl>
                                          <p:spTgt spid="563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
          <p:cNvSpPr txBox="1">
            <a:spLocks noChangeArrowheads="1"/>
          </p:cNvSpPr>
          <p:nvPr/>
        </p:nvSpPr>
        <p:spPr bwMode="auto">
          <a:xfrm>
            <a:off x="1372791" y="77391"/>
            <a:ext cx="55626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1500">
                <a:solidFill>
                  <a:srgbClr val="F8F8F8"/>
                </a:solidFill>
                <a:latin typeface="Times New Roman" panose="02020603050405020304" pitchFamily="18" charset="0"/>
              </a:rPr>
              <a:t>C</a:t>
            </a:r>
            <a:r>
              <a:rPr lang="en-US" altLang="en-US" sz="1200">
                <a:solidFill>
                  <a:srgbClr val="F8F8F8"/>
                </a:solidFill>
                <a:latin typeface="Times New Roman" panose="02020603050405020304" pitchFamily="18" charset="0"/>
              </a:rPr>
              <a:t>OBI</a:t>
            </a:r>
            <a:r>
              <a:rPr lang="en-US" altLang="en-US" sz="1500">
                <a:solidFill>
                  <a:srgbClr val="F8F8F8"/>
                </a:solidFill>
                <a:latin typeface="Times New Roman" panose="02020603050405020304" pitchFamily="18" charset="0"/>
              </a:rPr>
              <a:t>T Cube:</a:t>
            </a:r>
            <a:r>
              <a:rPr lang="en-US" altLang="en-US" sz="1500" b="0">
                <a:solidFill>
                  <a:srgbClr val="000000"/>
                </a:solidFill>
                <a:latin typeface="Times New Roman" panose="02020603050405020304" pitchFamily="18" charset="0"/>
              </a:rPr>
              <a:t> </a:t>
            </a:r>
            <a:r>
              <a:rPr lang="en-US" altLang="en-US" sz="1500">
                <a:solidFill>
                  <a:srgbClr val="F8F8F8"/>
                </a:solidFill>
                <a:latin typeface="Times New Roman" panose="02020603050405020304" pitchFamily="18" charset="0"/>
              </a:rPr>
              <a:t>Information Criteria</a:t>
            </a:r>
          </a:p>
        </p:txBody>
      </p:sp>
      <p:sp>
        <p:nvSpPr>
          <p:cNvPr id="565251" name="Rectangle 3"/>
          <p:cNvSpPr>
            <a:spLocks noChangeArrowheads="1"/>
          </p:cNvSpPr>
          <p:nvPr/>
        </p:nvSpPr>
        <p:spPr bwMode="auto">
          <a:xfrm>
            <a:off x="1375173" y="684610"/>
            <a:ext cx="6403181" cy="1495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31775" indent="-231775">
              <a:defRPr b="1">
                <a:solidFill>
                  <a:schemeClr val="tx1"/>
                </a:solidFill>
                <a:latin typeface="Arial" panose="020B0604020202020204" pitchFamily="34" charset="0"/>
                <a:cs typeface="Arial" panose="020B0604020202020204" pitchFamily="34" charset="0"/>
              </a:defRPr>
            </a:lvl1pPr>
            <a:lvl2pPr marL="685800" indent="-22860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20000"/>
              </a:spcBef>
              <a:spcAft>
                <a:spcPct val="20000"/>
              </a:spcAft>
              <a:buClr>
                <a:srgbClr val="265995"/>
              </a:buClr>
              <a:buSzPct val="80000"/>
              <a:buFont typeface="Arial" panose="020B0604020202020204" pitchFamily="34" charset="0"/>
              <a:buChar char="►"/>
            </a:pPr>
            <a:r>
              <a:rPr lang="en-US" altLang="en-US" sz="1200" b="0" dirty="0">
                <a:solidFill>
                  <a:srgbClr val="000000"/>
                </a:solidFill>
                <a:latin typeface="Times New Roman" panose="02020603050405020304" pitchFamily="18" charset="0"/>
              </a:rPr>
              <a:t>To satisfy business objectives, information needs to conform to specific control criteria, which C</a:t>
            </a:r>
            <a:r>
              <a:rPr lang="en-US" altLang="en-US" sz="975" b="0" dirty="0">
                <a:solidFill>
                  <a:srgbClr val="000000"/>
                </a:solidFill>
                <a:latin typeface="Times New Roman" panose="02020603050405020304" pitchFamily="18" charset="0"/>
              </a:rPr>
              <a:t>OBI</a:t>
            </a:r>
            <a:r>
              <a:rPr lang="en-US" altLang="en-US" sz="1200" b="0" dirty="0">
                <a:solidFill>
                  <a:srgbClr val="000000"/>
                </a:solidFill>
                <a:latin typeface="Times New Roman" panose="02020603050405020304" pitchFamily="18" charset="0"/>
              </a:rPr>
              <a:t>T refers to as business requirements for information. </a:t>
            </a:r>
          </a:p>
          <a:p>
            <a:pPr fontAlgn="base">
              <a:spcBef>
                <a:spcPct val="20000"/>
              </a:spcBef>
              <a:spcAft>
                <a:spcPct val="20000"/>
              </a:spcAft>
              <a:buClr>
                <a:srgbClr val="265995"/>
              </a:buClr>
              <a:buSzPct val="80000"/>
              <a:buFont typeface="Arial" panose="020B0604020202020204" pitchFamily="34" charset="0"/>
              <a:buChar char="►"/>
            </a:pPr>
            <a:r>
              <a:rPr lang="en-US" altLang="en-US" sz="1200" b="0" dirty="0">
                <a:solidFill>
                  <a:srgbClr val="000000"/>
                </a:solidFill>
                <a:latin typeface="Times New Roman" panose="02020603050405020304" pitchFamily="18" charset="0"/>
              </a:rPr>
              <a:t>Broadly, information criteria are based on the following requirements:</a:t>
            </a:r>
          </a:p>
          <a:p>
            <a:pPr lvl="1" fontAlgn="base">
              <a:spcBef>
                <a:spcPct val="20000"/>
              </a:spcBef>
              <a:spcAft>
                <a:spcPct val="20000"/>
              </a:spcAft>
              <a:buClr>
                <a:srgbClr val="265995"/>
              </a:buClr>
              <a:buFont typeface="Wingdings" panose="05000000000000000000" pitchFamily="2" charset="2"/>
              <a:buChar char="§"/>
            </a:pPr>
            <a:r>
              <a:rPr lang="en-US" altLang="en-US" sz="1200" b="0" dirty="0">
                <a:solidFill>
                  <a:srgbClr val="000000"/>
                </a:solidFill>
                <a:latin typeface="Times New Roman" panose="02020603050405020304" pitchFamily="18" charset="0"/>
              </a:rPr>
              <a:t>Quality </a:t>
            </a:r>
          </a:p>
          <a:p>
            <a:pPr lvl="1" fontAlgn="base">
              <a:spcBef>
                <a:spcPct val="20000"/>
              </a:spcBef>
              <a:spcAft>
                <a:spcPct val="20000"/>
              </a:spcAft>
              <a:buClr>
                <a:srgbClr val="265995"/>
              </a:buClr>
              <a:buFont typeface="Wingdings" panose="05000000000000000000" pitchFamily="2" charset="2"/>
              <a:buChar char="§"/>
            </a:pPr>
            <a:r>
              <a:rPr lang="en-US" altLang="en-US" sz="1200" b="0" dirty="0">
                <a:solidFill>
                  <a:srgbClr val="000000"/>
                </a:solidFill>
                <a:latin typeface="Times New Roman" panose="02020603050405020304" pitchFamily="18" charset="0"/>
              </a:rPr>
              <a:t>Fiduciary (trust)</a:t>
            </a:r>
          </a:p>
          <a:p>
            <a:pPr lvl="1" fontAlgn="base">
              <a:spcBef>
                <a:spcPct val="20000"/>
              </a:spcBef>
              <a:spcAft>
                <a:spcPct val="20000"/>
              </a:spcAft>
              <a:buClr>
                <a:srgbClr val="265995"/>
              </a:buClr>
              <a:buFont typeface="Wingdings" panose="05000000000000000000" pitchFamily="2" charset="2"/>
              <a:buChar char="§"/>
            </a:pPr>
            <a:r>
              <a:rPr lang="en-US" altLang="en-US" sz="1200" b="0" dirty="0">
                <a:solidFill>
                  <a:srgbClr val="000000"/>
                </a:solidFill>
                <a:latin typeface="Times New Roman" panose="02020603050405020304" pitchFamily="18" charset="0"/>
              </a:rPr>
              <a:t>Security</a:t>
            </a:r>
          </a:p>
        </p:txBody>
      </p:sp>
      <p:grpSp>
        <p:nvGrpSpPr>
          <p:cNvPr id="565252" name="Group 4"/>
          <p:cNvGrpSpPr>
            <a:grpSpLocks/>
          </p:cNvGrpSpPr>
          <p:nvPr/>
        </p:nvGrpSpPr>
        <p:grpSpPr bwMode="auto">
          <a:xfrm>
            <a:off x="2922985" y="2275285"/>
            <a:ext cx="3670697" cy="2520553"/>
            <a:chOff x="1495" y="1911"/>
            <a:chExt cx="3083" cy="2117"/>
          </a:xfrm>
        </p:grpSpPr>
        <p:sp>
          <p:nvSpPr>
            <p:cNvPr id="77829" name="Rectangle 5"/>
            <p:cNvSpPr>
              <a:spLocks noChangeArrowheads="1"/>
            </p:cNvSpPr>
            <p:nvPr/>
          </p:nvSpPr>
          <p:spPr bwMode="auto">
            <a:xfrm>
              <a:off x="3259" y="2173"/>
              <a:ext cx="1318" cy="279"/>
            </a:xfrm>
            <a:prstGeom prst="rect">
              <a:avLst/>
            </a:prstGeom>
            <a:solidFill>
              <a:srgbClr val="C6D8F2"/>
            </a:solidFill>
            <a:ln w="9525" algn="ctr">
              <a:solidFill>
                <a:srgbClr val="5C93CA"/>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1050" b="0">
                  <a:solidFill>
                    <a:srgbClr val="000000"/>
                  </a:solidFill>
                  <a:latin typeface="Times New Roman" panose="02020603050405020304" pitchFamily="18" charset="0"/>
                </a:rPr>
                <a:t>Fiduciary Requirements</a:t>
              </a:r>
            </a:p>
          </p:txBody>
        </p:sp>
        <p:sp>
          <p:nvSpPr>
            <p:cNvPr id="77830" name="Rectangle 6"/>
            <p:cNvSpPr>
              <a:spLocks noChangeArrowheads="1"/>
            </p:cNvSpPr>
            <p:nvPr/>
          </p:nvSpPr>
          <p:spPr bwMode="auto">
            <a:xfrm>
              <a:off x="3260" y="2455"/>
              <a:ext cx="1318" cy="279"/>
            </a:xfrm>
            <a:prstGeom prst="rect">
              <a:avLst/>
            </a:prstGeom>
            <a:solidFill>
              <a:srgbClr val="C6D8F2"/>
            </a:solidFill>
            <a:ln w="9525" algn="ctr">
              <a:solidFill>
                <a:srgbClr val="5C93CA"/>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1050" b="0">
                  <a:solidFill>
                    <a:srgbClr val="000000"/>
                  </a:solidFill>
                  <a:latin typeface="Times New Roman" panose="02020603050405020304" pitchFamily="18" charset="0"/>
                </a:rPr>
                <a:t>Security Requirements</a:t>
              </a:r>
            </a:p>
          </p:txBody>
        </p:sp>
        <p:sp>
          <p:nvSpPr>
            <p:cNvPr id="77831" name="Rectangle 7"/>
            <p:cNvSpPr>
              <a:spLocks noChangeArrowheads="1"/>
            </p:cNvSpPr>
            <p:nvPr/>
          </p:nvSpPr>
          <p:spPr bwMode="auto">
            <a:xfrm>
              <a:off x="3258" y="1911"/>
              <a:ext cx="1318" cy="258"/>
            </a:xfrm>
            <a:prstGeom prst="rect">
              <a:avLst/>
            </a:prstGeom>
            <a:solidFill>
              <a:srgbClr val="C6D8F2"/>
            </a:solidFill>
            <a:ln w="9525" algn="ctr">
              <a:solidFill>
                <a:srgbClr val="5C93CA"/>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1050" b="0">
                  <a:solidFill>
                    <a:srgbClr val="000000"/>
                  </a:solidFill>
                  <a:latin typeface="Times New Roman" panose="02020603050405020304" pitchFamily="18" charset="0"/>
                </a:rPr>
                <a:t>Quality Requirements</a:t>
              </a:r>
            </a:p>
          </p:txBody>
        </p:sp>
        <p:sp>
          <p:nvSpPr>
            <p:cNvPr id="77832" name="Line 8"/>
            <p:cNvSpPr>
              <a:spLocks noChangeShapeType="1"/>
            </p:cNvSpPr>
            <p:nvPr/>
          </p:nvSpPr>
          <p:spPr bwMode="auto">
            <a:xfrm>
              <a:off x="3258" y="2170"/>
              <a:ext cx="1313" cy="0"/>
            </a:xfrm>
            <a:prstGeom prst="line">
              <a:avLst/>
            </a:prstGeom>
            <a:noFill/>
            <a:ln w="9525">
              <a:solidFill>
                <a:srgbClr val="5C93C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pic>
          <p:nvPicPr>
            <p:cNvPr id="77833" name="Picture 9" descr="cleancub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9" y="3083"/>
              <a:ext cx="946" cy="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4" name="Rectangle 10"/>
            <p:cNvSpPr>
              <a:spLocks noChangeArrowheads="1"/>
            </p:cNvSpPr>
            <p:nvPr/>
          </p:nvSpPr>
          <p:spPr bwMode="auto">
            <a:xfrm>
              <a:off x="2358" y="2869"/>
              <a:ext cx="1327" cy="27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5C93C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50000"/>
                </a:spcBef>
                <a:spcAft>
                  <a:spcPct val="0"/>
                </a:spcAft>
              </a:pPr>
              <a:r>
                <a:rPr lang="en-US" altLang="en-US" sz="1050" b="0">
                  <a:solidFill>
                    <a:srgbClr val="000000"/>
                  </a:solidFill>
                  <a:latin typeface="Times New Roman" panose="02020603050405020304" pitchFamily="18" charset="0"/>
                </a:rPr>
                <a:t>Information Criteria</a:t>
              </a:r>
              <a:endParaRPr lang="en-US" altLang="en-US" sz="1050">
                <a:solidFill>
                  <a:srgbClr val="FFFFFF"/>
                </a:solidFill>
                <a:latin typeface="Times New Roman" panose="02020603050405020304" pitchFamily="18" charset="0"/>
              </a:endParaRPr>
            </a:p>
          </p:txBody>
        </p:sp>
        <p:sp>
          <p:nvSpPr>
            <p:cNvPr id="77835" name="Rectangle 11"/>
            <p:cNvSpPr>
              <a:spLocks noChangeArrowheads="1"/>
            </p:cNvSpPr>
            <p:nvPr/>
          </p:nvSpPr>
          <p:spPr bwMode="auto">
            <a:xfrm>
              <a:off x="3335" y="3428"/>
              <a:ext cx="854" cy="27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5C93C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50000"/>
                </a:spcBef>
                <a:spcAft>
                  <a:spcPct val="0"/>
                </a:spcAft>
              </a:pPr>
              <a:r>
                <a:rPr lang="en-US" altLang="en-US" sz="1050" b="0">
                  <a:solidFill>
                    <a:srgbClr val="000000"/>
                  </a:solidFill>
                  <a:latin typeface="Times New Roman" panose="02020603050405020304" pitchFamily="18" charset="0"/>
                </a:rPr>
                <a:t>IT Resources</a:t>
              </a:r>
            </a:p>
          </p:txBody>
        </p:sp>
        <p:sp>
          <p:nvSpPr>
            <p:cNvPr id="77836" name="Line 12"/>
            <p:cNvSpPr>
              <a:spLocks noChangeShapeType="1"/>
            </p:cNvSpPr>
            <p:nvPr/>
          </p:nvSpPr>
          <p:spPr bwMode="auto">
            <a:xfrm>
              <a:off x="3263" y="2456"/>
              <a:ext cx="1313" cy="0"/>
            </a:xfrm>
            <a:prstGeom prst="line">
              <a:avLst/>
            </a:prstGeom>
            <a:noFill/>
            <a:ln w="9525">
              <a:solidFill>
                <a:srgbClr val="5C93C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77837" name="Rectangle 13"/>
            <p:cNvSpPr>
              <a:spLocks noChangeArrowheads="1"/>
            </p:cNvSpPr>
            <p:nvPr/>
          </p:nvSpPr>
          <p:spPr bwMode="auto">
            <a:xfrm>
              <a:off x="1495" y="3602"/>
              <a:ext cx="814" cy="27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5C93C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50000"/>
                </a:spcBef>
                <a:spcAft>
                  <a:spcPct val="0"/>
                </a:spcAft>
              </a:pPr>
              <a:r>
                <a:rPr lang="en-US" altLang="en-US" sz="1050" b="0">
                  <a:solidFill>
                    <a:srgbClr val="000000"/>
                  </a:solidFill>
                  <a:latin typeface="Times New Roman" panose="02020603050405020304" pitchFamily="18" charset="0"/>
                </a:rPr>
                <a:t>IT Processes</a:t>
              </a:r>
            </a:p>
          </p:txBody>
        </p:sp>
        <p:cxnSp>
          <p:nvCxnSpPr>
            <p:cNvPr id="77838" name="AutoShape 14"/>
            <p:cNvCxnSpPr>
              <a:cxnSpLocks noChangeShapeType="1"/>
              <a:stCxn id="77834" idx="0"/>
              <a:endCxn id="77829" idx="1"/>
            </p:cNvCxnSpPr>
            <p:nvPr/>
          </p:nvCxnSpPr>
          <p:spPr bwMode="auto">
            <a:xfrm rot="-5400000">
              <a:off x="2863" y="2472"/>
              <a:ext cx="556" cy="237"/>
            </a:xfrm>
            <a:prstGeom prst="bentConnector2">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16245658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65251"/>
                                        </p:tgtEl>
                                        <p:attrNameLst>
                                          <p:attrName>style.visibility</p:attrName>
                                        </p:attrNameLst>
                                      </p:cBhvr>
                                      <p:to>
                                        <p:strVal val="visible"/>
                                      </p:to>
                                    </p:set>
                                    <p:animEffect transition="in" filter="wipe(left)">
                                      <p:cBhvr>
                                        <p:cTn id="7" dur="500"/>
                                        <p:tgtEl>
                                          <p:spTgt spid="565251"/>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565252"/>
                                        </p:tgtEl>
                                        <p:attrNameLst>
                                          <p:attrName>style.visibility</p:attrName>
                                        </p:attrNameLst>
                                      </p:cBhvr>
                                      <p:to>
                                        <p:strVal val="visible"/>
                                      </p:to>
                                    </p:set>
                                    <p:animEffect transition="in" filter="fade">
                                      <p:cBhvr>
                                        <p:cTn id="11" dur="500"/>
                                        <p:tgtEl>
                                          <p:spTgt spid="565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5251"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2"/>
          <p:cNvSpPr txBox="1">
            <a:spLocks noChangeArrowheads="1"/>
          </p:cNvSpPr>
          <p:nvPr/>
        </p:nvSpPr>
        <p:spPr bwMode="auto">
          <a:xfrm>
            <a:off x="1372791" y="77391"/>
            <a:ext cx="55626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1500">
                <a:solidFill>
                  <a:srgbClr val="F8F8F8"/>
                </a:solidFill>
                <a:latin typeface="Times New Roman" panose="02020603050405020304" pitchFamily="18" charset="0"/>
              </a:rPr>
              <a:t>C</a:t>
            </a:r>
            <a:r>
              <a:rPr lang="en-US" altLang="en-US" sz="1200">
                <a:solidFill>
                  <a:srgbClr val="F8F8F8"/>
                </a:solidFill>
                <a:latin typeface="Times New Roman" panose="02020603050405020304" pitchFamily="18" charset="0"/>
              </a:rPr>
              <a:t>OBI</a:t>
            </a:r>
            <a:r>
              <a:rPr lang="en-US" altLang="en-US" sz="1500">
                <a:solidFill>
                  <a:srgbClr val="F8F8F8"/>
                </a:solidFill>
                <a:latin typeface="Times New Roman" panose="02020603050405020304" pitchFamily="18" charset="0"/>
              </a:rPr>
              <a:t>T Cube:</a:t>
            </a:r>
            <a:r>
              <a:rPr lang="en-US" altLang="en-US" sz="1500" b="0">
                <a:solidFill>
                  <a:srgbClr val="000000"/>
                </a:solidFill>
                <a:latin typeface="Times New Roman" panose="02020603050405020304" pitchFamily="18" charset="0"/>
              </a:rPr>
              <a:t> </a:t>
            </a:r>
            <a:r>
              <a:rPr lang="en-US" altLang="en-US" sz="1500">
                <a:solidFill>
                  <a:srgbClr val="F8F8F8"/>
                </a:solidFill>
                <a:latin typeface="Times New Roman" panose="02020603050405020304" pitchFamily="18" charset="0"/>
              </a:rPr>
              <a:t>Information Criteria </a:t>
            </a:r>
            <a:r>
              <a:rPr lang="en-US" altLang="en-US" sz="1500" i="1">
                <a:solidFill>
                  <a:srgbClr val="F8F8F8"/>
                </a:solidFill>
                <a:latin typeface="Times New Roman" panose="02020603050405020304" pitchFamily="18" charset="0"/>
              </a:rPr>
              <a:t>(Cont.)</a:t>
            </a:r>
          </a:p>
        </p:txBody>
      </p:sp>
      <p:grpSp>
        <p:nvGrpSpPr>
          <p:cNvPr id="571395" name="Group 3"/>
          <p:cNvGrpSpPr>
            <a:grpSpLocks/>
          </p:cNvGrpSpPr>
          <p:nvPr/>
        </p:nvGrpSpPr>
        <p:grpSpPr bwMode="auto">
          <a:xfrm>
            <a:off x="1331119" y="678657"/>
            <a:ext cx="6490097" cy="3961209"/>
            <a:chOff x="195" y="503"/>
            <a:chExt cx="5451" cy="3327"/>
          </a:xfrm>
        </p:grpSpPr>
        <p:sp>
          <p:nvSpPr>
            <p:cNvPr id="79885" name="AutoShape 4"/>
            <p:cNvSpPr>
              <a:spLocks noChangeArrowheads="1"/>
            </p:cNvSpPr>
            <p:nvPr/>
          </p:nvSpPr>
          <p:spPr bwMode="auto">
            <a:xfrm>
              <a:off x="195" y="563"/>
              <a:ext cx="912" cy="336"/>
            </a:xfrm>
            <a:prstGeom prst="bevel">
              <a:avLst>
                <a:gd name="adj" fmla="val 0"/>
              </a:avLst>
            </a:prstGeom>
            <a:solidFill>
              <a:srgbClr val="990033"/>
            </a:solidFill>
            <a:ln>
              <a:noFill/>
            </a:ln>
            <a:effectLst/>
            <a:extLst>
              <a:ext uri="{91240B29-F687-4F45-9708-019B960494DF}">
                <a14:hiddenLine xmlns:a14="http://schemas.microsoft.com/office/drawing/2010/main" w="9525">
                  <a:solidFill>
                    <a:srgbClr val="99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r>
                <a:rPr lang="en-GB" altLang="en-US" sz="1050">
                  <a:solidFill>
                    <a:srgbClr val="FFFFFF"/>
                  </a:solidFill>
                  <a:latin typeface="Times New Roman" panose="02020603050405020304" pitchFamily="18" charset="0"/>
                </a:rPr>
                <a:t>Effectiveness</a:t>
              </a:r>
            </a:p>
          </p:txBody>
        </p:sp>
        <p:sp>
          <p:nvSpPr>
            <p:cNvPr id="79886" name="Text Box 5"/>
            <p:cNvSpPr txBox="1">
              <a:spLocks noChangeArrowheads="1"/>
            </p:cNvSpPr>
            <p:nvPr/>
          </p:nvSpPr>
          <p:spPr bwMode="auto">
            <a:xfrm>
              <a:off x="1155" y="503"/>
              <a:ext cx="3177"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GB" altLang="en-US" sz="1050" b="0">
                  <a:solidFill>
                    <a:srgbClr val="000000"/>
                  </a:solidFill>
                  <a:latin typeface="Times New Roman" panose="02020603050405020304" pitchFamily="18" charset="0"/>
                </a:rPr>
                <a:t>Deals with information being relevant and pertinent to the business process as well as being delivered in a timely, correct, consistent and usable manner</a:t>
              </a:r>
            </a:p>
          </p:txBody>
        </p:sp>
        <p:sp>
          <p:nvSpPr>
            <p:cNvPr id="79887" name="AutoShape 6"/>
            <p:cNvSpPr>
              <a:spLocks noChangeArrowheads="1"/>
            </p:cNvSpPr>
            <p:nvPr/>
          </p:nvSpPr>
          <p:spPr bwMode="auto">
            <a:xfrm>
              <a:off x="195" y="1015"/>
              <a:ext cx="912" cy="336"/>
            </a:xfrm>
            <a:prstGeom prst="bevel">
              <a:avLst>
                <a:gd name="adj" fmla="val 0"/>
              </a:avLst>
            </a:prstGeom>
            <a:solidFill>
              <a:srgbClr val="990033"/>
            </a:solidFill>
            <a:ln>
              <a:noFill/>
            </a:ln>
            <a:effectLst/>
            <a:extLst>
              <a:ext uri="{91240B29-F687-4F45-9708-019B960494DF}">
                <a14:hiddenLine xmlns:a14="http://schemas.microsoft.com/office/drawing/2010/main" w="9525">
                  <a:solidFill>
                    <a:srgbClr val="99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r>
                <a:rPr lang="en-GB" altLang="en-US" sz="1050">
                  <a:solidFill>
                    <a:srgbClr val="FFFFFF"/>
                  </a:solidFill>
                  <a:latin typeface="Times New Roman" panose="02020603050405020304" pitchFamily="18" charset="0"/>
                </a:rPr>
                <a:t>Efficiency</a:t>
              </a:r>
            </a:p>
          </p:txBody>
        </p:sp>
        <p:sp>
          <p:nvSpPr>
            <p:cNvPr id="79888" name="Text Box 7"/>
            <p:cNvSpPr txBox="1">
              <a:spLocks noChangeArrowheads="1"/>
            </p:cNvSpPr>
            <p:nvPr/>
          </p:nvSpPr>
          <p:spPr bwMode="auto">
            <a:xfrm>
              <a:off x="1155" y="961"/>
              <a:ext cx="2889"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GB" altLang="en-US" sz="1050" b="0">
                  <a:solidFill>
                    <a:srgbClr val="000000"/>
                  </a:solidFill>
                  <a:latin typeface="Times New Roman" panose="02020603050405020304" pitchFamily="18" charset="0"/>
                </a:rPr>
                <a:t>Concerns the provision of information through the optimal (most productive and economical</a:t>
              </a:r>
              <a:r>
                <a:rPr lang="en-GB" altLang="en-US" sz="1050">
                  <a:solidFill>
                    <a:srgbClr val="000000"/>
                  </a:solidFill>
                  <a:latin typeface="Times New Roman" panose="02020603050405020304" pitchFamily="18" charset="0"/>
                </a:rPr>
                <a:t>) </a:t>
              </a:r>
              <a:r>
                <a:rPr lang="en-GB" altLang="en-US" sz="1050" b="0">
                  <a:solidFill>
                    <a:srgbClr val="000000"/>
                  </a:solidFill>
                  <a:latin typeface="Times New Roman" panose="02020603050405020304" pitchFamily="18" charset="0"/>
                </a:rPr>
                <a:t>use of resources</a:t>
              </a:r>
            </a:p>
          </p:txBody>
        </p:sp>
        <p:sp>
          <p:nvSpPr>
            <p:cNvPr id="79889" name="AutoShape 8"/>
            <p:cNvSpPr>
              <a:spLocks noChangeArrowheads="1"/>
            </p:cNvSpPr>
            <p:nvPr/>
          </p:nvSpPr>
          <p:spPr bwMode="auto">
            <a:xfrm>
              <a:off x="195" y="1495"/>
              <a:ext cx="912" cy="336"/>
            </a:xfrm>
            <a:prstGeom prst="bevel">
              <a:avLst>
                <a:gd name="adj" fmla="val 0"/>
              </a:avLst>
            </a:prstGeom>
            <a:solidFill>
              <a:srgbClr val="990033"/>
            </a:solidFill>
            <a:ln>
              <a:noFill/>
            </a:ln>
            <a:effectLst/>
            <a:extLst>
              <a:ext uri="{91240B29-F687-4F45-9708-019B960494DF}">
                <a14:hiddenLine xmlns:a14="http://schemas.microsoft.com/office/drawing/2010/main" w="9525">
                  <a:solidFill>
                    <a:srgbClr val="99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r>
                <a:rPr lang="en-GB" altLang="en-US" sz="1050">
                  <a:solidFill>
                    <a:srgbClr val="FFFFFF"/>
                  </a:solidFill>
                  <a:latin typeface="Times New Roman" panose="02020603050405020304" pitchFamily="18" charset="0"/>
                </a:rPr>
                <a:t>Confidentiality</a:t>
              </a:r>
            </a:p>
          </p:txBody>
        </p:sp>
        <p:sp>
          <p:nvSpPr>
            <p:cNvPr id="79890" name="Text Box 9"/>
            <p:cNvSpPr txBox="1">
              <a:spLocks noChangeArrowheads="1"/>
            </p:cNvSpPr>
            <p:nvPr/>
          </p:nvSpPr>
          <p:spPr bwMode="auto">
            <a:xfrm>
              <a:off x="1155" y="1495"/>
              <a:ext cx="2445"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GB" altLang="en-US" sz="1050" b="0">
                  <a:solidFill>
                    <a:srgbClr val="000000"/>
                  </a:solidFill>
                  <a:latin typeface="Times New Roman" panose="02020603050405020304" pitchFamily="18" charset="0"/>
                </a:rPr>
                <a:t>Concerns the protection of sensitive information from unauthorised disclosure</a:t>
              </a:r>
            </a:p>
          </p:txBody>
        </p:sp>
        <p:sp>
          <p:nvSpPr>
            <p:cNvPr id="79891" name="AutoShape 10"/>
            <p:cNvSpPr>
              <a:spLocks noChangeArrowheads="1"/>
            </p:cNvSpPr>
            <p:nvPr/>
          </p:nvSpPr>
          <p:spPr bwMode="auto">
            <a:xfrm>
              <a:off x="195" y="1975"/>
              <a:ext cx="912" cy="336"/>
            </a:xfrm>
            <a:prstGeom prst="bevel">
              <a:avLst>
                <a:gd name="adj" fmla="val 0"/>
              </a:avLst>
            </a:prstGeom>
            <a:solidFill>
              <a:srgbClr val="990033"/>
            </a:solidFill>
            <a:ln>
              <a:noFill/>
            </a:ln>
            <a:effectLst/>
            <a:extLst>
              <a:ext uri="{91240B29-F687-4F45-9708-019B960494DF}">
                <a14:hiddenLine xmlns:a14="http://schemas.microsoft.com/office/drawing/2010/main" w="9525">
                  <a:solidFill>
                    <a:srgbClr val="99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r>
                <a:rPr lang="en-GB" altLang="en-US" sz="1050">
                  <a:solidFill>
                    <a:srgbClr val="FFFFFF"/>
                  </a:solidFill>
                  <a:latin typeface="Times New Roman" panose="02020603050405020304" pitchFamily="18" charset="0"/>
                </a:rPr>
                <a:t>Integrity</a:t>
              </a:r>
            </a:p>
          </p:txBody>
        </p:sp>
        <p:sp>
          <p:nvSpPr>
            <p:cNvPr id="79892" name="Text Box 11"/>
            <p:cNvSpPr txBox="1">
              <a:spLocks noChangeArrowheads="1"/>
            </p:cNvSpPr>
            <p:nvPr/>
          </p:nvSpPr>
          <p:spPr bwMode="auto">
            <a:xfrm>
              <a:off x="1155" y="1909"/>
              <a:ext cx="2793"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GB" altLang="en-US" sz="1050" b="0">
                  <a:solidFill>
                    <a:srgbClr val="000000"/>
                  </a:solidFill>
                  <a:latin typeface="Times New Roman" panose="02020603050405020304" pitchFamily="18" charset="0"/>
                </a:rPr>
                <a:t>Relates to the accuracy and completeness of information as well as to its validity in accordance with business values and expectations</a:t>
              </a:r>
            </a:p>
          </p:txBody>
        </p:sp>
        <p:sp>
          <p:nvSpPr>
            <p:cNvPr id="79893" name="AutoShape 12"/>
            <p:cNvSpPr>
              <a:spLocks noChangeArrowheads="1"/>
            </p:cNvSpPr>
            <p:nvPr/>
          </p:nvSpPr>
          <p:spPr bwMode="auto">
            <a:xfrm>
              <a:off x="195" y="2455"/>
              <a:ext cx="912" cy="336"/>
            </a:xfrm>
            <a:prstGeom prst="bevel">
              <a:avLst>
                <a:gd name="adj" fmla="val 0"/>
              </a:avLst>
            </a:prstGeom>
            <a:solidFill>
              <a:srgbClr val="990033"/>
            </a:solidFill>
            <a:ln>
              <a:noFill/>
            </a:ln>
            <a:effectLst/>
            <a:extLst>
              <a:ext uri="{91240B29-F687-4F45-9708-019B960494DF}">
                <a14:hiddenLine xmlns:a14="http://schemas.microsoft.com/office/drawing/2010/main" w="9525">
                  <a:solidFill>
                    <a:srgbClr val="99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r>
                <a:rPr lang="en-GB" altLang="en-US" sz="1050">
                  <a:solidFill>
                    <a:srgbClr val="FFFFFF"/>
                  </a:solidFill>
                  <a:latin typeface="Times New Roman" panose="02020603050405020304" pitchFamily="18" charset="0"/>
                </a:rPr>
                <a:t>Availability</a:t>
              </a:r>
            </a:p>
          </p:txBody>
        </p:sp>
        <p:sp>
          <p:nvSpPr>
            <p:cNvPr id="79894" name="Text Box 13"/>
            <p:cNvSpPr txBox="1">
              <a:spLocks noChangeArrowheads="1"/>
            </p:cNvSpPr>
            <p:nvPr/>
          </p:nvSpPr>
          <p:spPr bwMode="auto">
            <a:xfrm>
              <a:off x="1155" y="2388"/>
              <a:ext cx="3737"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GB" altLang="en-US" sz="1050" b="0">
                  <a:solidFill>
                    <a:srgbClr val="000000"/>
                  </a:solidFill>
                  <a:latin typeface="Times New Roman" panose="02020603050405020304" pitchFamily="18" charset="0"/>
                </a:rPr>
                <a:t>Relates to information being available when required by the business process now and in the future. It also concerns the safeguarding of necessary resources and associated capabilities.</a:t>
              </a:r>
            </a:p>
          </p:txBody>
        </p:sp>
        <p:sp>
          <p:nvSpPr>
            <p:cNvPr id="79895" name="AutoShape 14"/>
            <p:cNvSpPr>
              <a:spLocks noChangeArrowheads="1"/>
            </p:cNvSpPr>
            <p:nvPr/>
          </p:nvSpPr>
          <p:spPr bwMode="auto">
            <a:xfrm>
              <a:off x="195" y="2983"/>
              <a:ext cx="912" cy="336"/>
            </a:xfrm>
            <a:prstGeom prst="bevel">
              <a:avLst>
                <a:gd name="adj" fmla="val 0"/>
              </a:avLst>
            </a:prstGeom>
            <a:solidFill>
              <a:srgbClr val="990033"/>
            </a:solidFill>
            <a:ln>
              <a:noFill/>
            </a:ln>
            <a:effectLst/>
            <a:extLst>
              <a:ext uri="{91240B29-F687-4F45-9708-019B960494DF}">
                <a14:hiddenLine xmlns:a14="http://schemas.microsoft.com/office/drawing/2010/main" w="9525">
                  <a:solidFill>
                    <a:srgbClr val="99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r>
                <a:rPr lang="en-GB" altLang="en-US" sz="1050">
                  <a:solidFill>
                    <a:srgbClr val="FFFFFF"/>
                  </a:solidFill>
                  <a:latin typeface="Times New Roman" panose="02020603050405020304" pitchFamily="18" charset="0"/>
                </a:rPr>
                <a:t>Compliance</a:t>
              </a:r>
            </a:p>
          </p:txBody>
        </p:sp>
        <p:sp>
          <p:nvSpPr>
            <p:cNvPr id="79896" name="Text Box 15"/>
            <p:cNvSpPr txBox="1">
              <a:spLocks noChangeArrowheads="1"/>
            </p:cNvSpPr>
            <p:nvPr/>
          </p:nvSpPr>
          <p:spPr bwMode="auto">
            <a:xfrm>
              <a:off x="1155" y="2926"/>
              <a:ext cx="4423"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GB" altLang="en-US" sz="1050" b="0">
                  <a:solidFill>
                    <a:srgbClr val="000000"/>
                  </a:solidFill>
                  <a:latin typeface="Times New Roman" panose="02020603050405020304" pitchFamily="18" charset="0"/>
                </a:rPr>
                <a:t>Deals with complying with those laws, regulations and contractual arrangements to which the business process is subject, i.e., externally imposed business criteria as well as internal policies</a:t>
              </a:r>
            </a:p>
          </p:txBody>
        </p:sp>
        <p:sp>
          <p:nvSpPr>
            <p:cNvPr id="79897" name="AutoShape 16"/>
            <p:cNvSpPr>
              <a:spLocks noChangeArrowheads="1"/>
            </p:cNvSpPr>
            <p:nvPr/>
          </p:nvSpPr>
          <p:spPr bwMode="auto">
            <a:xfrm>
              <a:off x="195" y="3481"/>
              <a:ext cx="912" cy="336"/>
            </a:xfrm>
            <a:prstGeom prst="bevel">
              <a:avLst>
                <a:gd name="adj" fmla="val 0"/>
              </a:avLst>
            </a:prstGeom>
            <a:solidFill>
              <a:srgbClr val="990033"/>
            </a:solidFill>
            <a:ln>
              <a:noFill/>
            </a:ln>
            <a:effectLst/>
            <a:extLst>
              <a:ext uri="{91240B29-F687-4F45-9708-019B960494DF}">
                <a14:hiddenLine xmlns:a14="http://schemas.microsoft.com/office/drawing/2010/main" w="9525">
                  <a:solidFill>
                    <a:srgbClr val="99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r>
                <a:rPr lang="en-GB" altLang="en-US" sz="1050">
                  <a:solidFill>
                    <a:srgbClr val="FFFFFF"/>
                  </a:solidFill>
                  <a:latin typeface="Times New Roman" panose="02020603050405020304" pitchFamily="18" charset="0"/>
                </a:rPr>
                <a:t>Reliability</a:t>
              </a:r>
            </a:p>
          </p:txBody>
        </p:sp>
        <p:sp>
          <p:nvSpPr>
            <p:cNvPr id="79898" name="Text Box 17"/>
            <p:cNvSpPr txBox="1">
              <a:spLocks noChangeArrowheads="1"/>
            </p:cNvSpPr>
            <p:nvPr/>
          </p:nvSpPr>
          <p:spPr bwMode="auto">
            <a:xfrm>
              <a:off x="1155" y="3481"/>
              <a:ext cx="4491"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GB" altLang="en-US" sz="1050" b="0">
                  <a:solidFill>
                    <a:srgbClr val="000000"/>
                  </a:solidFill>
                  <a:latin typeface="Times New Roman" panose="02020603050405020304" pitchFamily="18" charset="0"/>
                </a:rPr>
                <a:t>Relates to the provision of appropriate information for management to operate the entity and to exercise its fiduciary and governance responsibilities</a:t>
              </a:r>
            </a:p>
          </p:txBody>
        </p:sp>
      </p:grpSp>
      <p:grpSp>
        <p:nvGrpSpPr>
          <p:cNvPr id="79876" name="Group 18"/>
          <p:cNvGrpSpPr>
            <a:grpSpLocks/>
          </p:cNvGrpSpPr>
          <p:nvPr/>
        </p:nvGrpSpPr>
        <p:grpSpPr bwMode="auto">
          <a:xfrm>
            <a:off x="5598319" y="951310"/>
            <a:ext cx="2309813" cy="1441847"/>
            <a:chOff x="3755" y="799"/>
            <a:chExt cx="1940" cy="1211"/>
          </a:xfrm>
        </p:grpSpPr>
        <p:sp>
          <p:nvSpPr>
            <p:cNvPr id="79877" name="Rectangle 19"/>
            <p:cNvSpPr>
              <a:spLocks noChangeArrowheads="1"/>
            </p:cNvSpPr>
            <p:nvPr/>
          </p:nvSpPr>
          <p:spPr bwMode="auto">
            <a:xfrm>
              <a:off x="4763" y="920"/>
              <a:ext cx="932" cy="117"/>
            </a:xfrm>
            <a:prstGeom prst="rect">
              <a:avLst/>
            </a:prstGeom>
            <a:solidFill>
              <a:srgbClr val="C6D8F2"/>
            </a:solidFill>
            <a:ln w="9525" algn="ctr">
              <a:solidFill>
                <a:srgbClr val="5C93CA"/>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750" b="0">
                  <a:solidFill>
                    <a:srgbClr val="000000"/>
                  </a:solidFill>
                  <a:latin typeface="Times New Roman" panose="02020603050405020304" pitchFamily="18" charset="0"/>
                </a:rPr>
                <a:t>Fiduciary Requirements</a:t>
              </a:r>
            </a:p>
          </p:txBody>
        </p:sp>
        <p:sp>
          <p:nvSpPr>
            <p:cNvPr id="79878" name="Rectangle 20"/>
            <p:cNvSpPr>
              <a:spLocks noChangeArrowheads="1"/>
            </p:cNvSpPr>
            <p:nvPr/>
          </p:nvSpPr>
          <p:spPr bwMode="auto">
            <a:xfrm>
              <a:off x="4760" y="1037"/>
              <a:ext cx="934" cy="132"/>
            </a:xfrm>
            <a:prstGeom prst="rect">
              <a:avLst/>
            </a:prstGeom>
            <a:solidFill>
              <a:srgbClr val="C6D8F2"/>
            </a:solidFill>
            <a:ln w="9525" algn="ctr">
              <a:solidFill>
                <a:srgbClr val="5C93CA"/>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750" b="0">
                  <a:solidFill>
                    <a:srgbClr val="000000"/>
                  </a:solidFill>
                  <a:latin typeface="Times New Roman" panose="02020603050405020304" pitchFamily="18" charset="0"/>
                </a:rPr>
                <a:t>Security Requirements</a:t>
              </a:r>
            </a:p>
          </p:txBody>
        </p:sp>
        <p:sp>
          <p:nvSpPr>
            <p:cNvPr id="79879" name="Rectangle 21"/>
            <p:cNvSpPr>
              <a:spLocks noChangeArrowheads="1"/>
            </p:cNvSpPr>
            <p:nvPr/>
          </p:nvSpPr>
          <p:spPr bwMode="auto">
            <a:xfrm>
              <a:off x="4760" y="799"/>
              <a:ext cx="932" cy="124"/>
            </a:xfrm>
            <a:prstGeom prst="rect">
              <a:avLst/>
            </a:prstGeom>
            <a:solidFill>
              <a:srgbClr val="C6D8F2"/>
            </a:solidFill>
            <a:ln w="9525" algn="ctr">
              <a:solidFill>
                <a:srgbClr val="5C93CA"/>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750" b="0">
                  <a:solidFill>
                    <a:srgbClr val="000000"/>
                  </a:solidFill>
                  <a:latin typeface="Times New Roman" panose="02020603050405020304" pitchFamily="18" charset="0"/>
                </a:rPr>
                <a:t>Quality Requirements</a:t>
              </a:r>
            </a:p>
          </p:txBody>
        </p:sp>
        <p:pic>
          <p:nvPicPr>
            <p:cNvPr id="79880" name="Picture 22" descr="cleancub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6" y="1409"/>
              <a:ext cx="602"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81" name="Rectangle 23"/>
            <p:cNvSpPr>
              <a:spLocks noChangeArrowheads="1"/>
            </p:cNvSpPr>
            <p:nvPr/>
          </p:nvSpPr>
          <p:spPr bwMode="auto">
            <a:xfrm>
              <a:off x="4316" y="1267"/>
              <a:ext cx="688" cy="1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5C93C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50000"/>
                </a:spcBef>
                <a:spcAft>
                  <a:spcPct val="0"/>
                </a:spcAft>
              </a:pPr>
              <a:r>
                <a:rPr lang="en-US" altLang="en-US" sz="900">
                  <a:solidFill>
                    <a:srgbClr val="000000"/>
                  </a:solidFill>
                  <a:latin typeface="Times New Roman" panose="02020603050405020304" pitchFamily="18" charset="0"/>
                </a:rPr>
                <a:t>Information Criteria</a:t>
              </a:r>
              <a:endParaRPr lang="en-US" altLang="en-US" sz="900">
                <a:solidFill>
                  <a:srgbClr val="FFFFFF"/>
                </a:solidFill>
                <a:latin typeface="Times New Roman" panose="02020603050405020304" pitchFamily="18" charset="0"/>
              </a:endParaRPr>
            </a:p>
          </p:txBody>
        </p:sp>
        <p:sp>
          <p:nvSpPr>
            <p:cNvPr id="79882" name="Rectangle 24"/>
            <p:cNvSpPr>
              <a:spLocks noChangeArrowheads="1"/>
            </p:cNvSpPr>
            <p:nvPr/>
          </p:nvSpPr>
          <p:spPr bwMode="auto">
            <a:xfrm>
              <a:off x="5054" y="1603"/>
              <a:ext cx="478" cy="16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5C93C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50000"/>
                </a:spcBef>
                <a:spcAft>
                  <a:spcPct val="0"/>
                </a:spcAft>
              </a:pPr>
              <a:r>
                <a:rPr lang="en-US" altLang="en-US" sz="900">
                  <a:solidFill>
                    <a:srgbClr val="000000"/>
                  </a:solidFill>
                  <a:latin typeface="Times New Roman" panose="02020603050405020304" pitchFamily="18" charset="0"/>
                </a:rPr>
                <a:t>IT Resources</a:t>
              </a:r>
            </a:p>
          </p:txBody>
        </p:sp>
        <p:sp>
          <p:nvSpPr>
            <p:cNvPr id="79883" name="Rectangle 25"/>
            <p:cNvSpPr>
              <a:spLocks noChangeArrowheads="1"/>
            </p:cNvSpPr>
            <p:nvPr/>
          </p:nvSpPr>
          <p:spPr bwMode="auto">
            <a:xfrm>
              <a:off x="3755" y="1712"/>
              <a:ext cx="496" cy="17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5C93C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50000"/>
                </a:spcBef>
                <a:spcAft>
                  <a:spcPct val="0"/>
                </a:spcAft>
              </a:pPr>
              <a:r>
                <a:rPr lang="en-US" altLang="en-US" sz="900">
                  <a:solidFill>
                    <a:srgbClr val="000000"/>
                  </a:solidFill>
                  <a:latin typeface="Times New Roman" panose="02020603050405020304" pitchFamily="18" charset="0"/>
                </a:rPr>
                <a:t>IT Processes</a:t>
              </a:r>
            </a:p>
          </p:txBody>
        </p:sp>
        <p:cxnSp>
          <p:nvCxnSpPr>
            <p:cNvPr id="79884" name="AutoShape 26"/>
            <p:cNvCxnSpPr>
              <a:cxnSpLocks noChangeShapeType="1"/>
              <a:stCxn id="79881" idx="0"/>
              <a:endCxn id="79877" idx="1"/>
            </p:cNvCxnSpPr>
            <p:nvPr/>
          </p:nvCxnSpPr>
          <p:spPr bwMode="auto">
            <a:xfrm rot="-5400000">
              <a:off x="4568" y="1071"/>
              <a:ext cx="288" cy="103"/>
            </a:xfrm>
            <a:prstGeom prst="bentConnector2">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27632664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571395"/>
                                        </p:tgtEl>
                                        <p:attrNameLst>
                                          <p:attrName>style.visibility</p:attrName>
                                        </p:attrNameLst>
                                      </p:cBhvr>
                                      <p:to>
                                        <p:strVal val="visible"/>
                                      </p:to>
                                    </p:set>
                                    <p:animEffect transition="in" filter="wipe(left)">
                                      <p:cBhvr>
                                        <p:cTn id="7" dur="500"/>
                                        <p:tgtEl>
                                          <p:spTgt spid="571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 Box 2"/>
          <p:cNvSpPr txBox="1">
            <a:spLocks noChangeArrowheads="1"/>
          </p:cNvSpPr>
          <p:nvPr/>
        </p:nvSpPr>
        <p:spPr bwMode="auto">
          <a:xfrm>
            <a:off x="1372791" y="77391"/>
            <a:ext cx="55626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1500">
                <a:solidFill>
                  <a:srgbClr val="F8F8F8"/>
                </a:solidFill>
                <a:latin typeface="Times New Roman" panose="02020603050405020304" pitchFamily="18" charset="0"/>
              </a:rPr>
              <a:t>C</a:t>
            </a:r>
            <a:r>
              <a:rPr lang="en-US" altLang="en-US" sz="1200">
                <a:solidFill>
                  <a:srgbClr val="F8F8F8"/>
                </a:solidFill>
                <a:latin typeface="Times New Roman" panose="02020603050405020304" pitchFamily="18" charset="0"/>
              </a:rPr>
              <a:t>OBI</a:t>
            </a:r>
            <a:r>
              <a:rPr lang="en-US" altLang="en-US" sz="1500">
                <a:solidFill>
                  <a:srgbClr val="F8F8F8"/>
                </a:solidFill>
                <a:latin typeface="Times New Roman" panose="02020603050405020304" pitchFamily="18" charset="0"/>
              </a:rPr>
              <a:t>T Cube:</a:t>
            </a:r>
            <a:r>
              <a:rPr lang="en-US" altLang="en-US" sz="1500" b="0">
                <a:solidFill>
                  <a:srgbClr val="000000"/>
                </a:solidFill>
                <a:latin typeface="Times New Roman" panose="02020603050405020304" pitchFamily="18" charset="0"/>
              </a:rPr>
              <a:t> </a:t>
            </a:r>
            <a:r>
              <a:rPr lang="en-US" altLang="en-US" sz="1500">
                <a:solidFill>
                  <a:srgbClr val="F8F8F8"/>
                </a:solidFill>
                <a:latin typeface="Times New Roman" panose="02020603050405020304" pitchFamily="18" charset="0"/>
              </a:rPr>
              <a:t>IT Resources</a:t>
            </a:r>
          </a:p>
        </p:txBody>
      </p:sp>
      <p:sp>
        <p:nvSpPr>
          <p:cNvPr id="573443" name="Rectangle 3"/>
          <p:cNvSpPr>
            <a:spLocks noChangeArrowheads="1"/>
          </p:cNvSpPr>
          <p:nvPr/>
        </p:nvSpPr>
        <p:spPr bwMode="auto">
          <a:xfrm>
            <a:off x="1375173" y="684610"/>
            <a:ext cx="6425803" cy="2632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defRPr b="1">
                <a:solidFill>
                  <a:schemeClr val="tx1"/>
                </a:solidFill>
                <a:latin typeface="Arial" panose="020B0604020202020204" pitchFamily="34" charset="0"/>
                <a:cs typeface="Arial" panose="020B0604020202020204" pitchFamily="34" charset="0"/>
              </a:defRPr>
            </a:lvl1pPr>
            <a:lvl2pPr marL="685800" indent="-22860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20000"/>
              </a:spcBef>
              <a:spcAft>
                <a:spcPct val="20000"/>
              </a:spcAft>
              <a:buClr>
                <a:srgbClr val="265995"/>
              </a:buClr>
              <a:buSzPct val="80000"/>
              <a:buFont typeface="Arial" panose="020B0604020202020204" pitchFamily="34" charset="0"/>
              <a:buChar char="►"/>
            </a:pPr>
            <a:r>
              <a:rPr lang="en-US" altLang="en-US" sz="1200" b="0">
                <a:solidFill>
                  <a:srgbClr val="000000"/>
                </a:solidFill>
                <a:latin typeface="Times New Roman" panose="02020603050405020304" pitchFamily="18" charset="0"/>
              </a:rPr>
              <a:t>IT processes manage IT resources to generate, deliver and store the information that the organisation needs to achieve its objectives. </a:t>
            </a:r>
          </a:p>
          <a:p>
            <a:pPr fontAlgn="base">
              <a:spcBef>
                <a:spcPct val="20000"/>
              </a:spcBef>
              <a:spcAft>
                <a:spcPct val="20000"/>
              </a:spcAft>
              <a:buClr>
                <a:srgbClr val="265995"/>
              </a:buClr>
              <a:buSzPct val="80000"/>
              <a:buFont typeface="Arial" panose="020B0604020202020204" pitchFamily="34" charset="0"/>
              <a:buChar char="►"/>
            </a:pPr>
            <a:r>
              <a:rPr lang="en-US" altLang="en-US" sz="1200" b="0">
                <a:solidFill>
                  <a:srgbClr val="000000"/>
                </a:solidFill>
                <a:latin typeface="Times New Roman" panose="02020603050405020304" pitchFamily="18" charset="0"/>
              </a:rPr>
              <a:t>The IT resources identified in C</a:t>
            </a:r>
            <a:r>
              <a:rPr lang="en-US" altLang="en-US" sz="975" b="0">
                <a:solidFill>
                  <a:srgbClr val="000000"/>
                </a:solidFill>
                <a:latin typeface="Times New Roman" panose="02020603050405020304" pitchFamily="18" charset="0"/>
              </a:rPr>
              <a:t>OBI</a:t>
            </a:r>
            <a:r>
              <a:rPr lang="en-US" altLang="en-US" sz="1200" b="0">
                <a:solidFill>
                  <a:srgbClr val="000000"/>
                </a:solidFill>
                <a:latin typeface="Times New Roman" panose="02020603050405020304" pitchFamily="18" charset="0"/>
              </a:rPr>
              <a:t>T are defined as:</a:t>
            </a:r>
          </a:p>
          <a:p>
            <a:pPr lvl="1" fontAlgn="base">
              <a:spcBef>
                <a:spcPct val="20000"/>
              </a:spcBef>
              <a:spcAft>
                <a:spcPct val="20000"/>
              </a:spcAft>
              <a:buClr>
                <a:srgbClr val="265995"/>
              </a:buClr>
              <a:buFont typeface="Wingdings" panose="05000000000000000000" pitchFamily="2" charset="2"/>
              <a:buChar char="§"/>
            </a:pPr>
            <a:r>
              <a:rPr lang="en-US" altLang="en-US" sz="1200">
                <a:solidFill>
                  <a:srgbClr val="000000"/>
                </a:solidFill>
                <a:latin typeface="Times New Roman" panose="02020603050405020304" pitchFamily="18" charset="0"/>
              </a:rPr>
              <a:t>Applications </a:t>
            </a:r>
            <a:r>
              <a:rPr lang="en-US" altLang="en-US" sz="1200" b="0">
                <a:solidFill>
                  <a:srgbClr val="000000"/>
                </a:solidFill>
                <a:latin typeface="Times New Roman" panose="02020603050405020304" pitchFamily="18" charset="0"/>
              </a:rPr>
              <a:t>are automated user systems and manual procedures that process information.</a:t>
            </a:r>
          </a:p>
          <a:p>
            <a:pPr lvl="1" fontAlgn="base">
              <a:spcBef>
                <a:spcPct val="20000"/>
              </a:spcBef>
              <a:spcAft>
                <a:spcPct val="20000"/>
              </a:spcAft>
              <a:buClr>
                <a:srgbClr val="265995"/>
              </a:buClr>
              <a:buFont typeface="Wingdings" panose="05000000000000000000" pitchFamily="2" charset="2"/>
              <a:buChar char="§"/>
            </a:pPr>
            <a:r>
              <a:rPr lang="en-US" altLang="en-US" sz="1200">
                <a:solidFill>
                  <a:srgbClr val="000000"/>
                </a:solidFill>
                <a:latin typeface="Times New Roman" panose="02020603050405020304" pitchFamily="18" charset="0"/>
              </a:rPr>
              <a:t>Information</a:t>
            </a:r>
            <a:r>
              <a:rPr lang="en-US" altLang="en-US" sz="1200" b="0">
                <a:solidFill>
                  <a:srgbClr val="000000"/>
                </a:solidFill>
                <a:latin typeface="Times New Roman" panose="02020603050405020304" pitchFamily="18" charset="0"/>
              </a:rPr>
              <a:t> is data that are input, processed and output by information systems, in whatever form used by the business.</a:t>
            </a:r>
          </a:p>
          <a:p>
            <a:pPr lvl="1" fontAlgn="base">
              <a:spcBef>
                <a:spcPct val="20000"/>
              </a:spcBef>
              <a:spcAft>
                <a:spcPct val="20000"/>
              </a:spcAft>
              <a:buClr>
                <a:srgbClr val="265995"/>
              </a:buClr>
              <a:buFont typeface="Wingdings" panose="05000000000000000000" pitchFamily="2" charset="2"/>
              <a:buChar char="§"/>
            </a:pPr>
            <a:r>
              <a:rPr lang="en-US" altLang="en-US" sz="1200">
                <a:solidFill>
                  <a:srgbClr val="000000"/>
                </a:solidFill>
                <a:latin typeface="Times New Roman" panose="02020603050405020304" pitchFamily="18" charset="0"/>
              </a:rPr>
              <a:t>Infrastructure</a:t>
            </a:r>
            <a:r>
              <a:rPr lang="en-US" altLang="en-US" sz="1200" b="0">
                <a:solidFill>
                  <a:srgbClr val="000000"/>
                </a:solidFill>
                <a:latin typeface="Times New Roman" panose="02020603050405020304" pitchFamily="18" charset="0"/>
              </a:rPr>
              <a:t> includes the technology and facilities, such as hardware, operating systems and networking, that enable the processing of applications.</a:t>
            </a:r>
          </a:p>
          <a:p>
            <a:pPr lvl="1" fontAlgn="base">
              <a:spcBef>
                <a:spcPct val="20000"/>
              </a:spcBef>
              <a:spcAft>
                <a:spcPct val="20000"/>
              </a:spcAft>
              <a:buClr>
                <a:srgbClr val="265995"/>
              </a:buClr>
              <a:buFont typeface="Wingdings" panose="05000000000000000000" pitchFamily="2" charset="2"/>
              <a:buChar char="§"/>
            </a:pPr>
            <a:r>
              <a:rPr lang="en-US" altLang="en-US" sz="1200">
                <a:solidFill>
                  <a:srgbClr val="000000"/>
                </a:solidFill>
                <a:latin typeface="Times New Roman" panose="02020603050405020304" pitchFamily="18" charset="0"/>
              </a:rPr>
              <a:t>People</a:t>
            </a:r>
            <a:r>
              <a:rPr lang="en-US" altLang="en-US" sz="1200" b="0">
                <a:solidFill>
                  <a:srgbClr val="000000"/>
                </a:solidFill>
                <a:latin typeface="Times New Roman" panose="02020603050405020304" pitchFamily="18" charset="0"/>
              </a:rPr>
              <a:t> are the personnel required to plan, organise, acquire, implement, deliver, support, monitor and evaluate information systems and services. They may be internal, outsourced or contracted, as required.</a:t>
            </a:r>
          </a:p>
        </p:txBody>
      </p:sp>
      <p:grpSp>
        <p:nvGrpSpPr>
          <p:cNvPr id="573444" name="Group 4"/>
          <p:cNvGrpSpPr>
            <a:grpSpLocks/>
          </p:cNvGrpSpPr>
          <p:nvPr/>
        </p:nvGrpSpPr>
        <p:grpSpPr bwMode="auto">
          <a:xfrm>
            <a:off x="2844404" y="3381375"/>
            <a:ext cx="3475434" cy="1515666"/>
            <a:chOff x="1429" y="2820"/>
            <a:chExt cx="2919" cy="1273"/>
          </a:xfrm>
        </p:grpSpPr>
        <p:pic>
          <p:nvPicPr>
            <p:cNvPr id="81925" name="Picture 5" descr="cleancub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08" y="3001"/>
              <a:ext cx="1093" cy="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6" name="Rectangle 6"/>
            <p:cNvSpPr>
              <a:spLocks noChangeArrowheads="1"/>
            </p:cNvSpPr>
            <p:nvPr/>
          </p:nvSpPr>
          <p:spPr bwMode="auto">
            <a:xfrm>
              <a:off x="3402" y="3073"/>
              <a:ext cx="946" cy="690"/>
            </a:xfrm>
            <a:prstGeom prst="rect">
              <a:avLst/>
            </a:prstGeom>
            <a:solidFill>
              <a:srgbClr val="C6D8F2"/>
            </a:solidFill>
            <a:ln w="9525" algn="ctr">
              <a:solidFill>
                <a:srgbClr val="5C93CA"/>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81927" name="Line 7"/>
            <p:cNvSpPr>
              <a:spLocks noChangeShapeType="1"/>
            </p:cNvSpPr>
            <p:nvPr/>
          </p:nvSpPr>
          <p:spPr bwMode="auto">
            <a:xfrm>
              <a:off x="3402" y="3257"/>
              <a:ext cx="941" cy="1"/>
            </a:xfrm>
            <a:prstGeom prst="line">
              <a:avLst/>
            </a:prstGeom>
            <a:noFill/>
            <a:ln w="9525">
              <a:solidFill>
                <a:srgbClr val="5C93C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81928" name="Line 8"/>
            <p:cNvSpPr>
              <a:spLocks noChangeShapeType="1"/>
            </p:cNvSpPr>
            <p:nvPr/>
          </p:nvSpPr>
          <p:spPr bwMode="auto">
            <a:xfrm>
              <a:off x="3406" y="3440"/>
              <a:ext cx="934" cy="1"/>
            </a:xfrm>
            <a:prstGeom prst="line">
              <a:avLst/>
            </a:prstGeom>
            <a:noFill/>
            <a:ln w="9525">
              <a:solidFill>
                <a:srgbClr val="5C93C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81929" name="Line 9"/>
            <p:cNvSpPr>
              <a:spLocks noChangeShapeType="1"/>
            </p:cNvSpPr>
            <p:nvPr/>
          </p:nvSpPr>
          <p:spPr bwMode="auto">
            <a:xfrm>
              <a:off x="3410" y="3613"/>
              <a:ext cx="934" cy="1"/>
            </a:xfrm>
            <a:prstGeom prst="line">
              <a:avLst/>
            </a:prstGeom>
            <a:noFill/>
            <a:ln w="9525">
              <a:solidFill>
                <a:srgbClr val="5C93C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81930" name="Text Box 10"/>
            <p:cNvSpPr txBox="1">
              <a:spLocks noChangeArrowheads="1"/>
            </p:cNvSpPr>
            <p:nvPr/>
          </p:nvSpPr>
          <p:spPr bwMode="auto">
            <a:xfrm>
              <a:off x="3471" y="3065"/>
              <a:ext cx="731"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5C93C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1050" b="0">
                  <a:solidFill>
                    <a:srgbClr val="000000"/>
                  </a:solidFill>
                  <a:latin typeface="Times New Roman" panose="02020603050405020304" pitchFamily="18" charset="0"/>
                </a:rPr>
                <a:t>Applications</a:t>
              </a:r>
              <a:endParaRPr lang="en-US" altLang="en-US" sz="1050">
                <a:solidFill>
                  <a:srgbClr val="000000"/>
                </a:solidFill>
                <a:latin typeface="Times New Roman" panose="02020603050405020304" pitchFamily="18" charset="0"/>
              </a:endParaRPr>
            </a:p>
          </p:txBody>
        </p:sp>
        <p:sp>
          <p:nvSpPr>
            <p:cNvPr id="81931" name="Text Box 11"/>
            <p:cNvSpPr txBox="1">
              <a:spLocks noChangeArrowheads="1"/>
            </p:cNvSpPr>
            <p:nvPr/>
          </p:nvSpPr>
          <p:spPr bwMode="auto">
            <a:xfrm>
              <a:off x="3471" y="3243"/>
              <a:ext cx="694"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5C93C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1050" b="0">
                  <a:solidFill>
                    <a:srgbClr val="000000"/>
                  </a:solidFill>
                  <a:latin typeface="Times New Roman" panose="02020603050405020304" pitchFamily="18" charset="0"/>
                </a:rPr>
                <a:t>Information</a:t>
              </a:r>
            </a:p>
          </p:txBody>
        </p:sp>
        <p:sp>
          <p:nvSpPr>
            <p:cNvPr id="81932" name="Text Box 12"/>
            <p:cNvSpPr txBox="1">
              <a:spLocks noChangeArrowheads="1"/>
            </p:cNvSpPr>
            <p:nvPr/>
          </p:nvSpPr>
          <p:spPr bwMode="auto">
            <a:xfrm>
              <a:off x="3471" y="3421"/>
              <a:ext cx="769"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5C93C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1050" b="0">
                  <a:solidFill>
                    <a:srgbClr val="000000"/>
                  </a:solidFill>
                  <a:latin typeface="Times New Roman" panose="02020603050405020304" pitchFamily="18" charset="0"/>
                </a:rPr>
                <a:t>Infrastructure</a:t>
              </a:r>
              <a:endParaRPr lang="en-US" altLang="en-US" sz="1050">
                <a:solidFill>
                  <a:srgbClr val="000000"/>
                </a:solidFill>
                <a:latin typeface="Times New Roman" panose="02020603050405020304" pitchFamily="18" charset="0"/>
              </a:endParaRPr>
            </a:p>
          </p:txBody>
        </p:sp>
        <p:sp>
          <p:nvSpPr>
            <p:cNvPr id="81933" name="Text Box 13"/>
            <p:cNvSpPr txBox="1">
              <a:spLocks noChangeArrowheads="1"/>
            </p:cNvSpPr>
            <p:nvPr/>
          </p:nvSpPr>
          <p:spPr bwMode="auto">
            <a:xfrm>
              <a:off x="3471" y="3587"/>
              <a:ext cx="462"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5C93C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1050" b="0">
                  <a:solidFill>
                    <a:srgbClr val="000000"/>
                  </a:solidFill>
                  <a:latin typeface="Times New Roman" panose="02020603050405020304" pitchFamily="18" charset="0"/>
                </a:rPr>
                <a:t>People</a:t>
              </a:r>
              <a:endParaRPr lang="en-US" altLang="en-US" sz="1050">
                <a:solidFill>
                  <a:srgbClr val="000000"/>
                </a:solidFill>
                <a:latin typeface="Times New Roman" panose="02020603050405020304" pitchFamily="18" charset="0"/>
              </a:endParaRPr>
            </a:p>
          </p:txBody>
        </p:sp>
        <p:sp>
          <p:nvSpPr>
            <p:cNvPr id="81934" name="Text Box 14"/>
            <p:cNvSpPr txBox="1">
              <a:spLocks noChangeArrowheads="1"/>
            </p:cNvSpPr>
            <p:nvPr/>
          </p:nvSpPr>
          <p:spPr bwMode="auto">
            <a:xfrm>
              <a:off x="3351" y="3808"/>
              <a:ext cx="817"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5C93C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1050" b="0">
                  <a:solidFill>
                    <a:srgbClr val="000000"/>
                  </a:solidFill>
                  <a:latin typeface="Times New Roman" panose="02020603050405020304" pitchFamily="18" charset="0"/>
                </a:rPr>
                <a:t>IT Resources</a:t>
              </a:r>
            </a:p>
          </p:txBody>
        </p:sp>
        <p:sp>
          <p:nvSpPr>
            <p:cNvPr id="81935" name="Rectangle 15"/>
            <p:cNvSpPr>
              <a:spLocks noChangeArrowheads="1"/>
            </p:cNvSpPr>
            <p:nvPr/>
          </p:nvSpPr>
          <p:spPr bwMode="auto">
            <a:xfrm>
              <a:off x="2426" y="2820"/>
              <a:ext cx="1168" cy="27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5C93C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50000"/>
                </a:spcBef>
                <a:spcAft>
                  <a:spcPct val="0"/>
                </a:spcAft>
              </a:pPr>
              <a:r>
                <a:rPr lang="en-US" altLang="en-US" sz="1050" b="0">
                  <a:solidFill>
                    <a:srgbClr val="000000"/>
                  </a:solidFill>
                  <a:latin typeface="Times New Roman" panose="02020603050405020304" pitchFamily="18" charset="0"/>
                </a:rPr>
                <a:t>Information Criteria</a:t>
              </a:r>
              <a:endParaRPr lang="en-US" altLang="en-US" sz="1050">
                <a:solidFill>
                  <a:srgbClr val="FFFFFF"/>
                </a:solidFill>
                <a:latin typeface="Times New Roman" panose="02020603050405020304" pitchFamily="18" charset="0"/>
              </a:endParaRPr>
            </a:p>
          </p:txBody>
        </p:sp>
        <p:sp>
          <p:nvSpPr>
            <p:cNvPr id="81936" name="Rectangle 16"/>
            <p:cNvSpPr>
              <a:spLocks noChangeArrowheads="1"/>
            </p:cNvSpPr>
            <p:nvPr/>
          </p:nvSpPr>
          <p:spPr bwMode="auto">
            <a:xfrm>
              <a:off x="1429" y="3619"/>
              <a:ext cx="814" cy="27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5C93C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50000"/>
                </a:spcBef>
                <a:spcAft>
                  <a:spcPct val="0"/>
                </a:spcAft>
              </a:pPr>
              <a:r>
                <a:rPr lang="en-US" altLang="en-US" sz="1050" b="0">
                  <a:solidFill>
                    <a:srgbClr val="000000"/>
                  </a:solidFill>
                  <a:latin typeface="Times New Roman" panose="02020603050405020304" pitchFamily="18" charset="0"/>
                </a:rPr>
                <a:t>IT Processes</a:t>
              </a:r>
            </a:p>
          </p:txBody>
        </p:sp>
      </p:grpSp>
    </p:spTree>
    <p:extLst>
      <p:ext uri="{BB962C8B-B14F-4D97-AF65-F5344CB8AC3E}">
        <p14:creationId xmlns:p14="http://schemas.microsoft.com/office/powerpoint/2010/main" val="14970426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73443"/>
                                        </p:tgtEl>
                                        <p:attrNameLst>
                                          <p:attrName>style.visibility</p:attrName>
                                        </p:attrNameLst>
                                      </p:cBhvr>
                                      <p:to>
                                        <p:strVal val="visible"/>
                                      </p:to>
                                    </p:set>
                                    <p:animEffect transition="in" filter="wipe(left)">
                                      <p:cBhvr>
                                        <p:cTn id="7" dur="500"/>
                                        <p:tgtEl>
                                          <p:spTgt spid="573443"/>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573444"/>
                                        </p:tgtEl>
                                        <p:attrNameLst>
                                          <p:attrName>style.visibility</p:attrName>
                                        </p:attrNameLst>
                                      </p:cBhvr>
                                      <p:to>
                                        <p:strVal val="visible"/>
                                      </p:to>
                                    </p:set>
                                    <p:animEffect transition="in" filter="fade">
                                      <p:cBhvr>
                                        <p:cTn id="11" dur="500"/>
                                        <p:tgtEl>
                                          <p:spTgt spid="5734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43" grpId="0"/>
    </p:bld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7538" name="Text Box 2"/>
          <p:cNvSpPr txBox="1">
            <a:spLocks noChangeArrowheads="1"/>
          </p:cNvSpPr>
          <p:nvPr/>
        </p:nvSpPr>
        <p:spPr bwMode="auto">
          <a:xfrm>
            <a:off x="3809293" y="820341"/>
            <a:ext cx="1508746"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r>
              <a:rPr lang="en-US" altLang="en-US" sz="750">
                <a:solidFill>
                  <a:srgbClr val="006699"/>
                </a:solidFill>
                <a:latin typeface="Times New Roman" panose="02020603050405020304" pitchFamily="18" charset="0"/>
              </a:rPr>
              <a:t>BUSINESS OBJECTIVES AND</a:t>
            </a:r>
          </a:p>
          <a:p>
            <a:pPr algn="ctr" fontAlgn="base">
              <a:spcBef>
                <a:spcPct val="0"/>
              </a:spcBef>
              <a:spcAft>
                <a:spcPct val="0"/>
              </a:spcAft>
            </a:pPr>
            <a:r>
              <a:rPr lang="en-US" altLang="en-US" sz="750">
                <a:solidFill>
                  <a:srgbClr val="006699"/>
                </a:solidFill>
                <a:latin typeface="Times New Roman" panose="02020603050405020304" pitchFamily="18" charset="0"/>
              </a:rPr>
              <a:t>GOVERNANCE OBJECTIVES</a:t>
            </a:r>
          </a:p>
        </p:txBody>
      </p:sp>
      <p:sp>
        <p:nvSpPr>
          <p:cNvPr id="577539" name="Oval 3"/>
          <p:cNvSpPr>
            <a:spLocks noChangeArrowheads="1"/>
          </p:cNvSpPr>
          <p:nvPr/>
        </p:nvSpPr>
        <p:spPr bwMode="auto">
          <a:xfrm>
            <a:off x="2800350" y="1252538"/>
            <a:ext cx="3525441" cy="3525441"/>
          </a:xfrm>
          <a:prstGeom prst="ellipse">
            <a:avLst/>
          </a:prstGeom>
          <a:solidFill>
            <a:srgbClr val="DDDDD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0">
              <a:solidFill>
                <a:srgbClr val="000000"/>
              </a:solidFill>
            </a:endParaRPr>
          </a:p>
        </p:txBody>
      </p:sp>
      <p:sp>
        <p:nvSpPr>
          <p:cNvPr id="577540" name="Text Box 4"/>
          <p:cNvSpPr txBox="1">
            <a:spLocks noChangeArrowheads="1"/>
          </p:cNvSpPr>
          <p:nvPr/>
        </p:nvSpPr>
        <p:spPr bwMode="auto">
          <a:xfrm>
            <a:off x="3777854" y="2044303"/>
            <a:ext cx="502061"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600" b="0">
                <a:solidFill>
                  <a:srgbClr val="006699"/>
                </a:solidFill>
                <a:latin typeface="Times New Roman" panose="02020603050405020304" pitchFamily="18" charset="0"/>
              </a:rPr>
              <a:t>Efficiency</a:t>
            </a:r>
          </a:p>
        </p:txBody>
      </p:sp>
      <p:sp>
        <p:nvSpPr>
          <p:cNvPr id="577541" name="Text Box 5"/>
          <p:cNvSpPr txBox="1">
            <a:spLocks noChangeArrowheads="1"/>
          </p:cNvSpPr>
          <p:nvPr/>
        </p:nvSpPr>
        <p:spPr bwMode="auto">
          <a:xfrm>
            <a:off x="4261752" y="3393282"/>
            <a:ext cx="60144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r>
              <a:rPr lang="en-US" altLang="en-US" sz="600" b="0">
                <a:solidFill>
                  <a:srgbClr val="006699"/>
                </a:solidFill>
                <a:latin typeface="Times New Roman" panose="02020603050405020304" pitchFamily="18" charset="0"/>
              </a:rPr>
              <a:t>Applications</a:t>
            </a:r>
          </a:p>
          <a:p>
            <a:pPr algn="ctr" fontAlgn="base">
              <a:spcBef>
                <a:spcPct val="0"/>
              </a:spcBef>
              <a:spcAft>
                <a:spcPct val="0"/>
              </a:spcAft>
            </a:pPr>
            <a:r>
              <a:rPr lang="en-US" altLang="en-US" sz="600" b="0">
                <a:solidFill>
                  <a:srgbClr val="006699"/>
                </a:solidFill>
                <a:latin typeface="Times New Roman" panose="02020603050405020304" pitchFamily="18" charset="0"/>
              </a:rPr>
              <a:t>Information</a:t>
            </a:r>
          </a:p>
          <a:p>
            <a:pPr algn="ctr" fontAlgn="base">
              <a:spcBef>
                <a:spcPct val="0"/>
              </a:spcBef>
              <a:spcAft>
                <a:spcPct val="0"/>
              </a:spcAft>
            </a:pPr>
            <a:r>
              <a:rPr lang="en-US" altLang="en-US" sz="600" b="0">
                <a:solidFill>
                  <a:srgbClr val="006699"/>
                </a:solidFill>
                <a:latin typeface="Times New Roman" panose="02020603050405020304" pitchFamily="18" charset="0"/>
              </a:rPr>
              <a:t>Infrastructure</a:t>
            </a:r>
          </a:p>
          <a:p>
            <a:pPr algn="ctr" fontAlgn="base">
              <a:spcBef>
                <a:spcPct val="0"/>
              </a:spcBef>
              <a:spcAft>
                <a:spcPct val="0"/>
              </a:spcAft>
            </a:pPr>
            <a:r>
              <a:rPr lang="en-US" altLang="en-US" sz="600" b="0">
                <a:solidFill>
                  <a:srgbClr val="006699"/>
                </a:solidFill>
                <a:latin typeface="Times New Roman" panose="02020603050405020304" pitchFamily="18" charset="0"/>
              </a:rPr>
              <a:t>People</a:t>
            </a:r>
          </a:p>
        </p:txBody>
      </p:sp>
      <p:sp>
        <p:nvSpPr>
          <p:cNvPr id="577542" name="Oval 6"/>
          <p:cNvSpPr>
            <a:spLocks noChangeArrowheads="1"/>
          </p:cNvSpPr>
          <p:nvPr/>
        </p:nvSpPr>
        <p:spPr bwMode="auto">
          <a:xfrm>
            <a:off x="3506391" y="3533775"/>
            <a:ext cx="828675" cy="828675"/>
          </a:xfrm>
          <a:prstGeom prst="ellipse">
            <a:avLst/>
          </a:prstGeom>
          <a:solidFill>
            <a:srgbClr val="3366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r>
              <a:rPr lang="en-US" altLang="en-US" sz="600">
                <a:solidFill>
                  <a:srgbClr val="FFFFFF"/>
                </a:solidFill>
                <a:latin typeface="Times New Roman" panose="02020603050405020304" pitchFamily="18" charset="0"/>
              </a:rPr>
              <a:t>DELIVER </a:t>
            </a:r>
          </a:p>
          <a:p>
            <a:pPr algn="ctr" fontAlgn="base">
              <a:spcBef>
                <a:spcPct val="0"/>
              </a:spcBef>
              <a:spcAft>
                <a:spcPct val="0"/>
              </a:spcAft>
            </a:pPr>
            <a:r>
              <a:rPr lang="en-US" altLang="en-US" sz="600">
                <a:solidFill>
                  <a:srgbClr val="FFFFFF"/>
                </a:solidFill>
                <a:latin typeface="Times New Roman" panose="02020603050405020304" pitchFamily="18" charset="0"/>
              </a:rPr>
              <a:t>AND</a:t>
            </a:r>
          </a:p>
          <a:p>
            <a:pPr algn="ctr" fontAlgn="base">
              <a:spcBef>
                <a:spcPct val="0"/>
              </a:spcBef>
              <a:spcAft>
                <a:spcPct val="0"/>
              </a:spcAft>
            </a:pPr>
            <a:r>
              <a:rPr lang="en-US" altLang="en-US" sz="600">
                <a:solidFill>
                  <a:srgbClr val="FFFFFF"/>
                </a:solidFill>
                <a:latin typeface="Times New Roman" panose="02020603050405020304" pitchFamily="18" charset="0"/>
              </a:rPr>
              <a:t>SUPPORT</a:t>
            </a:r>
          </a:p>
        </p:txBody>
      </p:sp>
      <p:sp>
        <p:nvSpPr>
          <p:cNvPr id="577543" name="Oval 7"/>
          <p:cNvSpPr>
            <a:spLocks noChangeArrowheads="1"/>
          </p:cNvSpPr>
          <p:nvPr/>
        </p:nvSpPr>
        <p:spPr bwMode="auto">
          <a:xfrm>
            <a:off x="3043238" y="2295525"/>
            <a:ext cx="828675" cy="828675"/>
          </a:xfrm>
          <a:prstGeom prst="ellipse">
            <a:avLst/>
          </a:prstGeom>
          <a:solidFill>
            <a:srgbClr val="3366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r>
              <a:rPr lang="en-US" altLang="en-US" sz="600">
                <a:solidFill>
                  <a:srgbClr val="FFFFFF"/>
                </a:solidFill>
                <a:latin typeface="Times New Roman" panose="02020603050405020304" pitchFamily="18" charset="0"/>
              </a:rPr>
              <a:t>MONITOR</a:t>
            </a:r>
          </a:p>
          <a:p>
            <a:pPr algn="ctr" fontAlgn="base">
              <a:spcBef>
                <a:spcPct val="0"/>
              </a:spcBef>
              <a:spcAft>
                <a:spcPct val="0"/>
              </a:spcAft>
            </a:pPr>
            <a:r>
              <a:rPr lang="en-US" altLang="en-US" sz="600">
                <a:solidFill>
                  <a:srgbClr val="FFFFFF"/>
                </a:solidFill>
                <a:latin typeface="Times New Roman" panose="02020603050405020304" pitchFamily="18" charset="0"/>
              </a:rPr>
              <a:t>AND</a:t>
            </a:r>
          </a:p>
          <a:p>
            <a:pPr algn="ctr" fontAlgn="base">
              <a:spcBef>
                <a:spcPct val="0"/>
              </a:spcBef>
              <a:spcAft>
                <a:spcPct val="0"/>
              </a:spcAft>
            </a:pPr>
            <a:r>
              <a:rPr lang="en-US" altLang="en-US" sz="600">
                <a:solidFill>
                  <a:srgbClr val="FFFFFF"/>
                </a:solidFill>
                <a:latin typeface="Times New Roman" panose="02020603050405020304" pitchFamily="18" charset="0"/>
              </a:rPr>
              <a:t>EVALUATE</a:t>
            </a:r>
          </a:p>
        </p:txBody>
      </p:sp>
      <p:sp>
        <p:nvSpPr>
          <p:cNvPr id="577544" name="Oval 8"/>
          <p:cNvSpPr>
            <a:spLocks noChangeArrowheads="1"/>
          </p:cNvSpPr>
          <p:nvPr/>
        </p:nvSpPr>
        <p:spPr bwMode="auto">
          <a:xfrm>
            <a:off x="4832747" y="3552825"/>
            <a:ext cx="828675" cy="828675"/>
          </a:xfrm>
          <a:prstGeom prst="ellipse">
            <a:avLst/>
          </a:prstGeom>
          <a:solidFill>
            <a:srgbClr val="3366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r>
              <a:rPr lang="en-US" altLang="en-US" sz="600">
                <a:solidFill>
                  <a:srgbClr val="FFFFFF"/>
                </a:solidFill>
                <a:latin typeface="Times New Roman" panose="02020603050405020304" pitchFamily="18" charset="0"/>
              </a:rPr>
              <a:t>ACQUIRE</a:t>
            </a:r>
          </a:p>
          <a:p>
            <a:pPr algn="ctr" fontAlgn="base">
              <a:spcBef>
                <a:spcPct val="0"/>
              </a:spcBef>
              <a:spcAft>
                <a:spcPct val="0"/>
              </a:spcAft>
            </a:pPr>
            <a:r>
              <a:rPr lang="en-US" altLang="en-US" sz="600">
                <a:solidFill>
                  <a:srgbClr val="FFFFFF"/>
                </a:solidFill>
                <a:latin typeface="Times New Roman" panose="02020603050405020304" pitchFamily="18" charset="0"/>
              </a:rPr>
              <a:t>AND</a:t>
            </a:r>
          </a:p>
          <a:p>
            <a:pPr algn="ctr" fontAlgn="base">
              <a:spcBef>
                <a:spcPct val="0"/>
              </a:spcBef>
              <a:spcAft>
                <a:spcPct val="0"/>
              </a:spcAft>
            </a:pPr>
            <a:r>
              <a:rPr lang="en-US" altLang="en-US" sz="600">
                <a:solidFill>
                  <a:srgbClr val="FFFFFF"/>
                </a:solidFill>
                <a:latin typeface="Times New Roman" panose="02020603050405020304" pitchFamily="18" charset="0"/>
              </a:rPr>
              <a:t>IMPLEMENT</a:t>
            </a:r>
          </a:p>
        </p:txBody>
      </p:sp>
      <p:sp>
        <p:nvSpPr>
          <p:cNvPr id="577545" name="Oval 9"/>
          <p:cNvSpPr>
            <a:spLocks noChangeArrowheads="1"/>
          </p:cNvSpPr>
          <p:nvPr/>
        </p:nvSpPr>
        <p:spPr bwMode="auto">
          <a:xfrm>
            <a:off x="4154091" y="1445419"/>
            <a:ext cx="828675" cy="828675"/>
          </a:xfrm>
          <a:prstGeom prst="ellipse">
            <a:avLst/>
          </a:prstGeom>
          <a:solidFill>
            <a:srgbClr val="3366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r>
              <a:rPr lang="en-US" altLang="en-US" sz="600">
                <a:solidFill>
                  <a:srgbClr val="FFFFFF"/>
                </a:solidFill>
                <a:latin typeface="Times New Roman" panose="02020603050405020304" pitchFamily="18" charset="0"/>
              </a:rPr>
              <a:t>INFORMATION</a:t>
            </a:r>
          </a:p>
        </p:txBody>
      </p:sp>
      <p:sp>
        <p:nvSpPr>
          <p:cNvPr id="577546" name="Oval 10"/>
          <p:cNvSpPr>
            <a:spLocks noChangeArrowheads="1"/>
          </p:cNvSpPr>
          <p:nvPr/>
        </p:nvSpPr>
        <p:spPr bwMode="auto">
          <a:xfrm>
            <a:off x="4149329" y="2562225"/>
            <a:ext cx="828675" cy="828675"/>
          </a:xfrm>
          <a:prstGeom prst="ellipse">
            <a:avLst/>
          </a:prstGeom>
          <a:solidFill>
            <a:srgbClr val="3366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r>
              <a:rPr lang="en-US" altLang="en-US" sz="600">
                <a:solidFill>
                  <a:srgbClr val="FFFFFF"/>
                </a:solidFill>
                <a:latin typeface="Times New Roman" panose="02020603050405020304" pitchFamily="18" charset="0"/>
              </a:rPr>
              <a:t>IT</a:t>
            </a:r>
          </a:p>
          <a:p>
            <a:pPr algn="ctr" fontAlgn="base">
              <a:spcBef>
                <a:spcPct val="0"/>
              </a:spcBef>
              <a:spcAft>
                <a:spcPct val="0"/>
              </a:spcAft>
            </a:pPr>
            <a:r>
              <a:rPr lang="en-US" altLang="en-US" sz="600">
                <a:solidFill>
                  <a:srgbClr val="FFFFFF"/>
                </a:solidFill>
                <a:latin typeface="Times New Roman" panose="02020603050405020304" pitchFamily="18" charset="0"/>
              </a:rPr>
              <a:t>RESOURCES</a:t>
            </a:r>
          </a:p>
        </p:txBody>
      </p:sp>
      <p:sp>
        <p:nvSpPr>
          <p:cNvPr id="577547" name="Text Box 11"/>
          <p:cNvSpPr txBox="1">
            <a:spLocks noChangeArrowheads="1"/>
          </p:cNvSpPr>
          <p:nvPr/>
        </p:nvSpPr>
        <p:spPr bwMode="auto">
          <a:xfrm>
            <a:off x="2881313" y="1565673"/>
            <a:ext cx="1258491" cy="288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r>
              <a:rPr lang="en-US" altLang="en-US" sz="675">
                <a:solidFill>
                  <a:srgbClr val="808080"/>
                </a:solidFill>
                <a:latin typeface="Times New Roman" panose="02020603050405020304" pitchFamily="18" charset="0"/>
              </a:rPr>
              <a:t>C  </a:t>
            </a:r>
            <a:r>
              <a:rPr lang="en-US" altLang="en-US" sz="525">
                <a:solidFill>
                  <a:srgbClr val="808080"/>
                </a:solidFill>
                <a:latin typeface="Times New Roman" panose="02020603050405020304" pitchFamily="18" charset="0"/>
              </a:rPr>
              <a:t>O  B  I  </a:t>
            </a:r>
            <a:r>
              <a:rPr lang="en-US" altLang="en-US" sz="675">
                <a:solidFill>
                  <a:srgbClr val="808080"/>
                </a:solidFill>
                <a:latin typeface="Times New Roman" panose="02020603050405020304" pitchFamily="18" charset="0"/>
              </a:rPr>
              <a:t>T</a:t>
            </a:r>
          </a:p>
          <a:p>
            <a:pPr algn="ctr" fontAlgn="base">
              <a:spcBef>
                <a:spcPct val="0"/>
              </a:spcBef>
              <a:spcAft>
                <a:spcPct val="0"/>
              </a:spcAft>
            </a:pPr>
            <a:r>
              <a:rPr lang="en-US" altLang="en-US" sz="600">
                <a:solidFill>
                  <a:srgbClr val="808080"/>
                </a:solidFill>
                <a:latin typeface="Times New Roman" panose="02020603050405020304" pitchFamily="18" charset="0"/>
              </a:rPr>
              <a:t>F R A M E W O R K</a:t>
            </a:r>
          </a:p>
        </p:txBody>
      </p:sp>
      <p:sp>
        <p:nvSpPr>
          <p:cNvPr id="577548" name="Text Box 12"/>
          <p:cNvSpPr txBox="1">
            <a:spLocks noChangeArrowheads="1"/>
          </p:cNvSpPr>
          <p:nvPr/>
        </p:nvSpPr>
        <p:spPr bwMode="auto">
          <a:xfrm>
            <a:off x="3680222" y="2163366"/>
            <a:ext cx="59663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600" b="0">
                <a:solidFill>
                  <a:srgbClr val="006699"/>
                </a:solidFill>
                <a:latin typeface="Times New Roman" panose="02020603050405020304" pitchFamily="18" charset="0"/>
              </a:rPr>
              <a:t>Effectiveness</a:t>
            </a:r>
          </a:p>
        </p:txBody>
      </p:sp>
      <p:sp>
        <p:nvSpPr>
          <p:cNvPr id="577549" name="Text Box 13"/>
          <p:cNvSpPr txBox="1">
            <a:spLocks noChangeArrowheads="1"/>
          </p:cNvSpPr>
          <p:nvPr/>
        </p:nvSpPr>
        <p:spPr bwMode="auto">
          <a:xfrm>
            <a:off x="4626769" y="2276475"/>
            <a:ext cx="646331"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600" b="0">
                <a:solidFill>
                  <a:srgbClr val="006699"/>
                </a:solidFill>
                <a:latin typeface="Times New Roman" panose="02020603050405020304" pitchFamily="18" charset="0"/>
              </a:rPr>
              <a:t>Confidentiality</a:t>
            </a:r>
          </a:p>
        </p:txBody>
      </p:sp>
      <p:sp>
        <p:nvSpPr>
          <p:cNvPr id="577550" name="Text Box 14"/>
          <p:cNvSpPr txBox="1">
            <a:spLocks noChangeArrowheads="1"/>
          </p:cNvSpPr>
          <p:nvPr/>
        </p:nvSpPr>
        <p:spPr bwMode="auto">
          <a:xfrm>
            <a:off x="4875610" y="2025253"/>
            <a:ext cx="44755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600" b="0">
                <a:solidFill>
                  <a:srgbClr val="006699"/>
                </a:solidFill>
                <a:latin typeface="Times New Roman" panose="02020603050405020304" pitchFamily="18" charset="0"/>
              </a:rPr>
              <a:t>Integrity</a:t>
            </a:r>
          </a:p>
        </p:txBody>
      </p:sp>
      <p:sp>
        <p:nvSpPr>
          <p:cNvPr id="577551" name="Text Box 15"/>
          <p:cNvSpPr txBox="1">
            <a:spLocks noChangeArrowheads="1"/>
          </p:cNvSpPr>
          <p:nvPr/>
        </p:nvSpPr>
        <p:spPr bwMode="auto">
          <a:xfrm>
            <a:off x="4808935" y="2163366"/>
            <a:ext cx="54854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600" b="0">
                <a:solidFill>
                  <a:srgbClr val="006699"/>
                </a:solidFill>
                <a:latin typeface="Times New Roman" panose="02020603050405020304" pitchFamily="18" charset="0"/>
              </a:rPr>
              <a:t>Availability</a:t>
            </a:r>
          </a:p>
        </p:txBody>
      </p:sp>
      <p:sp>
        <p:nvSpPr>
          <p:cNvPr id="577552" name="Line 16"/>
          <p:cNvSpPr>
            <a:spLocks noChangeShapeType="1"/>
          </p:cNvSpPr>
          <p:nvPr/>
        </p:nvSpPr>
        <p:spPr bwMode="auto">
          <a:xfrm>
            <a:off x="4563666" y="2235994"/>
            <a:ext cx="9525" cy="360760"/>
          </a:xfrm>
          <a:prstGeom prst="line">
            <a:avLst/>
          </a:prstGeom>
          <a:noFill/>
          <a:ln w="38100" cap="rnd">
            <a:solidFill>
              <a:srgbClr val="969696"/>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577553" name="Line 17"/>
          <p:cNvSpPr>
            <a:spLocks noChangeShapeType="1"/>
          </p:cNvSpPr>
          <p:nvPr/>
        </p:nvSpPr>
        <p:spPr bwMode="auto">
          <a:xfrm>
            <a:off x="4713685" y="1129903"/>
            <a:ext cx="0" cy="289322"/>
          </a:xfrm>
          <a:prstGeom prst="line">
            <a:avLst/>
          </a:prstGeom>
          <a:noFill/>
          <a:ln w="38100" cap="rnd">
            <a:solidFill>
              <a:srgbClr val="969696"/>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577554" name="Line 18"/>
          <p:cNvSpPr>
            <a:spLocks noChangeShapeType="1"/>
          </p:cNvSpPr>
          <p:nvPr/>
        </p:nvSpPr>
        <p:spPr bwMode="auto">
          <a:xfrm flipV="1">
            <a:off x="4427935" y="1106091"/>
            <a:ext cx="0" cy="289322"/>
          </a:xfrm>
          <a:prstGeom prst="line">
            <a:avLst/>
          </a:prstGeom>
          <a:noFill/>
          <a:ln w="38100" cap="rnd">
            <a:solidFill>
              <a:srgbClr val="969696"/>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577555" name="Text Box 19"/>
          <p:cNvSpPr txBox="1">
            <a:spLocks noChangeArrowheads="1"/>
          </p:cNvSpPr>
          <p:nvPr/>
        </p:nvSpPr>
        <p:spPr bwMode="auto">
          <a:xfrm>
            <a:off x="3951685" y="2266950"/>
            <a:ext cx="553357"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600" b="0">
                <a:solidFill>
                  <a:srgbClr val="006699"/>
                </a:solidFill>
                <a:latin typeface="Times New Roman" panose="02020603050405020304" pitchFamily="18" charset="0"/>
              </a:rPr>
              <a:t>Compliance</a:t>
            </a:r>
          </a:p>
        </p:txBody>
      </p:sp>
      <p:sp>
        <p:nvSpPr>
          <p:cNvPr id="577556" name="AutoShape 20"/>
          <p:cNvSpPr>
            <a:spLocks/>
          </p:cNvSpPr>
          <p:nvPr/>
        </p:nvSpPr>
        <p:spPr bwMode="auto">
          <a:xfrm>
            <a:off x="1416844" y="2900363"/>
            <a:ext cx="1545431" cy="1831181"/>
          </a:xfrm>
          <a:prstGeom prst="accentBorderCallout1">
            <a:avLst>
              <a:gd name="adj1" fmla="val 4681"/>
              <a:gd name="adj2" fmla="val 103699"/>
              <a:gd name="adj3" fmla="val 54616"/>
              <a:gd name="adj4" fmla="val 131356"/>
            </a:avLst>
          </a:prstGeom>
          <a:solidFill>
            <a:srgbClr val="1E3D5C"/>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675">
                <a:solidFill>
                  <a:srgbClr val="FFFFFF"/>
                </a:solidFill>
                <a:latin typeface="Times New Roman" panose="02020603050405020304" pitchFamily="18" charset="0"/>
              </a:rPr>
              <a:t>DS1 	</a:t>
            </a:r>
            <a:r>
              <a:rPr lang="en-US" altLang="en-US" sz="675" b="0">
                <a:solidFill>
                  <a:srgbClr val="FFFFFF"/>
                </a:solidFill>
                <a:latin typeface="Times New Roman" panose="02020603050405020304" pitchFamily="18" charset="0"/>
              </a:rPr>
              <a:t>Define and manage service levels.</a:t>
            </a:r>
          </a:p>
          <a:p>
            <a:pPr fontAlgn="base">
              <a:spcBef>
                <a:spcPct val="0"/>
              </a:spcBef>
              <a:spcAft>
                <a:spcPct val="0"/>
              </a:spcAft>
            </a:pPr>
            <a:r>
              <a:rPr lang="en-US" altLang="en-US" sz="675">
                <a:solidFill>
                  <a:srgbClr val="FFFFFF"/>
                </a:solidFill>
                <a:latin typeface="Times New Roman" panose="02020603050405020304" pitchFamily="18" charset="0"/>
              </a:rPr>
              <a:t>DS2 	</a:t>
            </a:r>
            <a:r>
              <a:rPr lang="en-US" altLang="en-US" sz="675" b="0">
                <a:solidFill>
                  <a:srgbClr val="FFFFFF"/>
                </a:solidFill>
                <a:latin typeface="Times New Roman" panose="02020603050405020304" pitchFamily="18" charset="0"/>
              </a:rPr>
              <a:t>Manage third-party services.</a:t>
            </a:r>
          </a:p>
          <a:p>
            <a:pPr fontAlgn="base">
              <a:spcBef>
                <a:spcPct val="0"/>
              </a:spcBef>
              <a:spcAft>
                <a:spcPct val="0"/>
              </a:spcAft>
            </a:pPr>
            <a:r>
              <a:rPr lang="en-US" altLang="en-US" sz="675">
                <a:solidFill>
                  <a:srgbClr val="FFFFFF"/>
                </a:solidFill>
                <a:latin typeface="Times New Roman" panose="02020603050405020304" pitchFamily="18" charset="0"/>
              </a:rPr>
              <a:t>DS3 	</a:t>
            </a:r>
            <a:r>
              <a:rPr lang="en-US" altLang="en-US" sz="675" b="0">
                <a:solidFill>
                  <a:srgbClr val="FFFFFF"/>
                </a:solidFill>
                <a:latin typeface="Times New Roman" panose="02020603050405020304" pitchFamily="18" charset="0"/>
              </a:rPr>
              <a:t>Manage performance and capacity.</a:t>
            </a:r>
          </a:p>
          <a:p>
            <a:pPr fontAlgn="base">
              <a:spcBef>
                <a:spcPct val="0"/>
              </a:spcBef>
              <a:spcAft>
                <a:spcPct val="0"/>
              </a:spcAft>
            </a:pPr>
            <a:r>
              <a:rPr lang="en-US" altLang="en-US" sz="675">
                <a:solidFill>
                  <a:srgbClr val="FFFFFF"/>
                </a:solidFill>
                <a:latin typeface="Times New Roman" panose="02020603050405020304" pitchFamily="18" charset="0"/>
              </a:rPr>
              <a:t>DS4 	</a:t>
            </a:r>
            <a:r>
              <a:rPr lang="en-US" altLang="en-US" sz="675" b="0">
                <a:solidFill>
                  <a:srgbClr val="FFFFFF"/>
                </a:solidFill>
                <a:latin typeface="Times New Roman" panose="02020603050405020304" pitchFamily="18" charset="0"/>
              </a:rPr>
              <a:t>Ensure continuous service.</a:t>
            </a:r>
          </a:p>
          <a:p>
            <a:pPr fontAlgn="base">
              <a:spcBef>
                <a:spcPct val="0"/>
              </a:spcBef>
              <a:spcAft>
                <a:spcPct val="0"/>
              </a:spcAft>
            </a:pPr>
            <a:r>
              <a:rPr lang="en-US" altLang="en-US" sz="675">
                <a:solidFill>
                  <a:srgbClr val="FFFFFF"/>
                </a:solidFill>
                <a:latin typeface="Times New Roman" panose="02020603050405020304" pitchFamily="18" charset="0"/>
              </a:rPr>
              <a:t>DS5 	</a:t>
            </a:r>
            <a:r>
              <a:rPr lang="en-US" altLang="en-US" sz="675" b="0">
                <a:solidFill>
                  <a:srgbClr val="FFFFFF"/>
                </a:solidFill>
                <a:latin typeface="Times New Roman" panose="02020603050405020304" pitchFamily="18" charset="0"/>
              </a:rPr>
              <a:t>Ensure systems security.</a:t>
            </a:r>
          </a:p>
          <a:p>
            <a:pPr fontAlgn="base">
              <a:spcBef>
                <a:spcPct val="0"/>
              </a:spcBef>
              <a:spcAft>
                <a:spcPct val="0"/>
              </a:spcAft>
            </a:pPr>
            <a:r>
              <a:rPr lang="en-US" altLang="en-US" sz="675">
                <a:solidFill>
                  <a:srgbClr val="FFFFFF"/>
                </a:solidFill>
                <a:latin typeface="Times New Roman" panose="02020603050405020304" pitchFamily="18" charset="0"/>
              </a:rPr>
              <a:t>DS6 	</a:t>
            </a:r>
            <a:r>
              <a:rPr lang="en-US" altLang="en-US" sz="675" b="0">
                <a:solidFill>
                  <a:srgbClr val="FFFFFF"/>
                </a:solidFill>
                <a:latin typeface="Times New Roman" panose="02020603050405020304" pitchFamily="18" charset="0"/>
              </a:rPr>
              <a:t>Identify and allocate costs.</a:t>
            </a:r>
          </a:p>
          <a:p>
            <a:pPr fontAlgn="base">
              <a:spcBef>
                <a:spcPct val="0"/>
              </a:spcBef>
              <a:spcAft>
                <a:spcPct val="0"/>
              </a:spcAft>
            </a:pPr>
            <a:r>
              <a:rPr lang="en-US" altLang="en-US" sz="675">
                <a:solidFill>
                  <a:srgbClr val="FFFFFF"/>
                </a:solidFill>
                <a:latin typeface="Times New Roman" panose="02020603050405020304" pitchFamily="18" charset="0"/>
              </a:rPr>
              <a:t>DS7 	</a:t>
            </a:r>
            <a:r>
              <a:rPr lang="en-US" altLang="en-US" sz="675" b="0">
                <a:solidFill>
                  <a:srgbClr val="FFFFFF"/>
                </a:solidFill>
                <a:latin typeface="Times New Roman" panose="02020603050405020304" pitchFamily="18" charset="0"/>
              </a:rPr>
              <a:t>Educate and train users.</a:t>
            </a:r>
          </a:p>
          <a:p>
            <a:pPr fontAlgn="base">
              <a:spcBef>
                <a:spcPct val="0"/>
              </a:spcBef>
              <a:spcAft>
                <a:spcPct val="0"/>
              </a:spcAft>
            </a:pPr>
            <a:r>
              <a:rPr lang="en-US" altLang="en-US" sz="675">
                <a:solidFill>
                  <a:srgbClr val="FFFFFF"/>
                </a:solidFill>
                <a:latin typeface="Times New Roman" panose="02020603050405020304" pitchFamily="18" charset="0"/>
              </a:rPr>
              <a:t>DS8 	</a:t>
            </a:r>
            <a:r>
              <a:rPr lang="en-US" altLang="en-US" sz="675" b="0">
                <a:solidFill>
                  <a:srgbClr val="FFFFFF"/>
                </a:solidFill>
                <a:latin typeface="Times New Roman" panose="02020603050405020304" pitchFamily="18" charset="0"/>
              </a:rPr>
              <a:t>Manage service desk and incidents.</a:t>
            </a:r>
          </a:p>
          <a:p>
            <a:pPr fontAlgn="base">
              <a:spcBef>
                <a:spcPct val="0"/>
              </a:spcBef>
              <a:spcAft>
                <a:spcPct val="0"/>
              </a:spcAft>
            </a:pPr>
            <a:r>
              <a:rPr lang="en-US" altLang="en-US" sz="675">
                <a:solidFill>
                  <a:srgbClr val="FFFFFF"/>
                </a:solidFill>
                <a:latin typeface="Times New Roman" panose="02020603050405020304" pitchFamily="18" charset="0"/>
              </a:rPr>
              <a:t>DS9 	</a:t>
            </a:r>
            <a:r>
              <a:rPr lang="en-US" altLang="en-US" sz="675" b="0">
                <a:solidFill>
                  <a:srgbClr val="FFFFFF"/>
                </a:solidFill>
                <a:latin typeface="Times New Roman" panose="02020603050405020304" pitchFamily="18" charset="0"/>
              </a:rPr>
              <a:t>Manage the configuration.</a:t>
            </a:r>
          </a:p>
          <a:p>
            <a:pPr fontAlgn="base">
              <a:spcBef>
                <a:spcPct val="0"/>
              </a:spcBef>
              <a:spcAft>
                <a:spcPct val="0"/>
              </a:spcAft>
            </a:pPr>
            <a:r>
              <a:rPr lang="en-US" altLang="en-US" sz="675">
                <a:solidFill>
                  <a:srgbClr val="FFFFFF"/>
                </a:solidFill>
                <a:latin typeface="Times New Roman" panose="02020603050405020304" pitchFamily="18" charset="0"/>
              </a:rPr>
              <a:t>DS10 	</a:t>
            </a:r>
            <a:r>
              <a:rPr lang="en-US" altLang="en-US" sz="675" b="0">
                <a:solidFill>
                  <a:srgbClr val="FFFFFF"/>
                </a:solidFill>
                <a:latin typeface="Times New Roman" panose="02020603050405020304" pitchFamily="18" charset="0"/>
              </a:rPr>
              <a:t>Manage problems.</a:t>
            </a:r>
          </a:p>
          <a:p>
            <a:pPr fontAlgn="base">
              <a:spcBef>
                <a:spcPct val="0"/>
              </a:spcBef>
              <a:spcAft>
                <a:spcPct val="0"/>
              </a:spcAft>
            </a:pPr>
            <a:r>
              <a:rPr lang="en-US" altLang="en-US" sz="675">
                <a:solidFill>
                  <a:srgbClr val="FFFFFF"/>
                </a:solidFill>
                <a:latin typeface="Times New Roman" panose="02020603050405020304" pitchFamily="18" charset="0"/>
              </a:rPr>
              <a:t>DS11 	</a:t>
            </a:r>
            <a:r>
              <a:rPr lang="en-US" altLang="en-US" sz="675" b="0">
                <a:solidFill>
                  <a:srgbClr val="FFFFFF"/>
                </a:solidFill>
                <a:latin typeface="Times New Roman" panose="02020603050405020304" pitchFamily="18" charset="0"/>
              </a:rPr>
              <a:t>Manage data.</a:t>
            </a:r>
          </a:p>
          <a:p>
            <a:pPr fontAlgn="base">
              <a:spcBef>
                <a:spcPct val="0"/>
              </a:spcBef>
              <a:spcAft>
                <a:spcPct val="0"/>
              </a:spcAft>
            </a:pPr>
            <a:r>
              <a:rPr lang="en-US" altLang="en-US" sz="675">
                <a:solidFill>
                  <a:srgbClr val="FFFFFF"/>
                </a:solidFill>
                <a:latin typeface="Times New Roman" panose="02020603050405020304" pitchFamily="18" charset="0"/>
              </a:rPr>
              <a:t>DS12 	</a:t>
            </a:r>
            <a:r>
              <a:rPr lang="en-US" altLang="en-US" sz="675" b="0">
                <a:solidFill>
                  <a:srgbClr val="FFFFFF"/>
                </a:solidFill>
                <a:latin typeface="Times New Roman" panose="02020603050405020304" pitchFamily="18" charset="0"/>
              </a:rPr>
              <a:t>Manage the physical environment.</a:t>
            </a:r>
          </a:p>
          <a:p>
            <a:pPr fontAlgn="base">
              <a:spcBef>
                <a:spcPct val="0"/>
              </a:spcBef>
              <a:spcAft>
                <a:spcPct val="0"/>
              </a:spcAft>
            </a:pPr>
            <a:r>
              <a:rPr lang="en-US" altLang="en-US" sz="675">
                <a:solidFill>
                  <a:srgbClr val="FFFFFF"/>
                </a:solidFill>
                <a:latin typeface="Times New Roman" panose="02020603050405020304" pitchFamily="18" charset="0"/>
              </a:rPr>
              <a:t>DS13   </a:t>
            </a:r>
            <a:r>
              <a:rPr lang="en-US" altLang="en-US" sz="675" b="0">
                <a:solidFill>
                  <a:srgbClr val="FFFFFF"/>
                </a:solidFill>
                <a:latin typeface="Times New Roman" panose="02020603050405020304" pitchFamily="18" charset="0"/>
              </a:rPr>
              <a:t>Manage operations.</a:t>
            </a:r>
          </a:p>
          <a:p>
            <a:pPr algn="ctr" fontAlgn="base">
              <a:spcBef>
                <a:spcPct val="0"/>
              </a:spcBef>
              <a:spcAft>
                <a:spcPct val="0"/>
              </a:spcAft>
            </a:pPr>
            <a:endParaRPr lang="en-US" altLang="en-US" sz="675" b="0">
              <a:solidFill>
                <a:srgbClr val="FFFFFF"/>
              </a:solidFill>
              <a:latin typeface="Times New Roman" panose="02020603050405020304" pitchFamily="18" charset="0"/>
            </a:endParaRPr>
          </a:p>
        </p:txBody>
      </p:sp>
      <p:sp>
        <p:nvSpPr>
          <p:cNvPr id="577557" name="AutoShape 21"/>
          <p:cNvSpPr>
            <a:spLocks/>
          </p:cNvSpPr>
          <p:nvPr/>
        </p:nvSpPr>
        <p:spPr bwMode="auto">
          <a:xfrm>
            <a:off x="1407319" y="1662113"/>
            <a:ext cx="1545431" cy="801291"/>
          </a:xfrm>
          <a:prstGeom prst="accentBorderCallout1">
            <a:avLst>
              <a:gd name="adj1" fmla="val 10699"/>
              <a:gd name="adj2" fmla="val 103699"/>
              <a:gd name="adj3" fmla="val 77264"/>
              <a:gd name="adj4" fmla="val 116565"/>
            </a:avLst>
          </a:prstGeom>
          <a:solidFill>
            <a:srgbClr val="1E3D5C"/>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06400" indent="-406400">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675">
                <a:solidFill>
                  <a:srgbClr val="FFFFFF"/>
                </a:solidFill>
                <a:latin typeface="Times New Roman" panose="02020603050405020304" pitchFamily="18" charset="0"/>
              </a:rPr>
              <a:t>ME1 	</a:t>
            </a:r>
            <a:r>
              <a:rPr lang="en-US" altLang="en-US" sz="675" b="0">
                <a:solidFill>
                  <a:srgbClr val="FFFFFF"/>
                </a:solidFill>
                <a:latin typeface="Times New Roman" panose="02020603050405020304" pitchFamily="18" charset="0"/>
              </a:rPr>
              <a:t>Monitor and evaluate IT performance.</a:t>
            </a:r>
          </a:p>
          <a:p>
            <a:pPr fontAlgn="base">
              <a:spcBef>
                <a:spcPct val="0"/>
              </a:spcBef>
              <a:spcAft>
                <a:spcPct val="0"/>
              </a:spcAft>
            </a:pPr>
            <a:r>
              <a:rPr lang="en-US" altLang="en-US" sz="675">
                <a:solidFill>
                  <a:srgbClr val="FFFFFF"/>
                </a:solidFill>
                <a:latin typeface="Times New Roman" panose="02020603050405020304" pitchFamily="18" charset="0"/>
              </a:rPr>
              <a:t>ME2 	</a:t>
            </a:r>
            <a:r>
              <a:rPr lang="en-US" altLang="en-US" sz="675" b="0">
                <a:solidFill>
                  <a:srgbClr val="FFFFFF"/>
                </a:solidFill>
                <a:latin typeface="Times New Roman" panose="02020603050405020304" pitchFamily="18" charset="0"/>
              </a:rPr>
              <a:t>Monitor and evaluate internal control.</a:t>
            </a:r>
          </a:p>
          <a:p>
            <a:pPr fontAlgn="base">
              <a:spcBef>
                <a:spcPct val="0"/>
              </a:spcBef>
              <a:spcAft>
                <a:spcPct val="0"/>
              </a:spcAft>
            </a:pPr>
            <a:r>
              <a:rPr lang="en-US" altLang="en-US" sz="675">
                <a:solidFill>
                  <a:srgbClr val="FFFFFF"/>
                </a:solidFill>
                <a:latin typeface="Times New Roman" panose="02020603050405020304" pitchFamily="18" charset="0"/>
              </a:rPr>
              <a:t>ME3 	</a:t>
            </a:r>
            <a:r>
              <a:rPr lang="en-US" altLang="en-US" sz="675" b="0">
                <a:solidFill>
                  <a:srgbClr val="FFFFFF"/>
                </a:solidFill>
                <a:latin typeface="Times New Roman" panose="02020603050405020304" pitchFamily="18" charset="0"/>
              </a:rPr>
              <a:t>Ensure compliance with external requirements.</a:t>
            </a:r>
          </a:p>
          <a:p>
            <a:pPr fontAlgn="base">
              <a:spcBef>
                <a:spcPct val="0"/>
              </a:spcBef>
              <a:spcAft>
                <a:spcPct val="0"/>
              </a:spcAft>
            </a:pPr>
            <a:r>
              <a:rPr lang="en-US" altLang="en-US" sz="675">
                <a:solidFill>
                  <a:srgbClr val="FFFFFF"/>
                </a:solidFill>
                <a:latin typeface="Times New Roman" panose="02020603050405020304" pitchFamily="18" charset="0"/>
              </a:rPr>
              <a:t>ME4 	</a:t>
            </a:r>
            <a:r>
              <a:rPr lang="en-US" altLang="en-US" sz="675" b="0">
                <a:solidFill>
                  <a:srgbClr val="FFFFFF"/>
                </a:solidFill>
                <a:latin typeface="Times New Roman" panose="02020603050405020304" pitchFamily="18" charset="0"/>
              </a:rPr>
              <a:t>Provide IT governance.</a:t>
            </a:r>
          </a:p>
        </p:txBody>
      </p:sp>
      <p:sp>
        <p:nvSpPr>
          <p:cNvPr id="577558" name="AutoShape 22"/>
          <p:cNvSpPr>
            <a:spLocks/>
          </p:cNvSpPr>
          <p:nvPr/>
        </p:nvSpPr>
        <p:spPr bwMode="auto">
          <a:xfrm>
            <a:off x="6118623" y="1709738"/>
            <a:ext cx="1545431" cy="1516856"/>
          </a:xfrm>
          <a:prstGeom prst="accentBorderCallout1">
            <a:avLst>
              <a:gd name="adj1" fmla="val 5653"/>
              <a:gd name="adj2" fmla="val -3699"/>
              <a:gd name="adj3" fmla="val 35792"/>
              <a:gd name="adj4" fmla="val -16949"/>
            </a:avLst>
          </a:prstGeom>
          <a:solidFill>
            <a:srgbClr val="1E3D5C"/>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675">
                <a:solidFill>
                  <a:srgbClr val="FFFFFF"/>
                </a:solidFill>
                <a:latin typeface="Times New Roman" panose="02020603050405020304" pitchFamily="18" charset="0"/>
              </a:rPr>
              <a:t>PO1 	</a:t>
            </a:r>
            <a:r>
              <a:rPr lang="en-US" altLang="en-US" sz="675" b="0">
                <a:solidFill>
                  <a:srgbClr val="FFFFFF"/>
                </a:solidFill>
                <a:latin typeface="Times New Roman" panose="02020603050405020304" pitchFamily="18" charset="0"/>
              </a:rPr>
              <a:t>Define a strategic IT plan.</a:t>
            </a:r>
          </a:p>
          <a:p>
            <a:pPr fontAlgn="base">
              <a:spcBef>
                <a:spcPct val="0"/>
              </a:spcBef>
              <a:spcAft>
                <a:spcPct val="0"/>
              </a:spcAft>
            </a:pPr>
            <a:r>
              <a:rPr lang="en-US" altLang="en-US" sz="675">
                <a:solidFill>
                  <a:srgbClr val="FFFFFF"/>
                </a:solidFill>
                <a:latin typeface="Times New Roman" panose="02020603050405020304" pitchFamily="18" charset="0"/>
              </a:rPr>
              <a:t>PO2 	</a:t>
            </a:r>
            <a:r>
              <a:rPr lang="en-US" altLang="en-US" sz="675" b="0">
                <a:solidFill>
                  <a:srgbClr val="FFFFFF"/>
                </a:solidFill>
                <a:latin typeface="Times New Roman" panose="02020603050405020304" pitchFamily="18" charset="0"/>
              </a:rPr>
              <a:t>Define the information architecture.</a:t>
            </a:r>
          </a:p>
          <a:p>
            <a:pPr fontAlgn="base">
              <a:spcBef>
                <a:spcPct val="0"/>
              </a:spcBef>
              <a:spcAft>
                <a:spcPct val="0"/>
              </a:spcAft>
            </a:pPr>
            <a:r>
              <a:rPr lang="en-US" altLang="en-US" sz="675">
                <a:solidFill>
                  <a:srgbClr val="FFFFFF"/>
                </a:solidFill>
                <a:latin typeface="Times New Roman" panose="02020603050405020304" pitchFamily="18" charset="0"/>
              </a:rPr>
              <a:t>PO3 	</a:t>
            </a:r>
            <a:r>
              <a:rPr lang="en-US" altLang="en-US" sz="675" b="0">
                <a:solidFill>
                  <a:srgbClr val="FFFFFF"/>
                </a:solidFill>
                <a:latin typeface="Times New Roman" panose="02020603050405020304" pitchFamily="18" charset="0"/>
              </a:rPr>
              <a:t>Determine technological direction.</a:t>
            </a:r>
          </a:p>
          <a:p>
            <a:pPr fontAlgn="base">
              <a:spcBef>
                <a:spcPct val="0"/>
              </a:spcBef>
              <a:spcAft>
                <a:spcPct val="0"/>
              </a:spcAft>
            </a:pPr>
            <a:r>
              <a:rPr lang="en-US" altLang="en-US" sz="675">
                <a:solidFill>
                  <a:srgbClr val="FFFFFF"/>
                </a:solidFill>
                <a:latin typeface="Times New Roman" panose="02020603050405020304" pitchFamily="18" charset="0"/>
              </a:rPr>
              <a:t>PO4 	</a:t>
            </a:r>
            <a:r>
              <a:rPr lang="en-US" altLang="en-US" sz="675" b="0">
                <a:solidFill>
                  <a:srgbClr val="FFFFFF"/>
                </a:solidFill>
                <a:latin typeface="Times New Roman" panose="02020603050405020304" pitchFamily="18" charset="0"/>
              </a:rPr>
              <a:t>Define the IT processes, organisation and relationships.</a:t>
            </a:r>
          </a:p>
          <a:p>
            <a:pPr fontAlgn="base">
              <a:spcBef>
                <a:spcPct val="0"/>
              </a:spcBef>
              <a:spcAft>
                <a:spcPct val="0"/>
              </a:spcAft>
            </a:pPr>
            <a:r>
              <a:rPr lang="en-US" altLang="en-US" sz="675">
                <a:solidFill>
                  <a:srgbClr val="FFFFFF"/>
                </a:solidFill>
                <a:latin typeface="Times New Roman" panose="02020603050405020304" pitchFamily="18" charset="0"/>
              </a:rPr>
              <a:t>PO5 	</a:t>
            </a:r>
            <a:r>
              <a:rPr lang="en-US" altLang="en-US" sz="675" b="0">
                <a:solidFill>
                  <a:srgbClr val="FFFFFF"/>
                </a:solidFill>
                <a:latin typeface="Times New Roman" panose="02020603050405020304" pitchFamily="18" charset="0"/>
              </a:rPr>
              <a:t>Manage the IT investment.</a:t>
            </a:r>
          </a:p>
          <a:p>
            <a:pPr fontAlgn="base">
              <a:spcBef>
                <a:spcPct val="0"/>
              </a:spcBef>
              <a:spcAft>
                <a:spcPct val="0"/>
              </a:spcAft>
            </a:pPr>
            <a:r>
              <a:rPr lang="en-US" altLang="en-US" sz="675">
                <a:solidFill>
                  <a:srgbClr val="FFFFFF"/>
                </a:solidFill>
                <a:latin typeface="Times New Roman" panose="02020603050405020304" pitchFamily="18" charset="0"/>
              </a:rPr>
              <a:t>PO6 	</a:t>
            </a:r>
            <a:r>
              <a:rPr lang="en-US" altLang="en-US" sz="675" b="0">
                <a:solidFill>
                  <a:srgbClr val="FFFFFF"/>
                </a:solidFill>
                <a:latin typeface="Times New Roman" panose="02020603050405020304" pitchFamily="18" charset="0"/>
              </a:rPr>
              <a:t>Communicate management aims and direction.</a:t>
            </a:r>
          </a:p>
          <a:p>
            <a:pPr fontAlgn="base">
              <a:spcBef>
                <a:spcPct val="0"/>
              </a:spcBef>
              <a:spcAft>
                <a:spcPct val="0"/>
              </a:spcAft>
            </a:pPr>
            <a:r>
              <a:rPr lang="en-US" altLang="en-US" sz="675">
                <a:solidFill>
                  <a:srgbClr val="FFFFFF"/>
                </a:solidFill>
                <a:latin typeface="Times New Roman" panose="02020603050405020304" pitchFamily="18" charset="0"/>
              </a:rPr>
              <a:t>PO7 	</a:t>
            </a:r>
            <a:r>
              <a:rPr lang="en-US" altLang="en-US" sz="675" b="0">
                <a:solidFill>
                  <a:srgbClr val="FFFFFF"/>
                </a:solidFill>
                <a:latin typeface="Times New Roman" panose="02020603050405020304" pitchFamily="18" charset="0"/>
              </a:rPr>
              <a:t>Manage IT human resources.</a:t>
            </a:r>
          </a:p>
          <a:p>
            <a:pPr fontAlgn="base">
              <a:spcBef>
                <a:spcPct val="0"/>
              </a:spcBef>
              <a:spcAft>
                <a:spcPct val="0"/>
              </a:spcAft>
            </a:pPr>
            <a:r>
              <a:rPr lang="en-US" altLang="en-US" sz="675">
                <a:solidFill>
                  <a:srgbClr val="FFFFFF"/>
                </a:solidFill>
                <a:latin typeface="Times New Roman" panose="02020603050405020304" pitchFamily="18" charset="0"/>
              </a:rPr>
              <a:t>PO8 	</a:t>
            </a:r>
            <a:r>
              <a:rPr lang="en-US" altLang="en-US" sz="675" b="0">
                <a:solidFill>
                  <a:srgbClr val="FFFFFF"/>
                </a:solidFill>
                <a:latin typeface="Times New Roman" panose="02020603050405020304" pitchFamily="18" charset="0"/>
              </a:rPr>
              <a:t>Manage quality.</a:t>
            </a:r>
          </a:p>
          <a:p>
            <a:pPr fontAlgn="base">
              <a:spcBef>
                <a:spcPct val="0"/>
              </a:spcBef>
              <a:spcAft>
                <a:spcPct val="0"/>
              </a:spcAft>
            </a:pPr>
            <a:r>
              <a:rPr lang="en-US" altLang="en-US" sz="675">
                <a:solidFill>
                  <a:srgbClr val="FFFFFF"/>
                </a:solidFill>
                <a:latin typeface="Times New Roman" panose="02020603050405020304" pitchFamily="18" charset="0"/>
              </a:rPr>
              <a:t>PO9 	</a:t>
            </a:r>
            <a:r>
              <a:rPr lang="en-US" altLang="en-US" sz="675" b="0">
                <a:solidFill>
                  <a:srgbClr val="FFFFFF"/>
                </a:solidFill>
                <a:latin typeface="Times New Roman" panose="02020603050405020304" pitchFamily="18" charset="0"/>
              </a:rPr>
              <a:t>Assess and manage IT risks.</a:t>
            </a:r>
          </a:p>
          <a:p>
            <a:pPr fontAlgn="base">
              <a:spcBef>
                <a:spcPct val="0"/>
              </a:spcBef>
              <a:spcAft>
                <a:spcPct val="0"/>
              </a:spcAft>
            </a:pPr>
            <a:r>
              <a:rPr lang="en-US" altLang="en-US" sz="675">
                <a:solidFill>
                  <a:srgbClr val="FFFFFF"/>
                </a:solidFill>
                <a:latin typeface="Times New Roman" panose="02020603050405020304" pitchFamily="18" charset="0"/>
              </a:rPr>
              <a:t>PO10 	</a:t>
            </a:r>
            <a:r>
              <a:rPr lang="en-US" altLang="en-US" sz="675" b="0">
                <a:solidFill>
                  <a:srgbClr val="FFFFFF"/>
                </a:solidFill>
                <a:latin typeface="Times New Roman" panose="02020603050405020304" pitchFamily="18" charset="0"/>
              </a:rPr>
              <a:t>Manage projects.</a:t>
            </a:r>
          </a:p>
          <a:p>
            <a:pPr fontAlgn="base">
              <a:spcBef>
                <a:spcPct val="0"/>
              </a:spcBef>
              <a:spcAft>
                <a:spcPct val="0"/>
              </a:spcAft>
            </a:pPr>
            <a:endParaRPr lang="en-US" altLang="en-US" sz="600" b="0">
              <a:solidFill>
                <a:srgbClr val="FFFFFF"/>
              </a:solidFill>
              <a:latin typeface="Verdana" panose="020B0604030504040204" pitchFamily="34" charset="0"/>
            </a:endParaRPr>
          </a:p>
        </p:txBody>
      </p:sp>
      <p:sp>
        <p:nvSpPr>
          <p:cNvPr id="577559" name="AutoShape 23"/>
          <p:cNvSpPr>
            <a:spLocks/>
          </p:cNvSpPr>
          <p:nvPr/>
        </p:nvSpPr>
        <p:spPr bwMode="auto">
          <a:xfrm>
            <a:off x="6125767" y="3543300"/>
            <a:ext cx="1545431" cy="1134666"/>
          </a:xfrm>
          <a:prstGeom prst="accentBorderCallout1">
            <a:avLst>
              <a:gd name="adj1" fmla="val 7556"/>
              <a:gd name="adj2" fmla="val -3699"/>
              <a:gd name="adj3" fmla="val 26444"/>
              <a:gd name="adj4" fmla="val -25426"/>
            </a:avLst>
          </a:prstGeom>
          <a:solidFill>
            <a:srgbClr val="1E3D5C"/>
          </a:solidFill>
          <a:ln w="9525">
            <a:solidFill>
              <a:srgbClr val="33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675">
                <a:solidFill>
                  <a:srgbClr val="FFFFFF"/>
                </a:solidFill>
                <a:latin typeface="Times New Roman" panose="02020603050405020304" pitchFamily="18" charset="0"/>
              </a:rPr>
              <a:t>AI1 	</a:t>
            </a:r>
            <a:r>
              <a:rPr lang="en-US" altLang="en-US" sz="675" b="0">
                <a:solidFill>
                  <a:srgbClr val="FFFFFF"/>
                </a:solidFill>
                <a:latin typeface="Times New Roman" panose="02020603050405020304" pitchFamily="18" charset="0"/>
              </a:rPr>
              <a:t>Identify automated solutions.</a:t>
            </a:r>
          </a:p>
          <a:p>
            <a:pPr fontAlgn="base">
              <a:spcBef>
                <a:spcPct val="0"/>
              </a:spcBef>
              <a:spcAft>
                <a:spcPct val="0"/>
              </a:spcAft>
            </a:pPr>
            <a:r>
              <a:rPr lang="en-US" altLang="en-US" sz="675">
                <a:solidFill>
                  <a:srgbClr val="FFFFFF"/>
                </a:solidFill>
                <a:latin typeface="Times New Roman" panose="02020603050405020304" pitchFamily="18" charset="0"/>
              </a:rPr>
              <a:t>AI2 	</a:t>
            </a:r>
            <a:r>
              <a:rPr lang="en-US" altLang="en-US" sz="675" b="0">
                <a:solidFill>
                  <a:srgbClr val="FFFFFF"/>
                </a:solidFill>
                <a:latin typeface="Times New Roman" panose="02020603050405020304" pitchFamily="18" charset="0"/>
              </a:rPr>
              <a:t>Acquire and maintain application software.</a:t>
            </a:r>
          </a:p>
          <a:p>
            <a:pPr fontAlgn="base">
              <a:spcBef>
                <a:spcPct val="0"/>
              </a:spcBef>
              <a:spcAft>
                <a:spcPct val="0"/>
              </a:spcAft>
            </a:pPr>
            <a:r>
              <a:rPr lang="en-US" altLang="en-US" sz="675">
                <a:solidFill>
                  <a:srgbClr val="FFFFFF"/>
                </a:solidFill>
                <a:latin typeface="Times New Roman" panose="02020603050405020304" pitchFamily="18" charset="0"/>
              </a:rPr>
              <a:t>AI3 	</a:t>
            </a:r>
            <a:r>
              <a:rPr lang="en-US" altLang="en-US" sz="675" b="0">
                <a:solidFill>
                  <a:srgbClr val="FFFFFF"/>
                </a:solidFill>
                <a:latin typeface="Times New Roman" panose="02020603050405020304" pitchFamily="18" charset="0"/>
              </a:rPr>
              <a:t>Acquire and maintain technology infrastructure.</a:t>
            </a:r>
          </a:p>
          <a:p>
            <a:pPr fontAlgn="base">
              <a:spcBef>
                <a:spcPct val="0"/>
              </a:spcBef>
              <a:spcAft>
                <a:spcPct val="0"/>
              </a:spcAft>
            </a:pPr>
            <a:r>
              <a:rPr lang="en-US" altLang="en-US" sz="675">
                <a:solidFill>
                  <a:srgbClr val="FFFFFF"/>
                </a:solidFill>
                <a:latin typeface="Times New Roman" panose="02020603050405020304" pitchFamily="18" charset="0"/>
              </a:rPr>
              <a:t>AI4 	</a:t>
            </a:r>
            <a:r>
              <a:rPr lang="en-US" altLang="en-US" sz="675" b="0">
                <a:solidFill>
                  <a:srgbClr val="FFFFFF"/>
                </a:solidFill>
                <a:latin typeface="Times New Roman" panose="02020603050405020304" pitchFamily="18" charset="0"/>
              </a:rPr>
              <a:t>Enable operation and use.</a:t>
            </a:r>
          </a:p>
          <a:p>
            <a:pPr fontAlgn="base">
              <a:spcBef>
                <a:spcPct val="0"/>
              </a:spcBef>
              <a:spcAft>
                <a:spcPct val="0"/>
              </a:spcAft>
            </a:pPr>
            <a:r>
              <a:rPr lang="en-US" altLang="en-US" sz="675">
                <a:solidFill>
                  <a:srgbClr val="FFFFFF"/>
                </a:solidFill>
                <a:latin typeface="Times New Roman" panose="02020603050405020304" pitchFamily="18" charset="0"/>
              </a:rPr>
              <a:t>AI5 	</a:t>
            </a:r>
            <a:r>
              <a:rPr lang="en-US" altLang="en-US" sz="675" b="0">
                <a:solidFill>
                  <a:srgbClr val="FFFFFF"/>
                </a:solidFill>
                <a:latin typeface="Times New Roman" panose="02020603050405020304" pitchFamily="18" charset="0"/>
              </a:rPr>
              <a:t>Procure IT resources.</a:t>
            </a:r>
          </a:p>
          <a:p>
            <a:pPr fontAlgn="base">
              <a:spcBef>
                <a:spcPct val="0"/>
              </a:spcBef>
              <a:spcAft>
                <a:spcPct val="0"/>
              </a:spcAft>
            </a:pPr>
            <a:r>
              <a:rPr lang="en-US" altLang="en-US" sz="675">
                <a:solidFill>
                  <a:srgbClr val="FFFFFF"/>
                </a:solidFill>
                <a:latin typeface="Times New Roman" panose="02020603050405020304" pitchFamily="18" charset="0"/>
              </a:rPr>
              <a:t>AI6 	</a:t>
            </a:r>
            <a:r>
              <a:rPr lang="en-US" altLang="en-US" sz="675" b="0">
                <a:solidFill>
                  <a:srgbClr val="FFFFFF"/>
                </a:solidFill>
                <a:latin typeface="Times New Roman" panose="02020603050405020304" pitchFamily="18" charset="0"/>
              </a:rPr>
              <a:t>Manage changes.</a:t>
            </a:r>
          </a:p>
          <a:p>
            <a:pPr fontAlgn="base">
              <a:spcBef>
                <a:spcPct val="0"/>
              </a:spcBef>
              <a:spcAft>
                <a:spcPct val="0"/>
              </a:spcAft>
            </a:pPr>
            <a:r>
              <a:rPr lang="en-US" altLang="en-US" sz="675">
                <a:solidFill>
                  <a:srgbClr val="FFFFFF"/>
                </a:solidFill>
                <a:latin typeface="Times New Roman" panose="02020603050405020304" pitchFamily="18" charset="0"/>
              </a:rPr>
              <a:t>AI7 	</a:t>
            </a:r>
            <a:r>
              <a:rPr lang="en-US" altLang="en-US" sz="675" b="0">
                <a:solidFill>
                  <a:srgbClr val="FFFFFF"/>
                </a:solidFill>
                <a:latin typeface="Times New Roman" panose="02020603050405020304" pitchFamily="18" charset="0"/>
              </a:rPr>
              <a:t>Install and accredit solutions and changes.</a:t>
            </a:r>
          </a:p>
        </p:txBody>
      </p:sp>
      <p:sp>
        <p:nvSpPr>
          <p:cNvPr id="577560" name="Oval 24"/>
          <p:cNvSpPr>
            <a:spLocks noChangeArrowheads="1"/>
          </p:cNvSpPr>
          <p:nvPr/>
        </p:nvSpPr>
        <p:spPr bwMode="auto">
          <a:xfrm>
            <a:off x="5218510" y="2287191"/>
            <a:ext cx="828675" cy="828675"/>
          </a:xfrm>
          <a:prstGeom prst="ellipse">
            <a:avLst/>
          </a:prstGeom>
          <a:solidFill>
            <a:srgbClr val="3366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r>
              <a:rPr lang="en-US" altLang="en-US" sz="600">
                <a:solidFill>
                  <a:srgbClr val="FFFFFF"/>
                </a:solidFill>
                <a:latin typeface="Times New Roman" panose="02020603050405020304" pitchFamily="18" charset="0"/>
              </a:rPr>
              <a:t>PLAN</a:t>
            </a:r>
          </a:p>
          <a:p>
            <a:pPr algn="ctr" fontAlgn="base">
              <a:spcBef>
                <a:spcPct val="0"/>
              </a:spcBef>
              <a:spcAft>
                <a:spcPct val="0"/>
              </a:spcAft>
            </a:pPr>
            <a:r>
              <a:rPr lang="en-US" altLang="en-US" sz="600">
                <a:solidFill>
                  <a:srgbClr val="FFFFFF"/>
                </a:solidFill>
                <a:latin typeface="Times New Roman" panose="02020603050405020304" pitchFamily="18" charset="0"/>
              </a:rPr>
              <a:t>AND</a:t>
            </a:r>
          </a:p>
          <a:p>
            <a:pPr algn="ctr" fontAlgn="base">
              <a:spcBef>
                <a:spcPct val="0"/>
              </a:spcBef>
              <a:spcAft>
                <a:spcPct val="0"/>
              </a:spcAft>
            </a:pPr>
            <a:r>
              <a:rPr lang="en-US" altLang="en-US" sz="600">
                <a:solidFill>
                  <a:srgbClr val="FFFFFF"/>
                </a:solidFill>
                <a:latin typeface="Times New Roman" panose="02020603050405020304" pitchFamily="18" charset="0"/>
              </a:rPr>
              <a:t>ORGANISE</a:t>
            </a:r>
          </a:p>
        </p:txBody>
      </p:sp>
      <p:sp>
        <p:nvSpPr>
          <p:cNvPr id="577561" name="Freeform 25"/>
          <p:cNvSpPr>
            <a:spLocks/>
          </p:cNvSpPr>
          <p:nvPr/>
        </p:nvSpPr>
        <p:spPr bwMode="auto">
          <a:xfrm>
            <a:off x="5648325" y="3076575"/>
            <a:ext cx="228600" cy="695325"/>
          </a:xfrm>
          <a:custGeom>
            <a:avLst/>
            <a:gdLst>
              <a:gd name="T0" fmla="*/ 304800 w 192"/>
              <a:gd name="T1" fmla="*/ 0 h 584"/>
              <a:gd name="T2" fmla="*/ 279400 w 192"/>
              <a:gd name="T3" fmla="*/ 215900 h 584"/>
              <a:gd name="T4" fmla="*/ 228600 w 192"/>
              <a:gd name="T5" fmla="*/ 457200 h 584"/>
              <a:gd name="T6" fmla="*/ 139700 w 192"/>
              <a:gd name="T7" fmla="*/ 685800 h 584"/>
              <a:gd name="T8" fmla="*/ 0 w 192"/>
              <a:gd name="T9" fmla="*/ 927100 h 5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2" h="584">
                <a:moveTo>
                  <a:pt x="192" y="0"/>
                </a:moveTo>
                <a:cubicBezTo>
                  <a:pt x="188" y="44"/>
                  <a:pt x="184" y="88"/>
                  <a:pt x="176" y="136"/>
                </a:cubicBezTo>
                <a:cubicBezTo>
                  <a:pt x="168" y="184"/>
                  <a:pt x="159" y="239"/>
                  <a:pt x="144" y="288"/>
                </a:cubicBezTo>
                <a:cubicBezTo>
                  <a:pt x="129" y="337"/>
                  <a:pt x="112" y="383"/>
                  <a:pt x="88" y="432"/>
                </a:cubicBezTo>
                <a:cubicBezTo>
                  <a:pt x="64" y="481"/>
                  <a:pt x="15" y="547"/>
                  <a:pt x="0" y="584"/>
                </a:cubicBezTo>
              </a:path>
            </a:pathLst>
          </a:custGeom>
          <a:noFill/>
          <a:ln w="38100" cap="rnd" cmpd="sng">
            <a:solidFill>
              <a:schemeClr val="tx1"/>
            </a:solidFill>
            <a:prstDash val="sysDot"/>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577562" name="Freeform 26"/>
          <p:cNvSpPr>
            <a:spLocks/>
          </p:cNvSpPr>
          <p:nvPr/>
        </p:nvSpPr>
        <p:spPr bwMode="auto">
          <a:xfrm>
            <a:off x="4200525" y="4292204"/>
            <a:ext cx="733425" cy="64294"/>
          </a:xfrm>
          <a:custGeom>
            <a:avLst/>
            <a:gdLst>
              <a:gd name="T0" fmla="*/ 977900 w 616"/>
              <a:gd name="T1" fmla="*/ 4763 h 54"/>
              <a:gd name="T2" fmla="*/ 800100 w 616"/>
              <a:gd name="T3" fmla="*/ 55563 h 54"/>
              <a:gd name="T4" fmla="*/ 647700 w 616"/>
              <a:gd name="T5" fmla="*/ 80963 h 54"/>
              <a:gd name="T6" fmla="*/ 495300 w 616"/>
              <a:gd name="T7" fmla="*/ 80963 h 54"/>
              <a:gd name="T8" fmla="*/ 330200 w 616"/>
              <a:gd name="T9" fmla="*/ 68263 h 54"/>
              <a:gd name="T10" fmla="*/ 165100 w 616"/>
              <a:gd name="T11" fmla="*/ 42863 h 54"/>
              <a:gd name="T12" fmla="*/ 0 w 616"/>
              <a:gd name="T13" fmla="*/ 17463 h 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16" h="54">
                <a:moveTo>
                  <a:pt x="616" y="3"/>
                </a:moveTo>
                <a:cubicBezTo>
                  <a:pt x="577" y="15"/>
                  <a:pt x="539" y="27"/>
                  <a:pt x="504" y="35"/>
                </a:cubicBezTo>
                <a:cubicBezTo>
                  <a:pt x="469" y="43"/>
                  <a:pt x="440" y="48"/>
                  <a:pt x="408" y="51"/>
                </a:cubicBezTo>
                <a:cubicBezTo>
                  <a:pt x="376" y="54"/>
                  <a:pt x="345" y="52"/>
                  <a:pt x="312" y="51"/>
                </a:cubicBezTo>
                <a:cubicBezTo>
                  <a:pt x="279" y="50"/>
                  <a:pt x="243" y="47"/>
                  <a:pt x="208" y="43"/>
                </a:cubicBezTo>
                <a:cubicBezTo>
                  <a:pt x="173" y="39"/>
                  <a:pt x="139" y="32"/>
                  <a:pt x="104" y="27"/>
                </a:cubicBezTo>
                <a:cubicBezTo>
                  <a:pt x="69" y="22"/>
                  <a:pt x="16" y="0"/>
                  <a:pt x="0" y="11"/>
                </a:cubicBezTo>
              </a:path>
            </a:pathLst>
          </a:custGeom>
          <a:noFill/>
          <a:ln w="38100" cap="rnd" cmpd="sng">
            <a:solidFill>
              <a:schemeClr val="tx1"/>
            </a:solidFill>
            <a:prstDash val="sysDot"/>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577563" name="Freeform 27"/>
          <p:cNvSpPr>
            <a:spLocks/>
          </p:cNvSpPr>
          <p:nvPr/>
        </p:nvSpPr>
        <p:spPr bwMode="auto">
          <a:xfrm>
            <a:off x="3234928" y="3105150"/>
            <a:ext cx="241697" cy="676275"/>
          </a:xfrm>
          <a:custGeom>
            <a:avLst/>
            <a:gdLst>
              <a:gd name="T0" fmla="*/ 322262 w 203"/>
              <a:gd name="T1" fmla="*/ 901700 h 568"/>
              <a:gd name="T2" fmla="*/ 246062 w 203"/>
              <a:gd name="T3" fmla="*/ 800100 h 568"/>
              <a:gd name="T4" fmla="*/ 195262 w 203"/>
              <a:gd name="T5" fmla="*/ 698500 h 568"/>
              <a:gd name="T6" fmla="*/ 106362 w 203"/>
              <a:gd name="T7" fmla="*/ 520700 h 568"/>
              <a:gd name="T8" fmla="*/ 55562 w 203"/>
              <a:gd name="T9" fmla="*/ 342900 h 568"/>
              <a:gd name="T10" fmla="*/ 17462 w 203"/>
              <a:gd name="T11" fmla="*/ 190500 h 568"/>
              <a:gd name="T12" fmla="*/ 4762 w 203"/>
              <a:gd name="T13" fmla="*/ 0 h 5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3" h="568">
                <a:moveTo>
                  <a:pt x="203" y="568"/>
                </a:moveTo>
                <a:cubicBezTo>
                  <a:pt x="185" y="546"/>
                  <a:pt x="168" y="525"/>
                  <a:pt x="155" y="504"/>
                </a:cubicBezTo>
                <a:cubicBezTo>
                  <a:pt x="142" y="483"/>
                  <a:pt x="138" y="469"/>
                  <a:pt x="123" y="440"/>
                </a:cubicBezTo>
                <a:cubicBezTo>
                  <a:pt x="108" y="411"/>
                  <a:pt x="82" y="365"/>
                  <a:pt x="67" y="328"/>
                </a:cubicBezTo>
                <a:cubicBezTo>
                  <a:pt x="52" y="291"/>
                  <a:pt x="44" y="251"/>
                  <a:pt x="35" y="216"/>
                </a:cubicBezTo>
                <a:cubicBezTo>
                  <a:pt x="26" y="181"/>
                  <a:pt x="16" y="156"/>
                  <a:pt x="11" y="120"/>
                </a:cubicBezTo>
                <a:cubicBezTo>
                  <a:pt x="6" y="84"/>
                  <a:pt x="0" y="23"/>
                  <a:pt x="3" y="0"/>
                </a:cubicBezTo>
              </a:path>
            </a:pathLst>
          </a:custGeom>
          <a:noFill/>
          <a:ln w="38100" cap="rnd" cmpd="sng">
            <a:solidFill>
              <a:schemeClr val="tx1"/>
            </a:solidFill>
            <a:prstDash val="sysDot"/>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577564" name="Freeform 28"/>
          <p:cNvSpPr>
            <a:spLocks/>
          </p:cNvSpPr>
          <p:nvPr/>
        </p:nvSpPr>
        <p:spPr bwMode="auto">
          <a:xfrm>
            <a:off x="3476625" y="1790700"/>
            <a:ext cx="628650" cy="476250"/>
          </a:xfrm>
          <a:custGeom>
            <a:avLst/>
            <a:gdLst>
              <a:gd name="T0" fmla="*/ 0 w 528"/>
              <a:gd name="T1" fmla="*/ 635000 h 400"/>
              <a:gd name="T2" fmla="*/ 88900 w 528"/>
              <a:gd name="T3" fmla="*/ 520700 h 400"/>
              <a:gd name="T4" fmla="*/ 203200 w 528"/>
              <a:gd name="T5" fmla="*/ 393700 h 400"/>
              <a:gd name="T6" fmla="*/ 381000 w 528"/>
              <a:gd name="T7" fmla="*/ 241300 h 400"/>
              <a:gd name="T8" fmla="*/ 533400 w 528"/>
              <a:gd name="T9" fmla="*/ 139700 h 400"/>
              <a:gd name="T10" fmla="*/ 711200 w 528"/>
              <a:gd name="T11" fmla="*/ 50800 h 400"/>
              <a:gd name="T12" fmla="*/ 838200 w 528"/>
              <a:gd name="T13" fmla="*/ 0 h 4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28" h="400">
                <a:moveTo>
                  <a:pt x="0" y="400"/>
                </a:moveTo>
                <a:cubicBezTo>
                  <a:pt x="17" y="376"/>
                  <a:pt x="35" y="353"/>
                  <a:pt x="56" y="328"/>
                </a:cubicBezTo>
                <a:cubicBezTo>
                  <a:pt x="77" y="303"/>
                  <a:pt x="97" y="277"/>
                  <a:pt x="128" y="248"/>
                </a:cubicBezTo>
                <a:cubicBezTo>
                  <a:pt x="159" y="219"/>
                  <a:pt x="205" y="179"/>
                  <a:pt x="240" y="152"/>
                </a:cubicBezTo>
                <a:cubicBezTo>
                  <a:pt x="275" y="125"/>
                  <a:pt x="301" y="108"/>
                  <a:pt x="336" y="88"/>
                </a:cubicBezTo>
                <a:cubicBezTo>
                  <a:pt x="371" y="68"/>
                  <a:pt x="416" y="47"/>
                  <a:pt x="448" y="32"/>
                </a:cubicBezTo>
                <a:cubicBezTo>
                  <a:pt x="480" y="17"/>
                  <a:pt x="504" y="8"/>
                  <a:pt x="528" y="0"/>
                </a:cubicBezTo>
              </a:path>
            </a:pathLst>
          </a:custGeom>
          <a:noFill/>
          <a:ln w="38100" cap="rnd" cmpd="sng">
            <a:solidFill>
              <a:schemeClr val="tx1"/>
            </a:solidFill>
            <a:prstDash val="sysDot"/>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577565" name="Freeform 29"/>
          <p:cNvSpPr>
            <a:spLocks/>
          </p:cNvSpPr>
          <p:nvPr/>
        </p:nvSpPr>
        <p:spPr bwMode="auto">
          <a:xfrm>
            <a:off x="5038725" y="1800225"/>
            <a:ext cx="581025" cy="447675"/>
          </a:xfrm>
          <a:custGeom>
            <a:avLst/>
            <a:gdLst>
              <a:gd name="T0" fmla="*/ 0 w 488"/>
              <a:gd name="T1" fmla="*/ 0 h 376"/>
              <a:gd name="T2" fmla="*/ 190500 w 488"/>
              <a:gd name="T3" fmla="*/ 76200 h 376"/>
              <a:gd name="T4" fmla="*/ 406400 w 488"/>
              <a:gd name="T5" fmla="*/ 215900 h 376"/>
              <a:gd name="T6" fmla="*/ 571500 w 488"/>
              <a:gd name="T7" fmla="*/ 368300 h 376"/>
              <a:gd name="T8" fmla="*/ 736600 w 488"/>
              <a:gd name="T9" fmla="*/ 533400 h 376"/>
              <a:gd name="T10" fmla="*/ 774700 w 488"/>
              <a:gd name="T11" fmla="*/ 596900 h 3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8" h="376">
                <a:moveTo>
                  <a:pt x="0" y="0"/>
                </a:moveTo>
                <a:cubicBezTo>
                  <a:pt x="38" y="12"/>
                  <a:pt x="77" y="25"/>
                  <a:pt x="120" y="48"/>
                </a:cubicBezTo>
                <a:cubicBezTo>
                  <a:pt x="163" y="71"/>
                  <a:pt x="216" y="105"/>
                  <a:pt x="256" y="136"/>
                </a:cubicBezTo>
                <a:cubicBezTo>
                  <a:pt x="296" y="167"/>
                  <a:pt x="325" y="199"/>
                  <a:pt x="360" y="232"/>
                </a:cubicBezTo>
                <a:cubicBezTo>
                  <a:pt x="395" y="265"/>
                  <a:pt x="443" y="312"/>
                  <a:pt x="464" y="336"/>
                </a:cubicBezTo>
                <a:cubicBezTo>
                  <a:pt x="485" y="360"/>
                  <a:pt x="488" y="369"/>
                  <a:pt x="488" y="376"/>
                </a:cubicBezTo>
              </a:path>
            </a:pathLst>
          </a:custGeom>
          <a:noFill/>
          <a:ln w="38100" cap="rnd" cmpd="sng">
            <a:solidFill>
              <a:schemeClr val="tx1"/>
            </a:solidFill>
            <a:prstDash val="sysDot"/>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b="1">
              <a:solidFill>
                <a:srgbClr val="000000"/>
              </a:solidFill>
            </a:endParaRPr>
          </a:p>
        </p:txBody>
      </p:sp>
      <p:sp>
        <p:nvSpPr>
          <p:cNvPr id="577566" name="Text Box 30"/>
          <p:cNvSpPr txBox="1">
            <a:spLocks noChangeArrowheads="1"/>
          </p:cNvSpPr>
          <p:nvPr/>
        </p:nvSpPr>
        <p:spPr bwMode="auto">
          <a:xfrm>
            <a:off x="4086226" y="2412206"/>
            <a:ext cx="505267"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600" b="0">
                <a:solidFill>
                  <a:srgbClr val="006699"/>
                </a:solidFill>
                <a:latin typeface="Times New Roman" panose="02020603050405020304" pitchFamily="18" charset="0"/>
              </a:rPr>
              <a:t>Reliability</a:t>
            </a:r>
          </a:p>
        </p:txBody>
      </p:sp>
      <p:sp>
        <p:nvSpPr>
          <p:cNvPr id="83999" name="Text Box 31"/>
          <p:cNvSpPr txBox="1">
            <a:spLocks noChangeArrowheads="1"/>
          </p:cNvSpPr>
          <p:nvPr/>
        </p:nvSpPr>
        <p:spPr bwMode="auto">
          <a:xfrm>
            <a:off x="1372791" y="77391"/>
            <a:ext cx="55626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1500">
                <a:solidFill>
                  <a:srgbClr val="F8F8F8"/>
                </a:solidFill>
                <a:latin typeface="Times New Roman" panose="02020603050405020304" pitchFamily="18" charset="0"/>
              </a:rPr>
              <a:t>C</a:t>
            </a:r>
            <a:r>
              <a:rPr lang="en-US" altLang="en-US" sz="1200">
                <a:solidFill>
                  <a:srgbClr val="F8F8F8"/>
                </a:solidFill>
                <a:latin typeface="Times New Roman" panose="02020603050405020304" pitchFamily="18" charset="0"/>
              </a:rPr>
              <a:t>OBI</a:t>
            </a:r>
            <a:r>
              <a:rPr lang="en-US" altLang="en-US" sz="1500">
                <a:solidFill>
                  <a:srgbClr val="F8F8F8"/>
                </a:solidFill>
                <a:latin typeface="Times New Roman" panose="02020603050405020304" pitchFamily="18" charset="0"/>
              </a:rPr>
              <a:t>T Framework</a:t>
            </a:r>
          </a:p>
        </p:txBody>
      </p:sp>
    </p:spTree>
    <p:extLst>
      <p:ext uri="{BB962C8B-B14F-4D97-AF65-F5344CB8AC3E}">
        <p14:creationId xmlns:p14="http://schemas.microsoft.com/office/powerpoint/2010/main" val="31105427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77538"/>
                                        </p:tgtEl>
                                        <p:attrNameLst>
                                          <p:attrName>style.visibility</p:attrName>
                                        </p:attrNameLst>
                                      </p:cBhvr>
                                      <p:to>
                                        <p:strVal val="visible"/>
                                      </p:to>
                                    </p:set>
                                    <p:animEffect transition="in" filter="fade">
                                      <p:cBhvr>
                                        <p:cTn id="7" dur="1000"/>
                                        <p:tgtEl>
                                          <p:spTgt spid="577538"/>
                                        </p:tgtEl>
                                      </p:cBhvr>
                                    </p:animEffect>
                                    <p:anim calcmode="lin" valueType="num">
                                      <p:cBhvr>
                                        <p:cTn id="8" dur="1000" fill="hold"/>
                                        <p:tgtEl>
                                          <p:spTgt spid="577538"/>
                                        </p:tgtEl>
                                        <p:attrNameLst>
                                          <p:attrName>ppt_x</p:attrName>
                                        </p:attrNameLst>
                                      </p:cBhvr>
                                      <p:tavLst>
                                        <p:tav tm="0">
                                          <p:val>
                                            <p:strVal val="#ppt_x"/>
                                          </p:val>
                                        </p:tav>
                                        <p:tav tm="100000">
                                          <p:val>
                                            <p:strVal val="#ppt_x"/>
                                          </p:val>
                                        </p:tav>
                                      </p:tavLst>
                                    </p:anim>
                                    <p:anim calcmode="lin" valueType="num">
                                      <p:cBhvr>
                                        <p:cTn id="9" dur="1000" fill="hold"/>
                                        <p:tgtEl>
                                          <p:spTgt spid="577538"/>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577553"/>
                                        </p:tgtEl>
                                        <p:attrNameLst>
                                          <p:attrName>style.visibility</p:attrName>
                                        </p:attrNameLst>
                                      </p:cBhvr>
                                      <p:to>
                                        <p:strVal val="visible"/>
                                      </p:to>
                                    </p:set>
                                    <p:animEffect transition="in" filter="wipe(up)">
                                      <p:cBhvr>
                                        <p:cTn id="13" dur="500"/>
                                        <p:tgtEl>
                                          <p:spTgt spid="577553"/>
                                        </p:tgtEl>
                                      </p:cBhvr>
                                    </p:animEffect>
                                  </p:childTnLst>
                                </p:cTn>
                              </p:par>
                            </p:childTnLst>
                          </p:cTn>
                        </p:par>
                        <p:par>
                          <p:cTn id="14" fill="hold" nodeType="afterGroup">
                            <p:stCondLst>
                              <p:cond delay="1500"/>
                            </p:stCondLst>
                            <p:childTnLst>
                              <p:par>
                                <p:cTn id="15" presetID="49" presetClass="entr" presetSubtype="0" decel="100000" fill="hold" grpId="0" nodeType="afterEffect">
                                  <p:stCondLst>
                                    <p:cond delay="0"/>
                                  </p:stCondLst>
                                  <p:childTnLst>
                                    <p:set>
                                      <p:cBhvr>
                                        <p:cTn id="16" dur="1" fill="hold">
                                          <p:stCondLst>
                                            <p:cond delay="0"/>
                                          </p:stCondLst>
                                        </p:cTn>
                                        <p:tgtEl>
                                          <p:spTgt spid="577545"/>
                                        </p:tgtEl>
                                        <p:attrNameLst>
                                          <p:attrName>style.visibility</p:attrName>
                                        </p:attrNameLst>
                                      </p:cBhvr>
                                      <p:to>
                                        <p:strVal val="visible"/>
                                      </p:to>
                                    </p:set>
                                    <p:anim calcmode="lin" valueType="num">
                                      <p:cBhvr>
                                        <p:cTn id="17" dur="500" fill="hold"/>
                                        <p:tgtEl>
                                          <p:spTgt spid="577545"/>
                                        </p:tgtEl>
                                        <p:attrNameLst>
                                          <p:attrName>ppt_w</p:attrName>
                                        </p:attrNameLst>
                                      </p:cBhvr>
                                      <p:tavLst>
                                        <p:tav tm="0">
                                          <p:val>
                                            <p:fltVal val="0"/>
                                          </p:val>
                                        </p:tav>
                                        <p:tav tm="100000">
                                          <p:val>
                                            <p:strVal val="#ppt_w"/>
                                          </p:val>
                                        </p:tav>
                                      </p:tavLst>
                                    </p:anim>
                                    <p:anim calcmode="lin" valueType="num">
                                      <p:cBhvr>
                                        <p:cTn id="18" dur="500" fill="hold"/>
                                        <p:tgtEl>
                                          <p:spTgt spid="577545"/>
                                        </p:tgtEl>
                                        <p:attrNameLst>
                                          <p:attrName>ppt_h</p:attrName>
                                        </p:attrNameLst>
                                      </p:cBhvr>
                                      <p:tavLst>
                                        <p:tav tm="0">
                                          <p:val>
                                            <p:fltVal val="0"/>
                                          </p:val>
                                        </p:tav>
                                        <p:tav tm="100000">
                                          <p:val>
                                            <p:strVal val="#ppt_h"/>
                                          </p:val>
                                        </p:tav>
                                      </p:tavLst>
                                    </p:anim>
                                    <p:anim calcmode="lin" valueType="num">
                                      <p:cBhvr>
                                        <p:cTn id="19" dur="500" fill="hold"/>
                                        <p:tgtEl>
                                          <p:spTgt spid="577545"/>
                                        </p:tgtEl>
                                        <p:attrNameLst>
                                          <p:attrName>style.rotation</p:attrName>
                                        </p:attrNameLst>
                                      </p:cBhvr>
                                      <p:tavLst>
                                        <p:tav tm="0">
                                          <p:val>
                                            <p:fltVal val="360"/>
                                          </p:val>
                                        </p:tav>
                                        <p:tav tm="100000">
                                          <p:val>
                                            <p:fltVal val="0"/>
                                          </p:val>
                                        </p:tav>
                                      </p:tavLst>
                                    </p:anim>
                                    <p:animEffect transition="in" filter="fade">
                                      <p:cBhvr>
                                        <p:cTn id="20" dur="500"/>
                                        <p:tgtEl>
                                          <p:spTgt spid="577545"/>
                                        </p:tgtEl>
                                      </p:cBhvr>
                                    </p:animEffect>
                                  </p:childTnLst>
                                </p:cTn>
                              </p:par>
                            </p:childTnLst>
                          </p:cTn>
                        </p:par>
                        <p:par>
                          <p:cTn id="21" fill="hold" nodeType="afterGroup">
                            <p:stCondLst>
                              <p:cond delay="2000"/>
                            </p:stCondLst>
                            <p:childTnLst>
                              <p:par>
                                <p:cTn id="22" presetID="42" presetClass="entr" presetSubtype="0" fill="hold" nodeType="afterEffect">
                                  <p:stCondLst>
                                    <p:cond delay="0"/>
                                  </p:stCondLst>
                                  <p:childTnLst>
                                    <p:set>
                                      <p:cBhvr>
                                        <p:cTn id="23" dur="1" fill="hold">
                                          <p:stCondLst>
                                            <p:cond delay="0"/>
                                          </p:stCondLst>
                                        </p:cTn>
                                        <p:tgtEl>
                                          <p:spTgt spid="577540"/>
                                        </p:tgtEl>
                                        <p:attrNameLst>
                                          <p:attrName>style.visibility</p:attrName>
                                        </p:attrNameLst>
                                      </p:cBhvr>
                                      <p:to>
                                        <p:strVal val="visible"/>
                                      </p:to>
                                    </p:set>
                                    <p:animEffect transition="in" filter="fade">
                                      <p:cBhvr>
                                        <p:cTn id="24" dur="1000"/>
                                        <p:tgtEl>
                                          <p:spTgt spid="577540"/>
                                        </p:tgtEl>
                                      </p:cBhvr>
                                    </p:animEffect>
                                    <p:anim calcmode="lin" valueType="num">
                                      <p:cBhvr>
                                        <p:cTn id="25" dur="1000" fill="hold"/>
                                        <p:tgtEl>
                                          <p:spTgt spid="577540"/>
                                        </p:tgtEl>
                                        <p:attrNameLst>
                                          <p:attrName>ppt_x</p:attrName>
                                        </p:attrNameLst>
                                      </p:cBhvr>
                                      <p:tavLst>
                                        <p:tav tm="0">
                                          <p:val>
                                            <p:strVal val="#ppt_x"/>
                                          </p:val>
                                        </p:tav>
                                        <p:tav tm="100000">
                                          <p:val>
                                            <p:strVal val="#ppt_x"/>
                                          </p:val>
                                        </p:tav>
                                      </p:tavLst>
                                    </p:anim>
                                    <p:anim calcmode="lin" valueType="num">
                                      <p:cBhvr>
                                        <p:cTn id="26" dur="1000" fill="hold"/>
                                        <p:tgtEl>
                                          <p:spTgt spid="577540"/>
                                        </p:tgtEl>
                                        <p:attrNameLst>
                                          <p:attrName>ppt_y</p:attrName>
                                        </p:attrNameLst>
                                      </p:cBhvr>
                                      <p:tavLst>
                                        <p:tav tm="0">
                                          <p:val>
                                            <p:strVal val="#ppt_y+.1"/>
                                          </p:val>
                                        </p:tav>
                                        <p:tav tm="100000">
                                          <p:val>
                                            <p:strVal val="#ppt_y"/>
                                          </p:val>
                                        </p:tav>
                                      </p:tavLst>
                                    </p:anim>
                                  </p:childTnLst>
                                </p:cTn>
                              </p:par>
                            </p:childTnLst>
                          </p:cTn>
                        </p:par>
                        <p:par>
                          <p:cTn id="27" fill="hold" nodeType="afterGroup">
                            <p:stCondLst>
                              <p:cond delay="3000"/>
                            </p:stCondLst>
                            <p:childTnLst>
                              <p:par>
                                <p:cTn id="28" presetID="42" presetClass="entr" presetSubtype="0" fill="hold" grpId="0" nodeType="afterEffect">
                                  <p:stCondLst>
                                    <p:cond delay="0"/>
                                  </p:stCondLst>
                                  <p:childTnLst>
                                    <p:set>
                                      <p:cBhvr>
                                        <p:cTn id="29" dur="1" fill="hold">
                                          <p:stCondLst>
                                            <p:cond delay="0"/>
                                          </p:stCondLst>
                                        </p:cTn>
                                        <p:tgtEl>
                                          <p:spTgt spid="577549"/>
                                        </p:tgtEl>
                                        <p:attrNameLst>
                                          <p:attrName>style.visibility</p:attrName>
                                        </p:attrNameLst>
                                      </p:cBhvr>
                                      <p:to>
                                        <p:strVal val="visible"/>
                                      </p:to>
                                    </p:set>
                                    <p:animEffect transition="in" filter="fade">
                                      <p:cBhvr>
                                        <p:cTn id="30" dur="1000"/>
                                        <p:tgtEl>
                                          <p:spTgt spid="577549"/>
                                        </p:tgtEl>
                                      </p:cBhvr>
                                    </p:animEffect>
                                    <p:anim calcmode="lin" valueType="num">
                                      <p:cBhvr>
                                        <p:cTn id="31" dur="1000" fill="hold"/>
                                        <p:tgtEl>
                                          <p:spTgt spid="577549"/>
                                        </p:tgtEl>
                                        <p:attrNameLst>
                                          <p:attrName>ppt_x</p:attrName>
                                        </p:attrNameLst>
                                      </p:cBhvr>
                                      <p:tavLst>
                                        <p:tav tm="0">
                                          <p:val>
                                            <p:strVal val="#ppt_x"/>
                                          </p:val>
                                        </p:tav>
                                        <p:tav tm="100000">
                                          <p:val>
                                            <p:strVal val="#ppt_x"/>
                                          </p:val>
                                        </p:tav>
                                      </p:tavLst>
                                    </p:anim>
                                    <p:anim calcmode="lin" valueType="num">
                                      <p:cBhvr>
                                        <p:cTn id="32" dur="1000" fill="hold"/>
                                        <p:tgtEl>
                                          <p:spTgt spid="577549"/>
                                        </p:tgtEl>
                                        <p:attrNameLst>
                                          <p:attrName>ppt_y</p:attrName>
                                        </p:attrNameLst>
                                      </p:cBhvr>
                                      <p:tavLst>
                                        <p:tav tm="0">
                                          <p:val>
                                            <p:strVal val="#ppt_y+.1"/>
                                          </p:val>
                                        </p:tav>
                                        <p:tav tm="100000">
                                          <p:val>
                                            <p:strVal val="#ppt_y"/>
                                          </p:val>
                                        </p:tav>
                                      </p:tavLst>
                                    </p:anim>
                                  </p:childTnLst>
                                </p:cTn>
                              </p:par>
                            </p:childTnLst>
                          </p:cTn>
                        </p:par>
                        <p:par>
                          <p:cTn id="33" fill="hold" nodeType="afterGroup">
                            <p:stCondLst>
                              <p:cond delay="4000"/>
                            </p:stCondLst>
                            <p:childTnLst>
                              <p:par>
                                <p:cTn id="34" presetID="42" presetClass="entr" presetSubtype="0" fill="hold" grpId="0" nodeType="afterEffect">
                                  <p:stCondLst>
                                    <p:cond delay="0"/>
                                  </p:stCondLst>
                                  <p:childTnLst>
                                    <p:set>
                                      <p:cBhvr>
                                        <p:cTn id="35" dur="1" fill="hold">
                                          <p:stCondLst>
                                            <p:cond delay="0"/>
                                          </p:stCondLst>
                                        </p:cTn>
                                        <p:tgtEl>
                                          <p:spTgt spid="577550"/>
                                        </p:tgtEl>
                                        <p:attrNameLst>
                                          <p:attrName>style.visibility</p:attrName>
                                        </p:attrNameLst>
                                      </p:cBhvr>
                                      <p:to>
                                        <p:strVal val="visible"/>
                                      </p:to>
                                    </p:set>
                                    <p:animEffect transition="in" filter="fade">
                                      <p:cBhvr>
                                        <p:cTn id="36" dur="1000"/>
                                        <p:tgtEl>
                                          <p:spTgt spid="577550"/>
                                        </p:tgtEl>
                                      </p:cBhvr>
                                    </p:animEffect>
                                    <p:anim calcmode="lin" valueType="num">
                                      <p:cBhvr>
                                        <p:cTn id="37" dur="1000" fill="hold"/>
                                        <p:tgtEl>
                                          <p:spTgt spid="577550"/>
                                        </p:tgtEl>
                                        <p:attrNameLst>
                                          <p:attrName>ppt_x</p:attrName>
                                        </p:attrNameLst>
                                      </p:cBhvr>
                                      <p:tavLst>
                                        <p:tav tm="0">
                                          <p:val>
                                            <p:strVal val="#ppt_x"/>
                                          </p:val>
                                        </p:tav>
                                        <p:tav tm="100000">
                                          <p:val>
                                            <p:strVal val="#ppt_x"/>
                                          </p:val>
                                        </p:tav>
                                      </p:tavLst>
                                    </p:anim>
                                    <p:anim calcmode="lin" valueType="num">
                                      <p:cBhvr>
                                        <p:cTn id="38" dur="1000" fill="hold"/>
                                        <p:tgtEl>
                                          <p:spTgt spid="577550"/>
                                        </p:tgtEl>
                                        <p:attrNameLst>
                                          <p:attrName>ppt_y</p:attrName>
                                        </p:attrNameLst>
                                      </p:cBhvr>
                                      <p:tavLst>
                                        <p:tav tm="0">
                                          <p:val>
                                            <p:strVal val="#ppt_y+.1"/>
                                          </p:val>
                                        </p:tav>
                                        <p:tav tm="100000">
                                          <p:val>
                                            <p:strVal val="#ppt_y"/>
                                          </p:val>
                                        </p:tav>
                                      </p:tavLst>
                                    </p:anim>
                                  </p:childTnLst>
                                </p:cTn>
                              </p:par>
                            </p:childTnLst>
                          </p:cTn>
                        </p:par>
                        <p:par>
                          <p:cTn id="39" fill="hold" nodeType="afterGroup">
                            <p:stCondLst>
                              <p:cond delay="5000"/>
                            </p:stCondLst>
                            <p:childTnLst>
                              <p:par>
                                <p:cTn id="40" presetID="42" presetClass="entr" presetSubtype="0" fill="hold" grpId="0" nodeType="afterEffect">
                                  <p:stCondLst>
                                    <p:cond delay="0"/>
                                  </p:stCondLst>
                                  <p:childTnLst>
                                    <p:set>
                                      <p:cBhvr>
                                        <p:cTn id="41" dur="1" fill="hold">
                                          <p:stCondLst>
                                            <p:cond delay="0"/>
                                          </p:stCondLst>
                                        </p:cTn>
                                        <p:tgtEl>
                                          <p:spTgt spid="577551"/>
                                        </p:tgtEl>
                                        <p:attrNameLst>
                                          <p:attrName>style.visibility</p:attrName>
                                        </p:attrNameLst>
                                      </p:cBhvr>
                                      <p:to>
                                        <p:strVal val="visible"/>
                                      </p:to>
                                    </p:set>
                                    <p:animEffect transition="in" filter="fade">
                                      <p:cBhvr>
                                        <p:cTn id="42" dur="1000"/>
                                        <p:tgtEl>
                                          <p:spTgt spid="577551"/>
                                        </p:tgtEl>
                                      </p:cBhvr>
                                    </p:animEffect>
                                    <p:anim calcmode="lin" valueType="num">
                                      <p:cBhvr>
                                        <p:cTn id="43" dur="1000" fill="hold"/>
                                        <p:tgtEl>
                                          <p:spTgt spid="577551"/>
                                        </p:tgtEl>
                                        <p:attrNameLst>
                                          <p:attrName>ppt_x</p:attrName>
                                        </p:attrNameLst>
                                      </p:cBhvr>
                                      <p:tavLst>
                                        <p:tav tm="0">
                                          <p:val>
                                            <p:strVal val="#ppt_x"/>
                                          </p:val>
                                        </p:tav>
                                        <p:tav tm="100000">
                                          <p:val>
                                            <p:strVal val="#ppt_x"/>
                                          </p:val>
                                        </p:tav>
                                      </p:tavLst>
                                    </p:anim>
                                    <p:anim calcmode="lin" valueType="num">
                                      <p:cBhvr>
                                        <p:cTn id="44" dur="1000" fill="hold"/>
                                        <p:tgtEl>
                                          <p:spTgt spid="577551"/>
                                        </p:tgtEl>
                                        <p:attrNameLst>
                                          <p:attrName>ppt_y</p:attrName>
                                        </p:attrNameLst>
                                      </p:cBhvr>
                                      <p:tavLst>
                                        <p:tav tm="0">
                                          <p:val>
                                            <p:strVal val="#ppt_y+.1"/>
                                          </p:val>
                                        </p:tav>
                                        <p:tav tm="100000">
                                          <p:val>
                                            <p:strVal val="#ppt_y"/>
                                          </p:val>
                                        </p:tav>
                                      </p:tavLst>
                                    </p:anim>
                                  </p:childTnLst>
                                </p:cTn>
                              </p:par>
                            </p:childTnLst>
                          </p:cTn>
                        </p:par>
                        <p:par>
                          <p:cTn id="45" fill="hold" nodeType="afterGroup">
                            <p:stCondLst>
                              <p:cond delay="6000"/>
                            </p:stCondLst>
                            <p:childTnLst>
                              <p:par>
                                <p:cTn id="46" presetID="42" presetClass="entr" presetSubtype="0" fill="hold" grpId="0" nodeType="afterEffect">
                                  <p:stCondLst>
                                    <p:cond delay="0"/>
                                  </p:stCondLst>
                                  <p:childTnLst>
                                    <p:set>
                                      <p:cBhvr>
                                        <p:cTn id="47" dur="1" fill="hold">
                                          <p:stCondLst>
                                            <p:cond delay="0"/>
                                          </p:stCondLst>
                                        </p:cTn>
                                        <p:tgtEl>
                                          <p:spTgt spid="577555"/>
                                        </p:tgtEl>
                                        <p:attrNameLst>
                                          <p:attrName>style.visibility</p:attrName>
                                        </p:attrNameLst>
                                      </p:cBhvr>
                                      <p:to>
                                        <p:strVal val="visible"/>
                                      </p:to>
                                    </p:set>
                                    <p:animEffect transition="in" filter="fade">
                                      <p:cBhvr>
                                        <p:cTn id="48" dur="1000"/>
                                        <p:tgtEl>
                                          <p:spTgt spid="577555"/>
                                        </p:tgtEl>
                                      </p:cBhvr>
                                    </p:animEffect>
                                    <p:anim calcmode="lin" valueType="num">
                                      <p:cBhvr>
                                        <p:cTn id="49" dur="1000" fill="hold"/>
                                        <p:tgtEl>
                                          <p:spTgt spid="577555"/>
                                        </p:tgtEl>
                                        <p:attrNameLst>
                                          <p:attrName>ppt_x</p:attrName>
                                        </p:attrNameLst>
                                      </p:cBhvr>
                                      <p:tavLst>
                                        <p:tav tm="0">
                                          <p:val>
                                            <p:strVal val="#ppt_x"/>
                                          </p:val>
                                        </p:tav>
                                        <p:tav tm="100000">
                                          <p:val>
                                            <p:strVal val="#ppt_x"/>
                                          </p:val>
                                        </p:tav>
                                      </p:tavLst>
                                    </p:anim>
                                    <p:anim calcmode="lin" valueType="num">
                                      <p:cBhvr>
                                        <p:cTn id="50" dur="1000" fill="hold"/>
                                        <p:tgtEl>
                                          <p:spTgt spid="577555"/>
                                        </p:tgtEl>
                                        <p:attrNameLst>
                                          <p:attrName>ppt_y</p:attrName>
                                        </p:attrNameLst>
                                      </p:cBhvr>
                                      <p:tavLst>
                                        <p:tav tm="0">
                                          <p:val>
                                            <p:strVal val="#ppt_y+.1"/>
                                          </p:val>
                                        </p:tav>
                                        <p:tav tm="100000">
                                          <p:val>
                                            <p:strVal val="#ppt_y"/>
                                          </p:val>
                                        </p:tav>
                                      </p:tavLst>
                                    </p:anim>
                                  </p:childTnLst>
                                </p:cTn>
                              </p:par>
                            </p:childTnLst>
                          </p:cTn>
                        </p:par>
                        <p:par>
                          <p:cTn id="51" fill="hold" nodeType="afterGroup">
                            <p:stCondLst>
                              <p:cond delay="7000"/>
                            </p:stCondLst>
                            <p:childTnLst>
                              <p:par>
                                <p:cTn id="52" presetID="42" presetClass="entr" presetSubtype="0" fill="hold" grpId="0" nodeType="afterEffect">
                                  <p:stCondLst>
                                    <p:cond delay="0"/>
                                  </p:stCondLst>
                                  <p:childTnLst>
                                    <p:set>
                                      <p:cBhvr>
                                        <p:cTn id="53" dur="1" fill="hold">
                                          <p:stCondLst>
                                            <p:cond delay="0"/>
                                          </p:stCondLst>
                                        </p:cTn>
                                        <p:tgtEl>
                                          <p:spTgt spid="577548"/>
                                        </p:tgtEl>
                                        <p:attrNameLst>
                                          <p:attrName>style.visibility</p:attrName>
                                        </p:attrNameLst>
                                      </p:cBhvr>
                                      <p:to>
                                        <p:strVal val="visible"/>
                                      </p:to>
                                    </p:set>
                                    <p:animEffect transition="in" filter="fade">
                                      <p:cBhvr>
                                        <p:cTn id="54" dur="1000"/>
                                        <p:tgtEl>
                                          <p:spTgt spid="577548"/>
                                        </p:tgtEl>
                                      </p:cBhvr>
                                    </p:animEffect>
                                    <p:anim calcmode="lin" valueType="num">
                                      <p:cBhvr>
                                        <p:cTn id="55" dur="1000" fill="hold"/>
                                        <p:tgtEl>
                                          <p:spTgt spid="577548"/>
                                        </p:tgtEl>
                                        <p:attrNameLst>
                                          <p:attrName>ppt_x</p:attrName>
                                        </p:attrNameLst>
                                      </p:cBhvr>
                                      <p:tavLst>
                                        <p:tav tm="0">
                                          <p:val>
                                            <p:strVal val="#ppt_x"/>
                                          </p:val>
                                        </p:tav>
                                        <p:tav tm="100000">
                                          <p:val>
                                            <p:strVal val="#ppt_x"/>
                                          </p:val>
                                        </p:tav>
                                      </p:tavLst>
                                    </p:anim>
                                    <p:anim calcmode="lin" valueType="num">
                                      <p:cBhvr>
                                        <p:cTn id="56" dur="1000" fill="hold"/>
                                        <p:tgtEl>
                                          <p:spTgt spid="577548"/>
                                        </p:tgtEl>
                                        <p:attrNameLst>
                                          <p:attrName>ppt_y</p:attrName>
                                        </p:attrNameLst>
                                      </p:cBhvr>
                                      <p:tavLst>
                                        <p:tav tm="0">
                                          <p:val>
                                            <p:strVal val="#ppt_y+.1"/>
                                          </p:val>
                                        </p:tav>
                                        <p:tav tm="100000">
                                          <p:val>
                                            <p:strVal val="#ppt_y"/>
                                          </p:val>
                                        </p:tav>
                                      </p:tavLst>
                                    </p:anim>
                                  </p:childTnLst>
                                </p:cTn>
                              </p:par>
                            </p:childTnLst>
                          </p:cTn>
                        </p:par>
                        <p:par>
                          <p:cTn id="57" fill="hold" nodeType="afterGroup">
                            <p:stCondLst>
                              <p:cond delay="8000"/>
                            </p:stCondLst>
                            <p:childTnLst>
                              <p:par>
                                <p:cTn id="58" presetID="42" presetClass="entr" presetSubtype="0" fill="hold" grpId="0" nodeType="afterEffect">
                                  <p:stCondLst>
                                    <p:cond delay="0"/>
                                  </p:stCondLst>
                                  <p:childTnLst>
                                    <p:set>
                                      <p:cBhvr>
                                        <p:cTn id="59" dur="1" fill="hold">
                                          <p:stCondLst>
                                            <p:cond delay="0"/>
                                          </p:stCondLst>
                                        </p:cTn>
                                        <p:tgtEl>
                                          <p:spTgt spid="577566"/>
                                        </p:tgtEl>
                                        <p:attrNameLst>
                                          <p:attrName>style.visibility</p:attrName>
                                        </p:attrNameLst>
                                      </p:cBhvr>
                                      <p:to>
                                        <p:strVal val="visible"/>
                                      </p:to>
                                    </p:set>
                                    <p:animEffect transition="in" filter="fade">
                                      <p:cBhvr>
                                        <p:cTn id="60" dur="1000"/>
                                        <p:tgtEl>
                                          <p:spTgt spid="577566"/>
                                        </p:tgtEl>
                                      </p:cBhvr>
                                    </p:animEffect>
                                    <p:anim calcmode="lin" valueType="num">
                                      <p:cBhvr>
                                        <p:cTn id="61" dur="1000" fill="hold"/>
                                        <p:tgtEl>
                                          <p:spTgt spid="577566"/>
                                        </p:tgtEl>
                                        <p:attrNameLst>
                                          <p:attrName>ppt_x</p:attrName>
                                        </p:attrNameLst>
                                      </p:cBhvr>
                                      <p:tavLst>
                                        <p:tav tm="0">
                                          <p:val>
                                            <p:strVal val="#ppt_x"/>
                                          </p:val>
                                        </p:tav>
                                        <p:tav tm="100000">
                                          <p:val>
                                            <p:strVal val="#ppt_x"/>
                                          </p:val>
                                        </p:tav>
                                      </p:tavLst>
                                    </p:anim>
                                    <p:anim calcmode="lin" valueType="num">
                                      <p:cBhvr>
                                        <p:cTn id="62" dur="1000" fill="hold"/>
                                        <p:tgtEl>
                                          <p:spTgt spid="577566"/>
                                        </p:tgtEl>
                                        <p:attrNameLst>
                                          <p:attrName>ppt_y</p:attrName>
                                        </p:attrNameLst>
                                      </p:cBhvr>
                                      <p:tavLst>
                                        <p:tav tm="0">
                                          <p:val>
                                            <p:strVal val="#ppt_y+.1"/>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577565"/>
                                        </p:tgtEl>
                                        <p:attrNameLst>
                                          <p:attrName>style.visibility</p:attrName>
                                        </p:attrNameLst>
                                      </p:cBhvr>
                                      <p:to>
                                        <p:strVal val="visible"/>
                                      </p:to>
                                    </p:set>
                                    <p:animEffect transition="in" filter="wipe(up)">
                                      <p:cBhvr>
                                        <p:cTn id="67" dur="500"/>
                                        <p:tgtEl>
                                          <p:spTgt spid="577565"/>
                                        </p:tgtEl>
                                      </p:cBhvr>
                                    </p:animEffect>
                                  </p:childTnLst>
                                </p:cTn>
                              </p:par>
                            </p:childTnLst>
                          </p:cTn>
                        </p:par>
                        <p:par>
                          <p:cTn id="68" fill="hold" nodeType="afterGroup">
                            <p:stCondLst>
                              <p:cond delay="500"/>
                            </p:stCondLst>
                            <p:childTnLst>
                              <p:par>
                                <p:cTn id="69" presetID="49" presetClass="entr" presetSubtype="0" decel="100000" fill="hold" grpId="0" nodeType="afterEffect">
                                  <p:stCondLst>
                                    <p:cond delay="0"/>
                                  </p:stCondLst>
                                  <p:childTnLst>
                                    <p:set>
                                      <p:cBhvr>
                                        <p:cTn id="70" dur="1" fill="hold">
                                          <p:stCondLst>
                                            <p:cond delay="0"/>
                                          </p:stCondLst>
                                        </p:cTn>
                                        <p:tgtEl>
                                          <p:spTgt spid="577560"/>
                                        </p:tgtEl>
                                        <p:attrNameLst>
                                          <p:attrName>style.visibility</p:attrName>
                                        </p:attrNameLst>
                                      </p:cBhvr>
                                      <p:to>
                                        <p:strVal val="visible"/>
                                      </p:to>
                                    </p:set>
                                    <p:anim calcmode="lin" valueType="num">
                                      <p:cBhvr>
                                        <p:cTn id="71" dur="500" fill="hold"/>
                                        <p:tgtEl>
                                          <p:spTgt spid="577560"/>
                                        </p:tgtEl>
                                        <p:attrNameLst>
                                          <p:attrName>ppt_w</p:attrName>
                                        </p:attrNameLst>
                                      </p:cBhvr>
                                      <p:tavLst>
                                        <p:tav tm="0">
                                          <p:val>
                                            <p:fltVal val="0"/>
                                          </p:val>
                                        </p:tav>
                                        <p:tav tm="100000">
                                          <p:val>
                                            <p:strVal val="#ppt_w"/>
                                          </p:val>
                                        </p:tav>
                                      </p:tavLst>
                                    </p:anim>
                                    <p:anim calcmode="lin" valueType="num">
                                      <p:cBhvr>
                                        <p:cTn id="72" dur="500" fill="hold"/>
                                        <p:tgtEl>
                                          <p:spTgt spid="577560"/>
                                        </p:tgtEl>
                                        <p:attrNameLst>
                                          <p:attrName>ppt_h</p:attrName>
                                        </p:attrNameLst>
                                      </p:cBhvr>
                                      <p:tavLst>
                                        <p:tav tm="0">
                                          <p:val>
                                            <p:fltVal val="0"/>
                                          </p:val>
                                        </p:tav>
                                        <p:tav tm="100000">
                                          <p:val>
                                            <p:strVal val="#ppt_h"/>
                                          </p:val>
                                        </p:tav>
                                      </p:tavLst>
                                    </p:anim>
                                    <p:anim calcmode="lin" valueType="num">
                                      <p:cBhvr>
                                        <p:cTn id="73" dur="500" fill="hold"/>
                                        <p:tgtEl>
                                          <p:spTgt spid="577560"/>
                                        </p:tgtEl>
                                        <p:attrNameLst>
                                          <p:attrName>style.rotation</p:attrName>
                                        </p:attrNameLst>
                                      </p:cBhvr>
                                      <p:tavLst>
                                        <p:tav tm="0">
                                          <p:val>
                                            <p:fltVal val="360"/>
                                          </p:val>
                                        </p:tav>
                                        <p:tav tm="100000">
                                          <p:val>
                                            <p:fltVal val="0"/>
                                          </p:val>
                                        </p:tav>
                                      </p:tavLst>
                                    </p:anim>
                                    <p:animEffect transition="in" filter="fade">
                                      <p:cBhvr>
                                        <p:cTn id="74" dur="500"/>
                                        <p:tgtEl>
                                          <p:spTgt spid="577560"/>
                                        </p:tgtEl>
                                      </p:cBhvr>
                                    </p:animEffect>
                                  </p:childTnLst>
                                </p:cTn>
                              </p:par>
                            </p:childTnLst>
                          </p:cTn>
                        </p:par>
                        <p:par>
                          <p:cTn id="75" fill="hold" nodeType="afterGroup">
                            <p:stCondLst>
                              <p:cond delay="1000"/>
                            </p:stCondLst>
                            <p:childTnLst>
                              <p:par>
                                <p:cTn id="76" presetID="22" presetClass="entr" presetSubtype="8" fill="hold" grpId="0" nodeType="afterEffect">
                                  <p:stCondLst>
                                    <p:cond delay="0"/>
                                  </p:stCondLst>
                                  <p:childTnLst>
                                    <p:set>
                                      <p:cBhvr>
                                        <p:cTn id="77" dur="1" fill="hold">
                                          <p:stCondLst>
                                            <p:cond delay="0"/>
                                          </p:stCondLst>
                                        </p:cTn>
                                        <p:tgtEl>
                                          <p:spTgt spid="577558"/>
                                        </p:tgtEl>
                                        <p:attrNameLst>
                                          <p:attrName>style.visibility</p:attrName>
                                        </p:attrNameLst>
                                      </p:cBhvr>
                                      <p:to>
                                        <p:strVal val="visible"/>
                                      </p:to>
                                    </p:set>
                                    <p:animEffect transition="in" filter="wipe(left)">
                                      <p:cBhvr>
                                        <p:cTn id="78" dur="500"/>
                                        <p:tgtEl>
                                          <p:spTgt spid="577558"/>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1" fill="hold" grpId="0" nodeType="clickEffect">
                                  <p:stCondLst>
                                    <p:cond delay="0"/>
                                  </p:stCondLst>
                                  <p:childTnLst>
                                    <p:set>
                                      <p:cBhvr>
                                        <p:cTn id="82" dur="1" fill="hold">
                                          <p:stCondLst>
                                            <p:cond delay="0"/>
                                          </p:stCondLst>
                                        </p:cTn>
                                        <p:tgtEl>
                                          <p:spTgt spid="577561"/>
                                        </p:tgtEl>
                                        <p:attrNameLst>
                                          <p:attrName>style.visibility</p:attrName>
                                        </p:attrNameLst>
                                      </p:cBhvr>
                                      <p:to>
                                        <p:strVal val="visible"/>
                                      </p:to>
                                    </p:set>
                                    <p:animEffect transition="in" filter="wipe(up)">
                                      <p:cBhvr>
                                        <p:cTn id="83" dur="500"/>
                                        <p:tgtEl>
                                          <p:spTgt spid="577561"/>
                                        </p:tgtEl>
                                      </p:cBhvr>
                                    </p:animEffect>
                                  </p:childTnLst>
                                </p:cTn>
                              </p:par>
                            </p:childTnLst>
                          </p:cTn>
                        </p:par>
                        <p:par>
                          <p:cTn id="84" fill="hold" nodeType="afterGroup">
                            <p:stCondLst>
                              <p:cond delay="500"/>
                            </p:stCondLst>
                            <p:childTnLst>
                              <p:par>
                                <p:cTn id="85" presetID="49" presetClass="entr" presetSubtype="0" decel="100000" fill="hold" grpId="0" nodeType="afterEffect">
                                  <p:stCondLst>
                                    <p:cond delay="0"/>
                                  </p:stCondLst>
                                  <p:childTnLst>
                                    <p:set>
                                      <p:cBhvr>
                                        <p:cTn id="86" dur="1" fill="hold">
                                          <p:stCondLst>
                                            <p:cond delay="0"/>
                                          </p:stCondLst>
                                        </p:cTn>
                                        <p:tgtEl>
                                          <p:spTgt spid="577544"/>
                                        </p:tgtEl>
                                        <p:attrNameLst>
                                          <p:attrName>style.visibility</p:attrName>
                                        </p:attrNameLst>
                                      </p:cBhvr>
                                      <p:to>
                                        <p:strVal val="visible"/>
                                      </p:to>
                                    </p:set>
                                    <p:anim calcmode="lin" valueType="num">
                                      <p:cBhvr>
                                        <p:cTn id="87" dur="500" fill="hold"/>
                                        <p:tgtEl>
                                          <p:spTgt spid="577544"/>
                                        </p:tgtEl>
                                        <p:attrNameLst>
                                          <p:attrName>ppt_w</p:attrName>
                                        </p:attrNameLst>
                                      </p:cBhvr>
                                      <p:tavLst>
                                        <p:tav tm="0">
                                          <p:val>
                                            <p:fltVal val="0"/>
                                          </p:val>
                                        </p:tav>
                                        <p:tav tm="100000">
                                          <p:val>
                                            <p:strVal val="#ppt_w"/>
                                          </p:val>
                                        </p:tav>
                                      </p:tavLst>
                                    </p:anim>
                                    <p:anim calcmode="lin" valueType="num">
                                      <p:cBhvr>
                                        <p:cTn id="88" dur="500" fill="hold"/>
                                        <p:tgtEl>
                                          <p:spTgt spid="577544"/>
                                        </p:tgtEl>
                                        <p:attrNameLst>
                                          <p:attrName>ppt_h</p:attrName>
                                        </p:attrNameLst>
                                      </p:cBhvr>
                                      <p:tavLst>
                                        <p:tav tm="0">
                                          <p:val>
                                            <p:fltVal val="0"/>
                                          </p:val>
                                        </p:tav>
                                        <p:tav tm="100000">
                                          <p:val>
                                            <p:strVal val="#ppt_h"/>
                                          </p:val>
                                        </p:tav>
                                      </p:tavLst>
                                    </p:anim>
                                    <p:anim calcmode="lin" valueType="num">
                                      <p:cBhvr>
                                        <p:cTn id="89" dur="500" fill="hold"/>
                                        <p:tgtEl>
                                          <p:spTgt spid="577544"/>
                                        </p:tgtEl>
                                        <p:attrNameLst>
                                          <p:attrName>style.rotation</p:attrName>
                                        </p:attrNameLst>
                                      </p:cBhvr>
                                      <p:tavLst>
                                        <p:tav tm="0">
                                          <p:val>
                                            <p:fltVal val="360"/>
                                          </p:val>
                                        </p:tav>
                                        <p:tav tm="100000">
                                          <p:val>
                                            <p:fltVal val="0"/>
                                          </p:val>
                                        </p:tav>
                                      </p:tavLst>
                                    </p:anim>
                                    <p:animEffect transition="in" filter="fade">
                                      <p:cBhvr>
                                        <p:cTn id="90" dur="500"/>
                                        <p:tgtEl>
                                          <p:spTgt spid="577544"/>
                                        </p:tgtEl>
                                      </p:cBhvr>
                                    </p:animEffect>
                                  </p:childTnLst>
                                </p:cTn>
                              </p:par>
                            </p:childTnLst>
                          </p:cTn>
                        </p:par>
                        <p:par>
                          <p:cTn id="91" fill="hold" nodeType="afterGroup">
                            <p:stCondLst>
                              <p:cond delay="1000"/>
                            </p:stCondLst>
                            <p:childTnLst>
                              <p:par>
                                <p:cTn id="92" presetID="22" presetClass="entr" presetSubtype="8" fill="hold" grpId="0" nodeType="afterEffect">
                                  <p:stCondLst>
                                    <p:cond delay="0"/>
                                  </p:stCondLst>
                                  <p:childTnLst>
                                    <p:set>
                                      <p:cBhvr>
                                        <p:cTn id="93" dur="1" fill="hold">
                                          <p:stCondLst>
                                            <p:cond delay="0"/>
                                          </p:stCondLst>
                                        </p:cTn>
                                        <p:tgtEl>
                                          <p:spTgt spid="577559"/>
                                        </p:tgtEl>
                                        <p:attrNameLst>
                                          <p:attrName>style.visibility</p:attrName>
                                        </p:attrNameLst>
                                      </p:cBhvr>
                                      <p:to>
                                        <p:strVal val="visible"/>
                                      </p:to>
                                    </p:set>
                                    <p:animEffect transition="in" filter="wipe(left)">
                                      <p:cBhvr>
                                        <p:cTn id="94" dur="500"/>
                                        <p:tgtEl>
                                          <p:spTgt spid="577559"/>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22" presetClass="entr" presetSubtype="2" fill="hold" grpId="0" nodeType="clickEffect">
                                  <p:stCondLst>
                                    <p:cond delay="0"/>
                                  </p:stCondLst>
                                  <p:childTnLst>
                                    <p:set>
                                      <p:cBhvr>
                                        <p:cTn id="98" dur="1" fill="hold">
                                          <p:stCondLst>
                                            <p:cond delay="0"/>
                                          </p:stCondLst>
                                        </p:cTn>
                                        <p:tgtEl>
                                          <p:spTgt spid="577562"/>
                                        </p:tgtEl>
                                        <p:attrNameLst>
                                          <p:attrName>style.visibility</p:attrName>
                                        </p:attrNameLst>
                                      </p:cBhvr>
                                      <p:to>
                                        <p:strVal val="visible"/>
                                      </p:to>
                                    </p:set>
                                    <p:animEffect transition="in" filter="wipe(right)">
                                      <p:cBhvr>
                                        <p:cTn id="99" dur="500"/>
                                        <p:tgtEl>
                                          <p:spTgt spid="577562"/>
                                        </p:tgtEl>
                                      </p:cBhvr>
                                    </p:animEffect>
                                  </p:childTnLst>
                                </p:cTn>
                              </p:par>
                            </p:childTnLst>
                          </p:cTn>
                        </p:par>
                        <p:par>
                          <p:cTn id="100" fill="hold" nodeType="afterGroup">
                            <p:stCondLst>
                              <p:cond delay="500"/>
                            </p:stCondLst>
                            <p:childTnLst>
                              <p:par>
                                <p:cTn id="101" presetID="49" presetClass="entr" presetSubtype="0" decel="100000" fill="hold" grpId="0" nodeType="afterEffect">
                                  <p:stCondLst>
                                    <p:cond delay="0"/>
                                  </p:stCondLst>
                                  <p:childTnLst>
                                    <p:set>
                                      <p:cBhvr>
                                        <p:cTn id="102" dur="1" fill="hold">
                                          <p:stCondLst>
                                            <p:cond delay="0"/>
                                          </p:stCondLst>
                                        </p:cTn>
                                        <p:tgtEl>
                                          <p:spTgt spid="577542"/>
                                        </p:tgtEl>
                                        <p:attrNameLst>
                                          <p:attrName>style.visibility</p:attrName>
                                        </p:attrNameLst>
                                      </p:cBhvr>
                                      <p:to>
                                        <p:strVal val="visible"/>
                                      </p:to>
                                    </p:set>
                                    <p:anim calcmode="lin" valueType="num">
                                      <p:cBhvr>
                                        <p:cTn id="103" dur="500" fill="hold"/>
                                        <p:tgtEl>
                                          <p:spTgt spid="577542"/>
                                        </p:tgtEl>
                                        <p:attrNameLst>
                                          <p:attrName>ppt_w</p:attrName>
                                        </p:attrNameLst>
                                      </p:cBhvr>
                                      <p:tavLst>
                                        <p:tav tm="0">
                                          <p:val>
                                            <p:fltVal val="0"/>
                                          </p:val>
                                        </p:tav>
                                        <p:tav tm="100000">
                                          <p:val>
                                            <p:strVal val="#ppt_w"/>
                                          </p:val>
                                        </p:tav>
                                      </p:tavLst>
                                    </p:anim>
                                    <p:anim calcmode="lin" valueType="num">
                                      <p:cBhvr>
                                        <p:cTn id="104" dur="500" fill="hold"/>
                                        <p:tgtEl>
                                          <p:spTgt spid="577542"/>
                                        </p:tgtEl>
                                        <p:attrNameLst>
                                          <p:attrName>ppt_h</p:attrName>
                                        </p:attrNameLst>
                                      </p:cBhvr>
                                      <p:tavLst>
                                        <p:tav tm="0">
                                          <p:val>
                                            <p:fltVal val="0"/>
                                          </p:val>
                                        </p:tav>
                                        <p:tav tm="100000">
                                          <p:val>
                                            <p:strVal val="#ppt_h"/>
                                          </p:val>
                                        </p:tav>
                                      </p:tavLst>
                                    </p:anim>
                                    <p:anim calcmode="lin" valueType="num">
                                      <p:cBhvr>
                                        <p:cTn id="105" dur="500" fill="hold"/>
                                        <p:tgtEl>
                                          <p:spTgt spid="577542"/>
                                        </p:tgtEl>
                                        <p:attrNameLst>
                                          <p:attrName>style.rotation</p:attrName>
                                        </p:attrNameLst>
                                      </p:cBhvr>
                                      <p:tavLst>
                                        <p:tav tm="0">
                                          <p:val>
                                            <p:fltVal val="360"/>
                                          </p:val>
                                        </p:tav>
                                        <p:tav tm="100000">
                                          <p:val>
                                            <p:fltVal val="0"/>
                                          </p:val>
                                        </p:tav>
                                      </p:tavLst>
                                    </p:anim>
                                    <p:animEffect transition="in" filter="fade">
                                      <p:cBhvr>
                                        <p:cTn id="106" dur="500"/>
                                        <p:tgtEl>
                                          <p:spTgt spid="577542"/>
                                        </p:tgtEl>
                                      </p:cBhvr>
                                    </p:animEffect>
                                  </p:childTnLst>
                                </p:cTn>
                              </p:par>
                            </p:childTnLst>
                          </p:cTn>
                        </p:par>
                        <p:par>
                          <p:cTn id="107" fill="hold" nodeType="afterGroup">
                            <p:stCondLst>
                              <p:cond delay="1000"/>
                            </p:stCondLst>
                            <p:childTnLst>
                              <p:par>
                                <p:cTn id="108" presetID="22" presetClass="entr" presetSubtype="2" fill="hold" grpId="0" nodeType="afterEffect">
                                  <p:stCondLst>
                                    <p:cond delay="0"/>
                                  </p:stCondLst>
                                  <p:childTnLst>
                                    <p:set>
                                      <p:cBhvr>
                                        <p:cTn id="109" dur="1" fill="hold">
                                          <p:stCondLst>
                                            <p:cond delay="0"/>
                                          </p:stCondLst>
                                        </p:cTn>
                                        <p:tgtEl>
                                          <p:spTgt spid="577556"/>
                                        </p:tgtEl>
                                        <p:attrNameLst>
                                          <p:attrName>style.visibility</p:attrName>
                                        </p:attrNameLst>
                                      </p:cBhvr>
                                      <p:to>
                                        <p:strVal val="visible"/>
                                      </p:to>
                                    </p:set>
                                    <p:animEffect transition="in" filter="wipe(right)">
                                      <p:cBhvr>
                                        <p:cTn id="110" dur="500"/>
                                        <p:tgtEl>
                                          <p:spTgt spid="577556"/>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2" presetClass="entr" presetSubtype="4" fill="hold" grpId="0" nodeType="clickEffect">
                                  <p:stCondLst>
                                    <p:cond delay="0"/>
                                  </p:stCondLst>
                                  <p:childTnLst>
                                    <p:set>
                                      <p:cBhvr>
                                        <p:cTn id="114" dur="1" fill="hold">
                                          <p:stCondLst>
                                            <p:cond delay="0"/>
                                          </p:stCondLst>
                                        </p:cTn>
                                        <p:tgtEl>
                                          <p:spTgt spid="577563"/>
                                        </p:tgtEl>
                                        <p:attrNameLst>
                                          <p:attrName>style.visibility</p:attrName>
                                        </p:attrNameLst>
                                      </p:cBhvr>
                                      <p:to>
                                        <p:strVal val="visible"/>
                                      </p:to>
                                    </p:set>
                                    <p:animEffect transition="in" filter="wipe(down)">
                                      <p:cBhvr>
                                        <p:cTn id="115" dur="500"/>
                                        <p:tgtEl>
                                          <p:spTgt spid="577563"/>
                                        </p:tgtEl>
                                      </p:cBhvr>
                                    </p:animEffect>
                                  </p:childTnLst>
                                </p:cTn>
                              </p:par>
                            </p:childTnLst>
                          </p:cTn>
                        </p:par>
                        <p:par>
                          <p:cTn id="116" fill="hold" nodeType="afterGroup">
                            <p:stCondLst>
                              <p:cond delay="500"/>
                            </p:stCondLst>
                            <p:childTnLst>
                              <p:par>
                                <p:cTn id="117" presetID="49" presetClass="entr" presetSubtype="0" decel="100000" fill="hold" grpId="0" nodeType="afterEffect">
                                  <p:stCondLst>
                                    <p:cond delay="0"/>
                                  </p:stCondLst>
                                  <p:childTnLst>
                                    <p:set>
                                      <p:cBhvr>
                                        <p:cTn id="118" dur="1" fill="hold">
                                          <p:stCondLst>
                                            <p:cond delay="0"/>
                                          </p:stCondLst>
                                        </p:cTn>
                                        <p:tgtEl>
                                          <p:spTgt spid="577543"/>
                                        </p:tgtEl>
                                        <p:attrNameLst>
                                          <p:attrName>style.visibility</p:attrName>
                                        </p:attrNameLst>
                                      </p:cBhvr>
                                      <p:to>
                                        <p:strVal val="visible"/>
                                      </p:to>
                                    </p:set>
                                    <p:anim calcmode="lin" valueType="num">
                                      <p:cBhvr>
                                        <p:cTn id="119" dur="500" fill="hold"/>
                                        <p:tgtEl>
                                          <p:spTgt spid="577543"/>
                                        </p:tgtEl>
                                        <p:attrNameLst>
                                          <p:attrName>ppt_w</p:attrName>
                                        </p:attrNameLst>
                                      </p:cBhvr>
                                      <p:tavLst>
                                        <p:tav tm="0">
                                          <p:val>
                                            <p:fltVal val="0"/>
                                          </p:val>
                                        </p:tav>
                                        <p:tav tm="100000">
                                          <p:val>
                                            <p:strVal val="#ppt_w"/>
                                          </p:val>
                                        </p:tav>
                                      </p:tavLst>
                                    </p:anim>
                                    <p:anim calcmode="lin" valueType="num">
                                      <p:cBhvr>
                                        <p:cTn id="120" dur="500" fill="hold"/>
                                        <p:tgtEl>
                                          <p:spTgt spid="577543"/>
                                        </p:tgtEl>
                                        <p:attrNameLst>
                                          <p:attrName>ppt_h</p:attrName>
                                        </p:attrNameLst>
                                      </p:cBhvr>
                                      <p:tavLst>
                                        <p:tav tm="0">
                                          <p:val>
                                            <p:fltVal val="0"/>
                                          </p:val>
                                        </p:tav>
                                        <p:tav tm="100000">
                                          <p:val>
                                            <p:strVal val="#ppt_h"/>
                                          </p:val>
                                        </p:tav>
                                      </p:tavLst>
                                    </p:anim>
                                    <p:anim calcmode="lin" valueType="num">
                                      <p:cBhvr>
                                        <p:cTn id="121" dur="500" fill="hold"/>
                                        <p:tgtEl>
                                          <p:spTgt spid="577543"/>
                                        </p:tgtEl>
                                        <p:attrNameLst>
                                          <p:attrName>style.rotation</p:attrName>
                                        </p:attrNameLst>
                                      </p:cBhvr>
                                      <p:tavLst>
                                        <p:tav tm="0">
                                          <p:val>
                                            <p:fltVal val="360"/>
                                          </p:val>
                                        </p:tav>
                                        <p:tav tm="100000">
                                          <p:val>
                                            <p:fltVal val="0"/>
                                          </p:val>
                                        </p:tav>
                                      </p:tavLst>
                                    </p:anim>
                                    <p:animEffect transition="in" filter="fade">
                                      <p:cBhvr>
                                        <p:cTn id="122" dur="500"/>
                                        <p:tgtEl>
                                          <p:spTgt spid="577543"/>
                                        </p:tgtEl>
                                      </p:cBhvr>
                                    </p:animEffect>
                                  </p:childTnLst>
                                </p:cTn>
                              </p:par>
                            </p:childTnLst>
                          </p:cTn>
                        </p:par>
                        <p:par>
                          <p:cTn id="123" fill="hold" nodeType="afterGroup">
                            <p:stCondLst>
                              <p:cond delay="1000"/>
                            </p:stCondLst>
                            <p:childTnLst>
                              <p:par>
                                <p:cTn id="124" presetID="22" presetClass="entr" presetSubtype="2" fill="hold" grpId="0" nodeType="afterEffect">
                                  <p:stCondLst>
                                    <p:cond delay="0"/>
                                  </p:stCondLst>
                                  <p:childTnLst>
                                    <p:set>
                                      <p:cBhvr>
                                        <p:cTn id="125" dur="1" fill="hold">
                                          <p:stCondLst>
                                            <p:cond delay="0"/>
                                          </p:stCondLst>
                                        </p:cTn>
                                        <p:tgtEl>
                                          <p:spTgt spid="577557"/>
                                        </p:tgtEl>
                                        <p:attrNameLst>
                                          <p:attrName>style.visibility</p:attrName>
                                        </p:attrNameLst>
                                      </p:cBhvr>
                                      <p:to>
                                        <p:strVal val="visible"/>
                                      </p:to>
                                    </p:set>
                                    <p:animEffect transition="in" filter="wipe(right)">
                                      <p:cBhvr>
                                        <p:cTn id="126" dur="500"/>
                                        <p:tgtEl>
                                          <p:spTgt spid="577557"/>
                                        </p:tgtEl>
                                      </p:cBhvr>
                                    </p:animEffec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22" presetClass="entr" presetSubtype="4" fill="hold" grpId="0" nodeType="clickEffect">
                                  <p:stCondLst>
                                    <p:cond delay="0"/>
                                  </p:stCondLst>
                                  <p:childTnLst>
                                    <p:set>
                                      <p:cBhvr>
                                        <p:cTn id="130" dur="1" fill="hold">
                                          <p:stCondLst>
                                            <p:cond delay="0"/>
                                          </p:stCondLst>
                                        </p:cTn>
                                        <p:tgtEl>
                                          <p:spTgt spid="577564"/>
                                        </p:tgtEl>
                                        <p:attrNameLst>
                                          <p:attrName>style.visibility</p:attrName>
                                        </p:attrNameLst>
                                      </p:cBhvr>
                                      <p:to>
                                        <p:strVal val="visible"/>
                                      </p:to>
                                    </p:set>
                                    <p:animEffect transition="in" filter="wipe(down)">
                                      <p:cBhvr>
                                        <p:cTn id="131" dur="500"/>
                                        <p:tgtEl>
                                          <p:spTgt spid="577564"/>
                                        </p:tgtEl>
                                      </p:cBhvr>
                                    </p:animEffect>
                                  </p:childTnLst>
                                </p:cTn>
                              </p:par>
                            </p:childTnLst>
                          </p:cTn>
                        </p:par>
                        <p:par>
                          <p:cTn id="132" fill="hold" nodeType="afterGroup">
                            <p:stCondLst>
                              <p:cond delay="500"/>
                            </p:stCondLst>
                            <p:childTnLst>
                              <p:par>
                                <p:cTn id="133" presetID="22" presetClass="entr" presetSubtype="4" fill="hold" grpId="0" nodeType="afterEffect">
                                  <p:stCondLst>
                                    <p:cond delay="0"/>
                                  </p:stCondLst>
                                  <p:childTnLst>
                                    <p:set>
                                      <p:cBhvr>
                                        <p:cTn id="134" dur="1" fill="hold">
                                          <p:stCondLst>
                                            <p:cond delay="0"/>
                                          </p:stCondLst>
                                        </p:cTn>
                                        <p:tgtEl>
                                          <p:spTgt spid="577554"/>
                                        </p:tgtEl>
                                        <p:attrNameLst>
                                          <p:attrName>style.visibility</p:attrName>
                                        </p:attrNameLst>
                                      </p:cBhvr>
                                      <p:to>
                                        <p:strVal val="visible"/>
                                      </p:to>
                                    </p:set>
                                    <p:animEffect transition="in" filter="wipe(down)">
                                      <p:cBhvr>
                                        <p:cTn id="135" dur="500"/>
                                        <p:tgtEl>
                                          <p:spTgt spid="577554"/>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49" presetClass="entr" presetSubtype="0" decel="100000" fill="hold" grpId="0" nodeType="clickEffect">
                                  <p:stCondLst>
                                    <p:cond delay="0"/>
                                  </p:stCondLst>
                                  <p:childTnLst>
                                    <p:set>
                                      <p:cBhvr>
                                        <p:cTn id="139" dur="1" fill="hold">
                                          <p:stCondLst>
                                            <p:cond delay="0"/>
                                          </p:stCondLst>
                                        </p:cTn>
                                        <p:tgtEl>
                                          <p:spTgt spid="577546"/>
                                        </p:tgtEl>
                                        <p:attrNameLst>
                                          <p:attrName>style.visibility</p:attrName>
                                        </p:attrNameLst>
                                      </p:cBhvr>
                                      <p:to>
                                        <p:strVal val="visible"/>
                                      </p:to>
                                    </p:set>
                                    <p:anim calcmode="lin" valueType="num">
                                      <p:cBhvr>
                                        <p:cTn id="140" dur="500" fill="hold"/>
                                        <p:tgtEl>
                                          <p:spTgt spid="577546"/>
                                        </p:tgtEl>
                                        <p:attrNameLst>
                                          <p:attrName>ppt_w</p:attrName>
                                        </p:attrNameLst>
                                      </p:cBhvr>
                                      <p:tavLst>
                                        <p:tav tm="0">
                                          <p:val>
                                            <p:fltVal val="0"/>
                                          </p:val>
                                        </p:tav>
                                        <p:tav tm="100000">
                                          <p:val>
                                            <p:strVal val="#ppt_w"/>
                                          </p:val>
                                        </p:tav>
                                      </p:tavLst>
                                    </p:anim>
                                    <p:anim calcmode="lin" valueType="num">
                                      <p:cBhvr>
                                        <p:cTn id="141" dur="500" fill="hold"/>
                                        <p:tgtEl>
                                          <p:spTgt spid="577546"/>
                                        </p:tgtEl>
                                        <p:attrNameLst>
                                          <p:attrName>ppt_h</p:attrName>
                                        </p:attrNameLst>
                                      </p:cBhvr>
                                      <p:tavLst>
                                        <p:tav tm="0">
                                          <p:val>
                                            <p:fltVal val="0"/>
                                          </p:val>
                                        </p:tav>
                                        <p:tav tm="100000">
                                          <p:val>
                                            <p:strVal val="#ppt_h"/>
                                          </p:val>
                                        </p:tav>
                                      </p:tavLst>
                                    </p:anim>
                                    <p:anim calcmode="lin" valueType="num">
                                      <p:cBhvr>
                                        <p:cTn id="142" dur="500" fill="hold"/>
                                        <p:tgtEl>
                                          <p:spTgt spid="577546"/>
                                        </p:tgtEl>
                                        <p:attrNameLst>
                                          <p:attrName>style.rotation</p:attrName>
                                        </p:attrNameLst>
                                      </p:cBhvr>
                                      <p:tavLst>
                                        <p:tav tm="0">
                                          <p:val>
                                            <p:fltVal val="360"/>
                                          </p:val>
                                        </p:tav>
                                        <p:tav tm="100000">
                                          <p:val>
                                            <p:fltVal val="0"/>
                                          </p:val>
                                        </p:tav>
                                      </p:tavLst>
                                    </p:anim>
                                    <p:animEffect transition="in" filter="fade">
                                      <p:cBhvr>
                                        <p:cTn id="143" dur="500"/>
                                        <p:tgtEl>
                                          <p:spTgt spid="577546"/>
                                        </p:tgtEl>
                                      </p:cBhvr>
                                    </p:animEffect>
                                  </p:childTnLst>
                                </p:cTn>
                              </p:par>
                            </p:childTnLst>
                          </p:cTn>
                        </p:par>
                        <p:par>
                          <p:cTn id="144" fill="hold" nodeType="afterGroup">
                            <p:stCondLst>
                              <p:cond delay="500"/>
                            </p:stCondLst>
                            <p:childTnLst>
                              <p:par>
                                <p:cTn id="145" presetID="22" presetClass="entr" presetSubtype="4" fill="hold" grpId="0" nodeType="afterEffect">
                                  <p:stCondLst>
                                    <p:cond delay="0"/>
                                  </p:stCondLst>
                                  <p:childTnLst>
                                    <p:set>
                                      <p:cBhvr>
                                        <p:cTn id="146" dur="1" fill="hold">
                                          <p:stCondLst>
                                            <p:cond delay="0"/>
                                          </p:stCondLst>
                                        </p:cTn>
                                        <p:tgtEl>
                                          <p:spTgt spid="577552"/>
                                        </p:tgtEl>
                                        <p:attrNameLst>
                                          <p:attrName>style.visibility</p:attrName>
                                        </p:attrNameLst>
                                      </p:cBhvr>
                                      <p:to>
                                        <p:strVal val="visible"/>
                                      </p:to>
                                    </p:set>
                                    <p:animEffect transition="in" filter="wipe(down)">
                                      <p:cBhvr>
                                        <p:cTn id="147" dur="500"/>
                                        <p:tgtEl>
                                          <p:spTgt spid="577552"/>
                                        </p:tgtEl>
                                      </p:cBhvr>
                                    </p:animEffect>
                                  </p:childTnLst>
                                </p:cTn>
                              </p:par>
                            </p:childTnLst>
                          </p:cTn>
                        </p:par>
                        <p:par>
                          <p:cTn id="148" fill="hold" nodeType="afterGroup">
                            <p:stCondLst>
                              <p:cond delay="1000"/>
                            </p:stCondLst>
                            <p:childTnLst>
                              <p:par>
                                <p:cTn id="149" presetID="42" presetClass="entr" presetSubtype="0" fill="hold" grpId="0" nodeType="afterEffect">
                                  <p:stCondLst>
                                    <p:cond delay="0"/>
                                  </p:stCondLst>
                                  <p:childTnLst>
                                    <p:set>
                                      <p:cBhvr>
                                        <p:cTn id="150" dur="1" fill="hold">
                                          <p:stCondLst>
                                            <p:cond delay="0"/>
                                          </p:stCondLst>
                                        </p:cTn>
                                        <p:tgtEl>
                                          <p:spTgt spid="577541"/>
                                        </p:tgtEl>
                                        <p:attrNameLst>
                                          <p:attrName>style.visibility</p:attrName>
                                        </p:attrNameLst>
                                      </p:cBhvr>
                                      <p:to>
                                        <p:strVal val="visible"/>
                                      </p:to>
                                    </p:set>
                                    <p:animEffect transition="in" filter="fade">
                                      <p:cBhvr>
                                        <p:cTn id="151" dur="1000"/>
                                        <p:tgtEl>
                                          <p:spTgt spid="577541"/>
                                        </p:tgtEl>
                                      </p:cBhvr>
                                    </p:animEffect>
                                    <p:anim calcmode="lin" valueType="num">
                                      <p:cBhvr>
                                        <p:cTn id="152" dur="1000" fill="hold"/>
                                        <p:tgtEl>
                                          <p:spTgt spid="577541"/>
                                        </p:tgtEl>
                                        <p:attrNameLst>
                                          <p:attrName>ppt_x</p:attrName>
                                        </p:attrNameLst>
                                      </p:cBhvr>
                                      <p:tavLst>
                                        <p:tav tm="0">
                                          <p:val>
                                            <p:strVal val="#ppt_x"/>
                                          </p:val>
                                        </p:tav>
                                        <p:tav tm="100000">
                                          <p:val>
                                            <p:strVal val="#ppt_x"/>
                                          </p:val>
                                        </p:tav>
                                      </p:tavLst>
                                    </p:anim>
                                    <p:anim calcmode="lin" valueType="num">
                                      <p:cBhvr>
                                        <p:cTn id="153" dur="1000" fill="hold"/>
                                        <p:tgtEl>
                                          <p:spTgt spid="577541"/>
                                        </p:tgtEl>
                                        <p:attrNameLst>
                                          <p:attrName>ppt_y</p:attrName>
                                        </p:attrNameLst>
                                      </p:cBhvr>
                                      <p:tavLst>
                                        <p:tav tm="0">
                                          <p:val>
                                            <p:strVal val="#ppt_y+.1"/>
                                          </p:val>
                                        </p:tav>
                                        <p:tav tm="100000">
                                          <p:val>
                                            <p:strVal val="#ppt_y"/>
                                          </p:val>
                                        </p:tav>
                                      </p:tavLst>
                                    </p:anim>
                                  </p:childTnLst>
                                </p:cTn>
                              </p:par>
                            </p:childTnLst>
                          </p:cTn>
                        </p:par>
                      </p:childTnLst>
                    </p:cTn>
                  </p:par>
                  <p:par>
                    <p:cTn id="154" fill="hold" nodeType="clickPar">
                      <p:stCondLst>
                        <p:cond delay="indefinite"/>
                      </p:stCondLst>
                      <p:childTnLst>
                        <p:par>
                          <p:cTn id="155" fill="hold" nodeType="withGroup">
                            <p:stCondLst>
                              <p:cond delay="0"/>
                            </p:stCondLst>
                            <p:childTnLst>
                              <p:par>
                                <p:cTn id="156" presetID="23" presetClass="entr" presetSubtype="16" fill="hold" grpId="0" nodeType="clickEffect">
                                  <p:stCondLst>
                                    <p:cond delay="0"/>
                                  </p:stCondLst>
                                  <p:childTnLst>
                                    <p:set>
                                      <p:cBhvr>
                                        <p:cTn id="157" dur="1" fill="hold">
                                          <p:stCondLst>
                                            <p:cond delay="0"/>
                                          </p:stCondLst>
                                        </p:cTn>
                                        <p:tgtEl>
                                          <p:spTgt spid="577539"/>
                                        </p:tgtEl>
                                        <p:attrNameLst>
                                          <p:attrName>style.visibility</p:attrName>
                                        </p:attrNameLst>
                                      </p:cBhvr>
                                      <p:to>
                                        <p:strVal val="visible"/>
                                      </p:to>
                                    </p:set>
                                    <p:anim calcmode="lin" valueType="num">
                                      <p:cBhvr>
                                        <p:cTn id="158" dur="500" fill="hold"/>
                                        <p:tgtEl>
                                          <p:spTgt spid="577539"/>
                                        </p:tgtEl>
                                        <p:attrNameLst>
                                          <p:attrName>ppt_w</p:attrName>
                                        </p:attrNameLst>
                                      </p:cBhvr>
                                      <p:tavLst>
                                        <p:tav tm="0">
                                          <p:val>
                                            <p:fltVal val="0"/>
                                          </p:val>
                                        </p:tav>
                                        <p:tav tm="100000">
                                          <p:val>
                                            <p:strVal val="#ppt_w"/>
                                          </p:val>
                                        </p:tav>
                                      </p:tavLst>
                                    </p:anim>
                                    <p:anim calcmode="lin" valueType="num">
                                      <p:cBhvr>
                                        <p:cTn id="159" dur="500" fill="hold"/>
                                        <p:tgtEl>
                                          <p:spTgt spid="577539"/>
                                        </p:tgtEl>
                                        <p:attrNameLst>
                                          <p:attrName>ppt_h</p:attrName>
                                        </p:attrNameLst>
                                      </p:cBhvr>
                                      <p:tavLst>
                                        <p:tav tm="0">
                                          <p:val>
                                            <p:fltVal val="0"/>
                                          </p:val>
                                        </p:tav>
                                        <p:tav tm="100000">
                                          <p:val>
                                            <p:strVal val="#ppt_h"/>
                                          </p:val>
                                        </p:tav>
                                      </p:tavLst>
                                    </p:anim>
                                  </p:childTnLst>
                                </p:cTn>
                              </p:par>
                            </p:childTnLst>
                          </p:cTn>
                        </p:par>
                        <p:par>
                          <p:cTn id="160" fill="hold" nodeType="afterGroup">
                            <p:stCondLst>
                              <p:cond delay="500"/>
                            </p:stCondLst>
                            <p:childTnLst>
                              <p:par>
                                <p:cTn id="161" presetID="47" presetClass="entr" presetSubtype="0" fill="hold" grpId="0" nodeType="afterEffect">
                                  <p:stCondLst>
                                    <p:cond delay="0"/>
                                  </p:stCondLst>
                                  <p:childTnLst>
                                    <p:set>
                                      <p:cBhvr>
                                        <p:cTn id="162" dur="1" fill="hold">
                                          <p:stCondLst>
                                            <p:cond delay="0"/>
                                          </p:stCondLst>
                                        </p:cTn>
                                        <p:tgtEl>
                                          <p:spTgt spid="577547"/>
                                        </p:tgtEl>
                                        <p:attrNameLst>
                                          <p:attrName>style.visibility</p:attrName>
                                        </p:attrNameLst>
                                      </p:cBhvr>
                                      <p:to>
                                        <p:strVal val="visible"/>
                                      </p:to>
                                    </p:set>
                                    <p:animEffect transition="in" filter="fade">
                                      <p:cBhvr>
                                        <p:cTn id="163" dur="1000"/>
                                        <p:tgtEl>
                                          <p:spTgt spid="577547"/>
                                        </p:tgtEl>
                                      </p:cBhvr>
                                    </p:animEffect>
                                    <p:anim calcmode="lin" valueType="num">
                                      <p:cBhvr>
                                        <p:cTn id="164" dur="1000" fill="hold"/>
                                        <p:tgtEl>
                                          <p:spTgt spid="577547"/>
                                        </p:tgtEl>
                                        <p:attrNameLst>
                                          <p:attrName>ppt_x</p:attrName>
                                        </p:attrNameLst>
                                      </p:cBhvr>
                                      <p:tavLst>
                                        <p:tav tm="0">
                                          <p:val>
                                            <p:strVal val="#ppt_x"/>
                                          </p:val>
                                        </p:tav>
                                        <p:tav tm="100000">
                                          <p:val>
                                            <p:strVal val="#ppt_x"/>
                                          </p:val>
                                        </p:tav>
                                      </p:tavLst>
                                    </p:anim>
                                    <p:anim calcmode="lin" valueType="num">
                                      <p:cBhvr>
                                        <p:cTn id="165" dur="1000" fill="hold"/>
                                        <p:tgtEl>
                                          <p:spTgt spid="577547"/>
                                        </p:tgtEl>
                                        <p:attrNameLst>
                                          <p:attrName>ppt_y</p:attrName>
                                        </p:attrNameLst>
                                      </p:cBhvr>
                                      <p:tavLst>
                                        <p:tav tm="0">
                                          <p:val>
                                            <p:strVal val="#ppt_y-.1"/>
                                          </p:val>
                                        </p:tav>
                                        <p:tav tm="100000">
                                          <p:val>
                                            <p:strVal val="#ppt_y"/>
                                          </p:val>
                                        </p:tav>
                                      </p:tavLst>
                                    </p:anim>
                                  </p:childTnLst>
                                </p:cTn>
                              </p:par>
                            </p:childTnLst>
                          </p:cTn>
                        </p:par>
                      </p:childTnLst>
                    </p:cTn>
                  </p:par>
                  <p:par>
                    <p:cTn id="166" fill="hold" nodeType="clickPar">
                      <p:stCondLst>
                        <p:cond delay="indefinite"/>
                      </p:stCondLst>
                      <p:childTnLst>
                        <p:par>
                          <p:cTn id="167" fill="hold" nodeType="withGroup">
                            <p:stCondLst>
                              <p:cond delay="0"/>
                            </p:stCondLst>
                            <p:childTnLst>
                              <p:par>
                                <p:cTn id="168" presetID="2" presetClass="entr" presetSubtype="4" fill="hold" grpId="1" nodeType="clickEffect">
                                  <p:stCondLst>
                                    <p:cond delay="0"/>
                                  </p:stCondLst>
                                  <p:childTnLst>
                                    <p:set>
                                      <p:cBhvr>
                                        <p:cTn id="169" dur="1" fill="hold">
                                          <p:stCondLst>
                                            <p:cond delay="0"/>
                                          </p:stCondLst>
                                        </p:cTn>
                                        <p:tgtEl>
                                          <p:spTgt spid="577566"/>
                                        </p:tgtEl>
                                        <p:attrNameLst>
                                          <p:attrName>style.visibility</p:attrName>
                                        </p:attrNameLst>
                                      </p:cBhvr>
                                      <p:to>
                                        <p:strVal val="visible"/>
                                      </p:to>
                                    </p:set>
                                    <p:anim calcmode="lin" valueType="num">
                                      <p:cBhvr additive="base">
                                        <p:cTn id="170" dur="500" fill="hold"/>
                                        <p:tgtEl>
                                          <p:spTgt spid="577566"/>
                                        </p:tgtEl>
                                        <p:attrNameLst>
                                          <p:attrName>ppt_x</p:attrName>
                                        </p:attrNameLst>
                                      </p:cBhvr>
                                      <p:tavLst>
                                        <p:tav tm="0">
                                          <p:val>
                                            <p:strVal val="#ppt_x"/>
                                          </p:val>
                                        </p:tav>
                                        <p:tav tm="100000">
                                          <p:val>
                                            <p:strVal val="#ppt_x"/>
                                          </p:val>
                                        </p:tav>
                                      </p:tavLst>
                                    </p:anim>
                                    <p:anim calcmode="lin" valueType="num">
                                      <p:cBhvr additive="base">
                                        <p:cTn id="171" dur="500" fill="hold"/>
                                        <p:tgtEl>
                                          <p:spTgt spid="5775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7538" grpId="0"/>
      <p:bldP spid="577539" grpId="0" animBg="1"/>
      <p:bldP spid="577541" grpId="0"/>
      <p:bldP spid="577542" grpId="0" animBg="1"/>
      <p:bldP spid="577543" grpId="0" animBg="1"/>
      <p:bldP spid="577544" grpId="0" animBg="1"/>
      <p:bldP spid="577545" grpId="0" animBg="1"/>
      <p:bldP spid="577546" grpId="0" animBg="1"/>
      <p:bldP spid="577547" grpId="0"/>
      <p:bldP spid="577548" grpId="0"/>
      <p:bldP spid="577549" grpId="0"/>
      <p:bldP spid="577550" grpId="0"/>
      <p:bldP spid="577551" grpId="0"/>
      <p:bldP spid="577552" grpId="0" animBg="1"/>
      <p:bldP spid="577553" grpId="0" animBg="1"/>
      <p:bldP spid="577554" grpId="0" animBg="1"/>
      <p:bldP spid="577555" grpId="0"/>
      <p:bldP spid="577556" grpId="0" animBg="1"/>
      <p:bldP spid="577557" grpId="0" animBg="1"/>
      <p:bldP spid="577558" grpId="0" animBg="1"/>
      <p:bldP spid="577559" grpId="0" animBg="1"/>
      <p:bldP spid="577560" grpId="0" animBg="1"/>
      <p:bldP spid="577561" grpId="0" animBg="1"/>
      <p:bldP spid="577562" grpId="0" animBg="1"/>
      <p:bldP spid="577563" grpId="0" animBg="1"/>
      <p:bldP spid="577564" grpId="0" animBg="1"/>
      <p:bldP spid="577565" grpId="0" animBg="1"/>
      <p:bldP spid="577566" grpId="0"/>
      <p:bldP spid="577566" grpId="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ext Box 2"/>
          <p:cNvSpPr txBox="1">
            <a:spLocks noChangeArrowheads="1"/>
          </p:cNvSpPr>
          <p:nvPr/>
        </p:nvSpPr>
        <p:spPr bwMode="auto">
          <a:xfrm>
            <a:off x="1362075" y="261938"/>
            <a:ext cx="5314950" cy="365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defRPr b="1">
                <a:solidFill>
                  <a:schemeClr val="tx1"/>
                </a:solidFill>
                <a:latin typeface="Arial" panose="020B0604020202020204" pitchFamily="34" charset="0"/>
                <a:cs typeface="Arial" panose="020B0604020202020204" pitchFamily="34" charset="0"/>
              </a:defRPr>
            </a:lvl1pPr>
            <a:lvl2pPr marL="11430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lvl="1" eaLnBrk="0" fontAlgn="base" hangingPunct="0">
              <a:spcBef>
                <a:spcPct val="0"/>
              </a:spcBef>
              <a:spcAft>
                <a:spcPct val="0"/>
              </a:spcAft>
            </a:pPr>
            <a:r>
              <a:rPr lang="en-GB" altLang="en-US" sz="1500">
                <a:solidFill>
                  <a:srgbClr val="FFFFFF"/>
                </a:solidFill>
                <a:latin typeface="Times New Roman" panose="02020603050405020304" pitchFamily="18" charset="0"/>
              </a:rPr>
              <a:t>C</a:t>
            </a:r>
            <a:r>
              <a:rPr lang="en-GB" altLang="en-US" sz="1350">
                <a:solidFill>
                  <a:srgbClr val="FFFFFF"/>
                </a:solidFill>
                <a:latin typeface="Times New Roman" panose="02020603050405020304" pitchFamily="18" charset="0"/>
              </a:rPr>
              <a:t>OBI</a:t>
            </a:r>
            <a:r>
              <a:rPr lang="en-GB" altLang="en-US" sz="1500">
                <a:solidFill>
                  <a:srgbClr val="FFFFFF"/>
                </a:solidFill>
                <a:latin typeface="Times New Roman" panose="02020603050405020304" pitchFamily="18" charset="0"/>
              </a:rPr>
              <a:t>T Cube</a:t>
            </a:r>
          </a:p>
        </p:txBody>
      </p:sp>
      <p:sp>
        <p:nvSpPr>
          <p:cNvPr id="86019" name="Text Box 16"/>
          <p:cNvSpPr txBox="1">
            <a:spLocks noChangeArrowheads="1"/>
          </p:cNvSpPr>
          <p:nvPr/>
        </p:nvSpPr>
        <p:spPr bwMode="auto">
          <a:xfrm>
            <a:off x="1818085" y="1006079"/>
            <a:ext cx="5454253"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cs typeface="Arial" panose="020B0604020202020204" pitchFamily="34" charset="0"/>
              </a:defRPr>
            </a:lvl1pPr>
            <a:lvl2pPr marL="742950" indent="-28575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1200">
                <a:solidFill>
                  <a:srgbClr val="292929"/>
                </a:solidFill>
                <a:latin typeface="Times New Roman" panose="02020603050405020304" pitchFamily="18" charset="0"/>
              </a:rPr>
              <a:t>IT resources are managed by IT processes to achieve IT goals that respond to the business requirements. This is the basic principle of the C</a:t>
            </a:r>
            <a:r>
              <a:rPr lang="en-US" altLang="en-US" sz="1050">
                <a:solidFill>
                  <a:srgbClr val="292929"/>
                </a:solidFill>
                <a:latin typeface="Times New Roman" panose="02020603050405020304" pitchFamily="18" charset="0"/>
              </a:rPr>
              <a:t>OBI</a:t>
            </a:r>
            <a:r>
              <a:rPr lang="en-US" altLang="en-US" sz="1200">
                <a:solidFill>
                  <a:srgbClr val="292929"/>
                </a:solidFill>
                <a:latin typeface="Times New Roman" panose="02020603050405020304" pitchFamily="18" charset="0"/>
              </a:rPr>
              <a:t>T framework, as illustrated by the C</a:t>
            </a:r>
            <a:r>
              <a:rPr lang="en-US" altLang="en-US" sz="1050">
                <a:solidFill>
                  <a:srgbClr val="292929"/>
                </a:solidFill>
                <a:latin typeface="Times New Roman" panose="02020603050405020304" pitchFamily="18" charset="0"/>
              </a:rPr>
              <a:t>OBI</a:t>
            </a:r>
            <a:r>
              <a:rPr lang="en-US" altLang="en-US" sz="1200">
                <a:solidFill>
                  <a:srgbClr val="292929"/>
                </a:solidFill>
                <a:latin typeface="Times New Roman" panose="02020603050405020304" pitchFamily="18" charset="0"/>
              </a:rPr>
              <a:t>T cube.</a:t>
            </a:r>
          </a:p>
          <a:p>
            <a:pPr fontAlgn="base">
              <a:spcBef>
                <a:spcPct val="50000"/>
              </a:spcBef>
              <a:spcAft>
                <a:spcPct val="0"/>
              </a:spcAft>
            </a:pPr>
            <a:endParaRPr lang="en-US" altLang="en-US" sz="1200">
              <a:solidFill>
                <a:srgbClr val="292929"/>
              </a:solidFill>
              <a:latin typeface="Times New Roman" panose="02020603050405020304" pitchFamily="18" charset="0"/>
            </a:endParaRPr>
          </a:p>
        </p:txBody>
      </p:sp>
      <p:pic>
        <p:nvPicPr>
          <p:cNvPr id="86020" name="Picture 1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51560" y="1815704"/>
            <a:ext cx="2836069" cy="2426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59034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ext Box 3"/>
          <p:cNvSpPr txBox="1">
            <a:spLocks noChangeArrowheads="1"/>
          </p:cNvSpPr>
          <p:nvPr/>
        </p:nvSpPr>
        <p:spPr bwMode="auto">
          <a:xfrm>
            <a:off x="1331119" y="261938"/>
            <a:ext cx="5314950" cy="365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defRPr b="1">
                <a:solidFill>
                  <a:schemeClr val="tx1"/>
                </a:solidFill>
                <a:latin typeface="Arial" panose="020B0604020202020204" pitchFamily="34" charset="0"/>
                <a:cs typeface="Arial" panose="020B0604020202020204" pitchFamily="34" charset="0"/>
              </a:defRPr>
            </a:lvl1pPr>
            <a:lvl2pPr marL="114300">
              <a:defRPr b="1">
                <a:solidFill>
                  <a:schemeClr val="tx1"/>
                </a:solidFill>
                <a:latin typeface="Arial" panose="020B0604020202020204" pitchFamily="34" charset="0"/>
                <a:cs typeface="Arial" panose="020B0604020202020204" pitchFamily="34" charset="0"/>
              </a:defRPr>
            </a:lvl2pPr>
            <a:lvl3pPr marL="1143000" indent="-228600">
              <a:defRPr b="1">
                <a:solidFill>
                  <a:schemeClr val="tx1"/>
                </a:solidFill>
                <a:latin typeface="Arial" panose="020B0604020202020204" pitchFamily="34" charset="0"/>
                <a:cs typeface="Arial" panose="020B0604020202020204" pitchFamily="34" charset="0"/>
              </a:defRPr>
            </a:lvl3pPr>
            <a:lvl4pPr marL="1600200" indent="-228600">
              <a:defRPr b="1">
                <a:solidFill>
                  <a:schemeClr val="tx1"/>
                </a:solidFill>
                <a:latin typeface="Arial" panose="020B0604020202020204" pitchFamily="34" charset="0"/>
                <a:cs typeface="Arial" panose="020B0604020202020204" pitchFamily="34" charset="0"/>
              </a:defRPr>
            </a:lvl4pPr>
            <a:lvl5pPr marL="2057400" indent="-22860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lvl="1" eaLnBrk="0" fontAlgn="base" hangingPunct="0">
              <a:spcBef>
                <a:spcPct val="0"/>
              </a:spcBef>
              <a:spcAft>
                <a:spcPct val="0"/>
              </a:spcAft>
            </a:pPr>
            <a:r>
              <a:rPr lang="en-GB" altLang="en-US" sz="1500">
                <a:solidFill>
                  <a:srgbClr val="FFFFFF"/>
                </a:solidFill>
                <a:latin typeface="Times New Roman" panose="02020603050405020304" pitchFamily="18" charset="0"/>
              </a:rPr>
              <a:t>Interrelationship of the  C</a:t>
            </a:r>
            <a:r>
              <a:rPr lang="en-GB" altLang="en-US" sz="1350">
                <a:solidFill>
                  <a:srgbClr val="FFFFFF"/>
                </a:solidFill>
                <a:latin typeface="Times New Roman" panose="02020603050405020304" pitchFamily="18" charset="0"/>
              </a:rPr>
              <a:t>OBI</a:t>
            </a:r>
            <a:r>
              <a:rPr lang="en-GB" altLang="en-US" sz="1500">
                <a:solidFill>
                  <a:srgbClr val="FFFFFF"/>
                </a:solidFill>
                <a:latin typeface="Times New Roman" panose="02020603050405020304" pitchFamily="18" charset="0"/>
              </a:rPr>
              <a:t>T Components</a:t>
            </a:r>
          </a:p>
        </p:txBody>
      </p:sp>
      <p:pic>
        <p:nvPicPr>
          <p:cNvPr id="88067" name="Picture 4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4235" y="789385"/>
            <a:ext cx="5965031" cy="381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3030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1657350" y="285750"/>
            <a:ext cx="5829300" cy="742950"/>
          </a:xfrm>
        </p:spPr>
        <p:txBody>
          <a:bodyPr/>
          <a:lstStyle/>
          <a:p>
            <a:pPr eaLnBrk="1" hangingPunct="1"/>
            <a:r>
              <a:rPr lang="en-US" altLang="en-US" sz="3000">
                <a:latin typeface="Arial Narrow" panose="020B0606020202030204" pitchFamily="34" charset="0"/>
              </a:rPr>
              <a:t>Large and Complex Systems</a:t>
            </a:r>
          </a:p>
        </p:txBody>
      </p:sp>
      <p:sp>
        <p:nvSpPr>
          <p:cNvPr id="43011" name="Text Box 3"/>
          <p:cNvSpPr txBox="1">
            <a:spLocks noChangeArrowheads="1"/>
          </p:cNvSpPr>
          <p:nvPr/>
        </p:nvSpPr>
        <p:spPr bwMode="auto">
          <a:xfrm>
            <a:off x="1614488" y="3136106"/>
            <a:ext cx="5979319" cy="161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lnSpc>
                <a:spcPct val="90000"/>
              </a:lnSpc>
              <a:buClr>
                <a:srgbClr val="99CCFF"/>
              </a:buClr>
              <a:buFont typeface="Wingdings" panose="05000000000000000000" pitchFamily="2" charset="2"/>
              <a:buChar char="§"/>
            </a:pPr>
            <a:r>
              <a:rPr lang="en-US" altLang="en-US" sz="1200">
                <a:latin typeface="Arial" panose="020B0604020202020204" pitchFamily="34" charset="0"/>
              </a:rPr>
              <a:t>  </a:t>
            </a:r>
            <a:r>
              <a:rPr lang="en-US" altLang="en-US" sz="1050">
                <a:solidFill>
                  <a:schemeClr val="tx2"/>
                </a:solidFill>
                <a:latin typeface="Arial" panose="020B0604020202020204" pitchFamily="34" charset="0"/>
                <a:cs typeface="Times New Roman" panose="02020603050405020304" pitchFamily="18" charset="0"/>
              </a:rPr>
              <a:t>System security plan reflects information system decomposition with adequate security controls</a:t>
            </a:r>
          </a:p>
          <a:p>
            <a:pPr eaLnBrk="1" hangingPunct="1">
              <a:lnSpc>
                <a:spcPct val="90000"/>
              </a:lnSpc>
              <a:spcAft>
                <a:spcPct val="20000"/>
              </a:spcAft>
              <a:buClr>
                <a:srgbClr val="99CCFF"/>
              </a:buClr>
              <a:buFont typeface="Wingdings" panose="05000000000000000000" pitchFamily="2" charset="2"/>
              <a:buNone/>
            </a:pPr>
            <a:r>
              <a:rPr lang="en-US" altLang="en-US" sz="1050">
                <a:solidFill>
                  <a:schemeClr val="tx2"/>
                </a:solidFill>
                <a:latin typeface="Arial" panose="020B0604020202020204" pitchFamily="34" charset="0"/>
                <a:cs typeface="Times New Roman" panose="02020603050405020304" pitchFamily="18" charset="0"/>
              </a:rPr>
              <a:t>     assigned to each subsystem component.</a:t>
            </a:r>
          </a:p>
          <a:p>
            <a:pPr eaLnBrk="1" hangingPunct="1">
              <a:lnSpc>
                <a:spcPct val="90000"/>
              </a:lnSpc>
              <a:spcBef>
                <a:spcPct val="20000"/>
              </a:spcBef>
              <a:buClr>
                <a:srgbClr val="99CCFF"/>
              </a:buClr>
              <a:buFont typeface="Wingdings" panose="05000000000000000000" pitchFamily="2" charset="2"/>
              <a:buChar char="§"/>
            </a:pPr>
            <a:r>
              <a:rPr lang="en-US" altLang="en-US" sz="1050">
                <a:solidFill>
                  <a:schemeClr val="tx2"/>
                </a:solidFill>
                <a:latin typeface="Arial" panose="020B0604020202020204" pitchFamily="34" charset="0"/>
                <a:cs typeface="Times New Roman" panose="02020603050405020304" pitchFamily="18" charset="0"/>
              </a:rPr>
              <a:t>  Security assessment procedures tailored for the security controls in each subsystem component</a:t>
            </a:r>
          </a:p>
          <a:p>
            <a:pPr eaLnBrk="1" hangingPunct="1">
              <a:lnSpc>
                <a:spcPct val="90000"/>
              </a:lnSpc>
              <a:spcAft>
                <a:spcPct val="20000"/>
              </a:spcAft>
              <a:buClr>
                <a:srgbClr val="99CCFF"/>
              </a:buClr>
              <a:buFont typeface="Wingdings" panose="05000000000000000000" pitchFamily="2" charset="2"/>
              <a:buNone/>
            </a:pPr>
            <a:r>
              <a:rPr lang="en-US" altLang="en-US" sz="1050">
                <a:solidFill>
                  <a:schemeClr val="tx2"/>
                </a:solidFill>
                <a:latin typeface="Arial" panose="020B0604020202020204" pitchFamily="34" charset="0"/>
                <a:cs typeface="Times New Roman" panose="02020603050405020304" pitchFamily="18" charset="0"/>
              </a:rPr>
              <a:t>     and for the combined system-level controls.</a:t>
            </a:r>
          </a:p>
          <a:p>
            <a:pPr eaLnBrk="1" hangingPunct="1">
              <a:lnSpc>
                <a:spcPct val="90000"/>
              </a:lnSpc>
              <a:spcBef>
                <a:spcPct val="20000"/>
              </a:spcBef>
              <a:buClr>
                <a:srgbClr val="99CCFF"/>
              </a:buClr>
              <a:buFont typeface="Wingdings" panose="05000000000000000000" pitchFamily="2" charset="2"/>
              <a:buChar char="§"/>
            </a:pPr>
            <a:r>
              <a:rPr lang="en-US" altLang="en-US" sz="1050">
                <a:solidFill>
                  <a:schemeClr val="tx2"/>
                </a:solidFill>
                <a:latin typeface="Arial" panose="020B0604020202020204" pitchFamily="34" charset="0"/>
                <a:cs typeface="Times New Roman" panose="02020603050405020304" pitchFamily="18" charset="0"/>
              </a:rPr>
              <a:t>  Security assessment performed on each subsystem component and on system-level controls not</a:t>
            </a:r>
          </a:p>
          <a:p>
            <a:pPr eaLnBrk="1" hangingPunct="1">
              <a:lnSpc>
                <a:spcPct val="90000"/>
              </a:lnSpc>
              <a:spcAft>
                <a:spcPct val="20000"/>
              </a:spcAft>
              <a:buClr>
                <a:srgbClr val="99CCFF"/>
              </a:buClr>
              <a:buFont typeface="Wingdings" panose="05000000000000000000" pitchFamily="2" charset="2"/>
              <a:buNone/>
            </a:pPr>
            <a:r>
              <a:rPr lang="en-US" altLang="en-US" sz="1050">
                <a:solidFill>
                  <a:schemeClr val="tx2"/>
                </a:solidFill>
                <a:latin typeface="Arial" panose="020B0604020202020204" pitchFamily="34" charset="0"/>
                <a:cs typeface="Times New Roman" panose="02020603050405020304" pitchFamily="18" charset="0"/>
              </a:rPr>
              <a:t>     covered by subsystem assessments.</a:t>
            </a:r>
          </a:p>
          <a:p>
            <a:pPr eaLnBrk="1" hangingPunct="1">
              <a:lnSpc>
                <a:spcPct val="90000"/>
              </a:lnSpc>
              <a:spcBef>
                <a:spcPct val="20000"/>
              </a:spcBef>
              <a:buClr>
                <a:srgbClr val="99CCFF"/>
              </a:buClr>
              <a:buFont typeface="Wingdings" panose="05000000000000000000" pitchFamily="2" charset="2"/>
              <a:buChar char="§"/>
            </a:pPr>
            <a:r>
              <a:rPr lang="en-US" altLang="en-US" sz="1050">
                <a:solidFill>
                  <a:schemeClr val="tx2"/>
                </a:solidFill>
                <a:latin typeface="Arial" panose="020B0604020202020204" pitchFamily="34" charset="0"/>
                <a:cs typeface="Times New Roman" panose="02020603050405020304" pitchFamily="18" charset="0"/>
              </a:rPr>
              <a:t>  Security authorization performed on the information system as a whole.</a:t>
            </a:r>
          </a:p>
        </p:txBody>
      </p:sp>
      <p:grpSp>
        <p:nvGrpSpPr>
          <p:cNvPr id="43012" name="Group 37"/>
          <p:cNvGrpSpPr>
            <a:grpSpLocks/>
          </p:cNvGrpSpPr>
          <p:nvPr/>
        </p:nvGrpSpPr>
        <p:grpSpPr bwMode="auto">
          <a:xfrm>
            <a:off x="2507457" y="1064419"/>
            <a:ext cx="4107656" cy="1943100"/>
            <a:chOff x="1146" y="894"/>
            <a:chExt cx="3450" cy="1632"/>
          </a:xfrm>
        </p:grpSpPr>
        <p:sp>
          <p:nvSpPr>
            <p:cNvPr id="43013" name="Rectangle 38"/>
            <p:cNvSpPr>
              <a:spLocks noChangeArrowheads="1"/>
            </p:cNvSpPr>
            <p:nvPr/>
          </p:nvSpPr>
          <p:spPr bwMode="auto">
            <a:xfrm>
              <a:off x="1146" y="894"/>
              <a:ext cx="3450" cy="1632"/>
            </a:xfrm>
            <a:prstGeom prst="rect">
              <a:avLst/>
            </a:prstGeom>
            <a:solidFill>
              <a:srgbClr val="333399"/>
            </a:solidFill>
            <a:ln w="12700">
              <a:solidFill>
                <a:srgbClr val="000000"/>
              </a:solidFill>
              <a:miter lim="800000"/>
              <a:headEnd/>
              <a:tailEnd/>
            </a:ln>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sz="1050"/>
            </a:p>
          </p:txBody>
        </p:sp>
        <p:sp>
          <p:nvSpPr>
            <p:cNvPr id="43014" name="Text Box 39"/>
            <p:cNvSpPr txBox="1">
              <a:spLocks noChangeArrowheads="1"/>
            </p:cNvSpPr>
            <p:nvPr/>
          </p:nvSpPr>
          <p:spPr bwMode="auto">
            <a:xfrm>
              <a:off x="2014" y="1002"/>
              <a:ext cx="1695"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a:r>
                <a:rPr lang="en-US" altLang="en-US" sz="900" b="1">
                  <a:latin typeface="Arial" panose="020B0604020202020204" pitchFamily="34" charset="0"/>
                </a:rPr>
                <a:t>Authorization Boundary</a:t>
              </a:r>
            </a:p>
          </p:txBody>
        </p:sp>
        <p:grpSp>
          <p:nvGrpSpPr>
            <p:cNvPr id="43015" name="Group 40"/>
            <p:cNvGrpSpPr>
              <a:grpSpLocks/>
            </p:cNvGrpSpPr>
            <p:nvPr/>
          </p:nvGrpSpPr>
          <p:grpSpPr bwMode="auto">
            <a:xfrm>
              <a:off x="1439" y="1230"/>
              <a:ext cx="2839" cy="1145"/>
              <a:chOff x="1439" y="1230"/>
              <a:chExt cx="2839" cy="1145"/>
            </a:xfrm>
          </p:grpSpPr>
          <p:sp>
            <p:nvSpPr>
              <p:cNvPr id="43016" name="Text Box 41"/>
              <p:cNvSpPr txBox="1">
                <a:spLocks noChangeArrowheads="1"/>
              </p:cNvSpPr>
              <p:nvPr/>
            </p:nvSpPr>
            <p:spPr bwMode="auto">
              <a:xfrm>
                <a:off x="1439" y="1230"/>
                <a:ext cx="2839" cy="1145"/>
              </a:xfrm>
              <a:prstGeom prst="rect">
                <a:avLst/>
              </a:prstGeom>
              <a:solidFill>
                <a:srgbClr val="C0C0C0"/>
              </a:solidFill>
              <a:ln w="28575">
                <a:solidFill>
                  <a:srgbClr val="000000"/>
                </a:solidFill>
                <a:prstDash val="dash"/>
                <a:miter lim="800000"/>
                <a:headEnd/>
                <a:tailEnd/>
              </a:ln>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endParaRPr lang="en-US" altLang="en-US" sz="900"/>
              </a:p>
            </p:txBody>
          </p:sp>
          <p:grpSp>
            <p:nvGrpSpPr>
              <p:cNvPr id="43017" name="Group 42"/>
              <p:cNvGrpSpPr>
                <a:grpSpLocks/>
              </p:cNvGrpSpPr>
              <p:nvPr/>
            </p:nvGrpSpPr>
            <p:grpSpPr bwMode="auto">
              <a:xfrm>
                <a:off x="1499" y="1554"/>
                <a:ext cx="940" cy="768"/>
                <a:chOff x="1499" y="1554"/>
                <a:chExt cx="940" cy="768"/>
              </a:xfrm>
            </p:grpSpPr>
            <p:grpSp>
              <p:nvGrpSpPr>
                <p:cNvPr id="43029" name="Group 43"/>
                <p:cNvGrpSpPr>
                  <a:grpSpLocks/>
                </p:cNvGrpSpPr>
                <p:nvPr/>
              </p:nvGrpSpPr>
              <p:grpSpPr bwMode="auto">
                <a:xfrm>
                  <a:off x="1607" y="1554"/>
                  <a:ext cx="754" cy="502"/>
                  <a:chOff x="1607" y="1554"/>
                  <a:chExt cx="754" cy="502"/>
                </a:xfrm>
              </p:grpSpPr>
              <p:sp>
                <p:nvSpPr>
                  <p:cNvPr id="43031" name="Rectangle 44"/>
                  <p:cNvSpPr>
                    <a:spLocks noChangeArrowheads="1"/>
                  </p:cNvSpPr>
                  <p:nvPr/>
                </p:nvSpPr>
                <p:spPr bwMode="auto">
                  <a:xfrm>
                    <a:off x="1607" y="1554"/>
                    <a:ext cx="754" cy="502"/>
                  </a:xfrm>
                  <a:prstGeom prst="rect">
                    <a:avLst/>
                  </a:prstGeom>
                  <a:solidFill>
                    <a:srgbClr val="99CCFF"/>
                  </a:solidFill>
                  <a:ln w="12700">
                    <a:solidFill>
                      <a:srgbClr val="000000"/>
                    </a:solidFill>
                    <a:miter lim="800000"/>
                    <a:headEnd/>
                    <a:tailEnd/>
                  </a:ln>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sz="1050"/>
                  </a:p>
                </p:txBody>
              </p:sp>
              <p:sp>
                <p:nvSpPr>
                  <p:cNvPr id="43032" name="Text Box 45"/>
                  <p:cNvSpPr txBox="1">
                    <a:spLocks noChangeArrowheads="1"/>
                  </p:cNvSpPr>
                  <p:nvPr/>
                </p:nvSpPr>
                <p:spPr bwMode="auto">
                  <a:xfrm>
                    <a:off x="1649" y="1658"/>
                    <a:ext cx="676"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a:r>
                      <a:rPr lang="en-US" altLang="en-US" sz="675" b="1">
                        <a:solidFill>
                          <a:srgbClr val="000000"/>
                        </a:solidFill>
                        <a:latin typeface="Arial" panose="020B0604020202020204" pitchFamily="34" charset="0"/>
                      </a:rPr>
                      <a:t>Subsystem</a:t>
                    </a:r>
                  </a:p>
                  <a:p>
                    <a:pPr algn="ctr"/>
                    <a:r>
                      <a:rPr lang="en-US" altLang="en-US" sz="675" b="1">
                        <a:solidFill>
                          <a:srgbClr val="000000"/>
                        </a:solidFill>
                        <a:latin typeface="Arial" panose="020B0604020202020204" pitchFamily="34" charset="0"/>
                      </a:rPr>
                      <a:t>Component</a:t>
                    </a:r>
                  </a:p>
                </p:txBody>
              </p:sp>
            </p:grpSp>
            <p:sp>
              <p:nvSpPr>
                <p:cNvPr id="43030" name="Text Box 46"/>
                <p:cNvSpPr txBox="1">
                  <a:spLocks noChangeArrowheads="1"/>
                </p:cNvSpPr>
                <p:nvPr/>
              </p:nvSpPr>
              <p:spPr bwMode="auto">
                <a:xfrm>
                  <a:off x="1499" y="2071"/>
                  <a:ext cx="940" cy="251"/>
                </a:xfrm>
                <a:prstGeom prst="rect">
                  <a:avLst/>
                </a:prstGeom>
                <a:noFill/>
                <a:ln>
                  <a:noFill/>
                </a:ln>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a:r>
                    <a:rPr lang="en-US" altLang="en-US" sz="675" b="1">
                      <a:solidFill>
                        <a:srgbClr val="000000"/>
                      </a:solidFill>
                      <a:latin typeface="Arial" panose="020B0604020202020204" pitchFamily="34" charset="0"/>
                    </a:rPr>
                    <a:t>Local Area Network</a:t>
                  </a:r>
                </a:p>
                <a:p>
                  <a:pPr algn="ctr"/>
                  <a:r>
                    <a:rPr lang="en-US" altLang="en-US" sz="675" b="1">
                      <a:solidFill>
                        <a:srgbClr val="000000"/>
                      </a:solidFill>
                      <a:latin typeface="Arial" panose="020B0604020202020204" pitchFamily="34" charset="0"/>
                    </a:rPr>
                    <a:t>Alpha</a:t>
                  </a:r>
                </a:p>
              </p:txBody>
            </p:sp>
          </p:grpSp>
          <p:grpSp>
            <p:nvGrpSpPr>
              <p:cNvPr id="43018" name="Group 47"/>
              <p:cNvGrpSpPr>
                <a:grpSpLocks/>
              </p:cNvGrpSpPr>
              <p:nvPr/>
            </p:nvGrpSpPr>
            <p:grpSpPr bwMode="auto">
              <a:xfrm>
                <a:off x="2538" y="1614"/>
                <a:ext cx="659" cy="527"/>
                <a:chOff x="2538" y="1614"/>
                <a:chExt cx="659" cy="527"/>
              </a:xfrm>
            </p:grpSpPr>
            <p:grpSp>
              <p:nvGrpSpPr>
                <p:cNvPr id="43025" name="Group 48"/>
                <p:cNvGrpSpPr>
                  <a:grpSpLocks/>
                </p:cNvGrpSpPr>
                <p:nvPr/>
              </p:nvGrpSpPr>
              <p:grpSpPr bwMode="auto">
                <a:xfrm>
                  <a:off x="2577" y="1614"/>
                  <a:ext cx="575" cy="370"/>
                  <a:chOff x="2577" y="1614"/>
                  <a:chExt cx="575" cy="370"/>
                </a:xfrm>
              </p:grpSpPr>
              <p:sp>
                <p:nvSpPr>
                  <p:cNvPr id="43027" name="Rectangle 49"/>
                  <p:cNvSpPr>
                    <a:spLocks noChangeArrowheads="1"/>
                  </p:cNvSpPr>
                  <p:nvPr/>
                </p:nvSpPr>
                <p:spPr bwMode="auto">
                  <a:xfrm>
                    <a:off x="2577" y="1614"/>
                    <a:ext cx="575" cy="370"/>
                  </a:xfrm>
                  <a:prstGeom prst="rect">
                    <a:avLst/>
                  </a:prstGeom>
                  <a:solidFill>
                    <a:srgbClr val="99CCFF"/>
                  </a:solidFill>
                  <a:ln w="9525">
                    <a:solidFill>
                      <a:srgbClr val="000000"/>
                    </a:solidFill>
                    <a:miter lim="800000"/>
                    <a:headEnd/>
                    <a:tailEnd/>
                  </a:ln>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sz="1050"/>
                  </a:p>
                </p:txBody>
              </p:sp>
              <p:sp>
                <p:nvSpPr>
                  <p:cNvPr id="43028" name="Text Box 50"/>
                  <p:cNvSpPr txBox="1">
                    <a:spLocks noChangeArrowheads="1"/>
                  </p:cNvSpPr>
                  <p:nvPr/>
                </p:nvSpPr>
                <p:spPr bwMode="auto">
                  <a:xfrm>
                    <a:off x="2601" y="1670"/>
                    <a:ext cx="5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a:r>
                      <a:rPr lang="en-US" altLang="en-US" sz="675" b="1">
                        <a:solidFill>
                          <a:srgbClr val="000000"/>
                        </a:solidFill>
                        <a:latin typeface="Arial" panose="020B0604020202020204" pitchFamily="34" charset="0"/>
                      </a:rPr>
                      <a:t>Subsystem</a:t>
                    </a:r>
                  </a:p>
                  <a:p>
                    <a:pPr algn="ctr"/>
                    <a:r>
                      <a:rPr lang="en-US" altLang="en-US" sz="675" b="1">
                        <a:solidFill>
                          <a:srgbClr val="000000"/>
                        </a:solidFill>
                        <a:latin typeface="Arial" panose="020B0604020202020204" pitchFamily="34" charset="0"/>
                      </a:rPr>
                      <a:t>Component</a:t>
                    </a:r>
                  </a:p>
                </p:txBody>
              </p:sp>
            </p:grpSp>
            <p:sp>
              <p:nvSpPr>
                <p:cNvPr id="43026" name="Text Box 51"/>
                <p:cNvSpPr txBox="1">
                  <a:spLocks noChangeArrowheads="1"/>
                </p:cNvSpPr>
                <p:nvPr/>
              </p:nvSpPr>
              <p:spPr bwMode="auto">
                <a:xfrm>
                  <a:off x="2538" y="1998"/>
                  <a:ext cx="659"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a:r>
                    <a:rPr lang="en-US" altLang="en-US" sz="675" b="1">
                      <a:solidFill>
                        <a:srgbClr val="000000"/>
                      </a:solidFill>
                      <a:latin typeface="Arial" panose="020B0604020202020204" pitchFamily="34" charset="0"/>
                    </a:rPr>
                    <a:t>System Guard</a:t>
                  </a:r>
                </a:p>
              </p:txBody>
            </p:sp>
          </p:grpSp>
          <p:grpSp>
            <p:nvGrpSpPr>
              <p:cNvPr id="43019" name="Group 52"/>
              <p:cNvGrpSpPr>
                <a:grpSpLocks/>
              </p:cNvGrpSpPr>
              <p:nvPr/>
            </p:nvGrpSpPr>
            <p:grpSpPr bwMode="auto">
              <a:xfrm>
                <a:off x="3266" y="1554"/>
                <a:ext cx="940" cy="768"/>
                <a:chOff x="3266" y="1554"/>
                <a:chExt cx="940" cy="768"/>
              </a:xfrm>
            </p:grpSpPr>
            <p:grpSp>
              <p:nvGrpSpPr>
                <p:cNvPr id="43021" name="Group 53"/>
                <p:cNvGrpSpPr>
                  <a:grpSpLocks/>
                </p:cNvGrpSpPr>
                <p:nvPr/>
              </p:nvGrpSpPr>
              <p:grpSpPr bwMode="auto">
                <a:xfrm>
                  <a:off x="3368" y="1554"/>
                  <a:ext cx="754" cy="502"/>
                  <a:chOff x="3368" y="1554"/>
                  <a:chExt cx="754" cy="502"/>
                </a:xfrm>
              </p:grpSpPr>
              <p:sp>
                <p:nvSpPr>
                  <p:cNvPr id="43023" name="Rectangle 54"/>
                  <p:cNvSpPr>
                    <a:spLocks noChangeArrowheads="1"/>
                  </p:cNvSpPr>
                  <p:nvPr/>
                </p:nvSpPr>
                <p:spPr bwMode="auto">
                  <a:xfrm>
                    <a:off x="3368" y="1554"/>
                    <a:ext cx="754" cy="502"/>
                  </a:xfrm>
                  <a:prstGeom prst="rect">
                    <a:avLst/>
                  </a:prstGeom>
                  <a:solidFill>
                    <a:srgbClr val="99CCFF"/>
                  </a:solidFill>
                  <a:ln w="9525">
                    <a:solidFill>
                      <a:srgbClr val="000000"/>
                    </a:solidFill>
                    <a:miter lim="800000"/>
                    <a:headEnd/>
                    <a:tailEnd/>
                  </a:ln>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sz="1050"/>
                  </a:p>
                </p:txBody>
              </p:sp>
              <p:sp>
                <p:nvSpPr>
                  <p:cNvPr id="43024" name="Text Box 55"/>
                  <p:cNvSpPr txBox="1">
                    <a:spLocks noChangeArrowheads="1"/>
                  </p:cNvSpPr>
                  <p:nvPr/>
                </p:nvSpPr>
                <p:spPr bwMode="auto">
                  <a:xfrm>
                    <a:off x="3410" y="1658"/>
                    <a:ext cx="676"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a:r>
                      <a:rPr lang="en-US" altLang="en-US" sz="675" b="1">
                        <a:solidFill>
                          <a:srgbClr val="000000"/>
                        </a:solidFill>
                        <a:latin typeface="Arial" panose="020B0604020202020204" pitchFamily="34" charset="0"/>
                      </a:rPr>
                      <a:t>Subsystem</a:t>
                    </a:r>
                  </a:p>
                  <a:p>
                    <a:pPr algn="ctr"/>
                    <a:r>
                      <a:rPr lang="en-US" altLang="en-US" sz="675" b="1">
                        <a:solidFill>
                          <a:srgbClr val="000000"/>
                        </a:solidFill>
                        <a:latin typeface="Arial" panose="020B0604020202020204" pitchFamily="34" charset="0"/>
                      </a:rPr>
                      <a:t>Component</a:t>
                    </a:r>
                    <a:endParaRPr lang="en-US" altLang="en-US" sz="675" b="1" i="1">
                      <a:solidFill>
                        <a:srgbClr val="000000"/>
                      </a:solidFill>
                      <a:latin typeface="Arial" panose="020B0604020202020204" pitchFamily="34" charset="0"/>
                    </a:endParaRPr>
                  </a:p>
                </p:txBody>
              </p:sp>
            </p:grpSp>
            <p:sp>
              <p:nvSpPr>
                <p:cNvPr id="43022" name="Text Box 56"/>
                <p:cNvSpPr txBox="1">
                  <a:spLocks noChangeArrowheads="1"/>
                </p:cNvSpPr>
                <p:nvPr/>
              </p:nvSpPr>
              <p:spPr bwMode="auto">
                <a:xfrm>
                  <a:off x="3266" y="2071"/>
                  <a:ext cx="940"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a:r>
                    <a:rPr lang="en-US" altLang="en-US" sz="675" b="1">
                      <a:solidFill>
                        <a:srgbClr val="000000"/>
                      </a:solidFill>
                      <a:latin typeface="Arial" panose="020B0604020202020204" pitchFamily="34" charset="0"/>
                    </a:rPr>
                    <a:t>Local Area Network</a:t>
                  </a:r>
                </a:p>
                <a:p>
                  <a:pPr algn="ctr"/>
                  <a:r>
                    <a:rPr lang="en-US" altLang="en-US" sz="675" b="1">
                      <a:solidFill>
                        <a:srgbClr val="000000"/>
                      </a:solidFill>
                      <a:latin typeface="Arial" panose="020B0604020202020204" pitchFamily="34" charset="0"/>
                    </a:rPr>
                    <a:t>Bravo</a:t>
                  </a:r>
                </a:p>
              </p:txBody>
            </p:sp>
          </p:grpSp>
          <p:sp>
            <p:nvSpPr>
              <p:cNvPr id="43020" name="Text Box 57"/>
              <p:cNvSpPr txBox="1">
                <a:spLocks noChangeArrowheads="1"/>
              </p:cNvSpPr>
              <p:nvPr/>
            </p:nvSpPr>
            <p:spPr bwMode="auto">
              <a:xfrm>
                <a:off x="1578" y="1278"/>
                <a:ext cx="2544"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a:r>
                  <a:rPr lang="en-US" altLang="en-US" sz="1050" b="1" i="1">
                    <a:solidFill>
                      <a:srgbClr val="000000"/>
                    </a:solidFill>
                  </a:rPr>
                  <a:t>Organizational Information System</a:t>
                </a:r>
                <a:endParaRPr lang="en-US" altLang="en-US" sz="1050">
                  <a:solidFill>
                    <a:srgbClr val="000000"/>
                  </a:solidFill>
                </a:endParaRPr>
              </a:p>
            </p:txBody>
          </p:sp>
        </p:grpSp>
      </p:grpSp>
    </p:spTree>
    <p:extLst>
      <p:ext uri="{BB962C8B-B14F-4D97-AF65-F5344CB8AC3E}">
        <p14:creationId xmlns:p14="http://schemas.microsoft.com/office/powerpoint/2010/main" val="29795839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52400" y="0"/>
            <a:ext cx="488852" cy="4933950"/>
          </a:xfrm>
          <a:prstGeom prst="rect">
            <a:avLst/>
          </a:prstGeom>
          <a:noFill/>
        </p:spPr>
        <p:txBody>
          <a:bodyPr vert="wordArtVert" wrap="square" rtlCol="0">
            <a:spAutoFit/>
          </a:bodyPr>
          <a:lstStyle/>
          <a:p>
            <a:pPr algn="ctr"/>
            <a:r>
              <a:rPr lang="en-US" sz="1600" spc="-300" dirty="0">
                <a:solidFill>
                  <a:srgbClr val="E46C0A"/>
                </a:solidFill>
                <a:latin typeface="Adobe Garamond Pro" pitchFamily="18" charset="0"/>
              </a:rPr>
              <a:t>Reading</a:t>
            </a:r>
            <a:endParaRPr lang="en-US" sz="1600" spc="-300" dirty="0">
              <a:latin typeface="Adobe Garamond Pro" pitchFamily="18" charset="0"/>
            </a:endParaRPr>
          </a:p>
        </p:txBody>
      </p:sp>
      <p:sp>
        <p:nvSpPr>
          <p:cNvPr id="5" name="Rectangle 4"/>
          <p:cNvSpPr/>
          <p:nvPr/>
        </p:nvSpPr>
        <p:spPr>
          <a:xfrm>
            <a:off x="660302" y="2190750"/>
            <a:ext cx="8077200" cy="461665"/>
          </a:xfrm>
          <a:prstGeom prst="rect">
            <a:avLst/>
          </a:prstGeom>
        </p:spPr>
        <p:txBody>
          <a:bodyPr wrap="square">
            <a:spAutoFit/>
          </a:bodyPr>
          <a:lstStyle/>
          <a:p>
            <a:pPr algn="ctr"/>
            <a:r>
              <a:rPr lang="en-US" sz="2400" dirty="0" err="1">
                <a:solidFill>
                  <a:srgbClr val="FFFFFF"/>
                </a:solidFill>
                <a:latin typeface="Adobe Garamond Pro" pitchFamily="18" charset="0"/>
              </a:rPr>
              <a:t>Brotby</a:t>
            </a:r>
            <a:r>
              <a:rPr lang="en-US" sz="2400" dirty="0">
                <a:solidFill>
                  <a:srgbClr val="FFFFFF"/>
                </a:solidFill>
                <a:latin typeface="Adobe Garamond Pro" pitchFamily="18" charset="0"/>
              </a:rPr>
              <a:t> 12</a:t>
            </a:r>
            <a:endParaRPr lang="en-US" sz="2400" i="1" dirty="0">
              <a:solidFill>
                <a:srgbClr val="FFFFFF"/>
              </a:solidFill>
              <a:latin typeface="Adobe Garamond Pro" pitchFamily="18" charset="0"/>
            </a:endParaRPr>
          </a:p>
        </p:txBody>
      </p:sp>
    </p:spTree>
    <p:extLst>
      <p:ext uri="{BB962C8B-B14F-4D97-AF65-F5344CB8AC3E}">
        <p14:creationId xmlns:p14="http://schemas.microsoft.com/office/powerpoint/2010/main" val="5929723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Title 1"/>
          <p:cNvSpPr>
            <a:spLocks noGrp="1"/>
          </p:cNvSpPr>
          <p:nvPr>
            <p:ph type="title"/>
          </p:nvPr>
        </p:nvSpPr>
        <p:spPr>
          <a:xfrm>
            <a:off x="1752600" y="0"/>
            <a:ext cx="6934200" cy="857250"/>
          </a:xfrm>
        </p:spPr>
        <p:txBody>
          <a:bodyPr>
            <a:normAutofit/>
          </a:bodyPr>
          <a:lstStyle/>
          <a:p>
            <a:pPr algn="r"/>
            <a:r>
              <a:rPr lang="en-US" sz="3200" dirty="0"/>
              <a:t>Questions?</a:t>
            </a:r>
            <a:endParaRPr lang="en-US" sz="3600" dirty="0"/>
          </a:p>
        </p:txBody>
      </p:sp>
      <p:sp>
        <p:nvSpPr>
          <p:cNvPr id="2"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5058" name="Picture 2" descr="http://www.bre.com/Portals/0/images/Support%20Page/question%20key%20brown.gif"/>
          <p:cNvPicPr>
            <a:picLocks noChangeAspect="1" noChangeArrowheads="1"/>
          </p:cNvPicPr>
          <p:nvPr/>
        </p:nvPicPr>
        <p:blipFill>
          <a:blip r:embed="rId3" cstate="print"/>
          <a:srcRect/>
          <a:stretch>
            <a:fillRect/>
          </a:stretch>
        </p:blipFill>
        <p:spPr bwMode="auto">
          <a:xfrm>
            <a:off x="4572000" y="914400"/>
            <a:ext cx="4400550" cy="4128039"/>
          </a:xfrm>
          <a:prstGeom prst="rect">
            <a:avLst/>
          </a:prstGeom>
          <a:noFill/>
        </p:spPr>
      </p:pic>
      <p:sp>
        <p:nvSpPr>
          <p:cNvPr id="10" name="Content Placeholder 9"/>
          <p:cNvSpPr>
            <a:spLocks noGrp="1"/>
          </p:cNvSpPr>
          <p:nvPr>
            <p:ph idx="1"/>
          </p:nvPr>
        </p:nvSpPr>
        <p:spPr>
          <a:xfrm>
            <a:off x="152400" y="1903213"/>
            <a:ext cx="4191000" cy="3183137"/>
          </a:xfrm>
        </p:spPr>
        <p:txBody>
          <a:bodyPr>
            <a:normAutofit/>
          </a:bodyPr>
          <a:lstStyle/>
          <a:p>
            <a:pPr algn="r">
              <a:buNone/>
            </a:pPr>
            <a:r>
              <a:rPr lang="en-US" sz="2800" b="1" dirty="0">
                <a:solidFill>
                  <a:srgbClr val="E46C0A"/>
                </a:solidFill>
                <a:latin typeface="Adobe Garamond Pro" pitchFamily="18" charset="0"/>
              </a:rPr>
              <a:t>Matt Hale, PhD</a:t>
            </a:r>
          </a:p>
          <a:p>
            <a:pPr algn="r">
              <a:buNone/>
            </a:pPr>
            <a:r>
              <a:rPr lang="en-US" sz="1600" b="1" dirty="0">
                <a:solidFill>
                  <a:srgbClr val="E46C0A"/>
                </a:solidFill>
                <a:latin typeface="Adobe Garamond Pro" pitchFamily="18" charset="0"/>
              </a:rPr>
              <a:t>U</a:t>
            </a:r>
            <a:r>
              <a:rPr lang="en-US" sz="1600" b="1" dirty="0">
                <a:solidFill>
                  <a:srgbClr val="FFFFFF"/>
                </a:solidFill>
                <a:latin typeface="Adobe Garamond Pro" pitchFamily="18" charset="0"/>
              </a:rPr>
              <a:t>niversity of</a:t>
            </a:r>
            <a:r>
              <a:rPr lang="en-US" sz="1600" b="1" dirty="0">
                <a:solidFill>
                  <a:srgbClr val="E46C0A"/>
                </a:solidFill>
                <a:latin typeface="Adobe Garamond Pro" pitchFamily="18" charset="0"/>
              </a:rPr>
              <a:t> N</a:t>
            </a:r>
            <a:r>
              <a:rPr lang="en-US" sz="1600" b="1" dirty="0">
                <a:solidFill>
                  <a:srgbClr val="FFFFFF"/>
                </a:solidFill>
                <a:latin typeface="Adobe Garamond Pro" pitchFamily="18" charset="0"/>
              </a:rPr>
              <a:t>ebraska at </a:t>
            </a:r>
            <a:r>
              <a:rPr lang="en-US" sz="1600" b="1" dirty="0">
                <a:solidFill>
                  <a:srgbClr val="E46C0A"/>
                </a:solidFill>
                <a:latin typeface="Adobe Garamond Pro" pitchFamily="18" charset="0"/>
              </a:rPr>
              <a:t>O</a:t>
            </a:r>
            <a:r>
              <a:rPr lang="en-US" sz="1600" b="1" dirty="0">
                <a:solidFill>
                  <a:srgbClr val="FFFFFF"/>
                </a:solidFill>
                <a:latin typeface="Adobe Garamond Pro" pitchFamily="18" charset="0"/>
              </a:rPr>
              <a:t>maha</a:t>
            </a:r>
          </a:p>
          <a:p>
            <a:pPr algn="r">
              <a:buNone/>
            </a:pPr>
            <a:r>
              <a:rPr lang="en-US" sz="1600" dirty="0">
                <a:latin typeface="Adobe Garamond Pro" pitchFamily="18" charset="0"/>
              </a:rPr>
              <a:t>Interdisciplinary Informatics</a:t>
            </a:r>
            <a:br>
              <a:rPr lang="en-US" sz="1600" dirty="0">
                <a:latin typeface="Adobe Garamond Pro" pitchFamily="18" charset="0"/>
              </a:rPr>
            </a:br>
            <a:r>
              <a:rPr lang="en-US" sz="1600" dirty="0">
                <a:latin typeface="Adobe Garamond Pro" pitchFamily="18" charset="0"/>
              </a:rPr>
              <a:t>mlhale@unomaha.edu</a:t>
            </a:r>
          </a:p>
          <a:p>
            <a:pPr algn="r">
              <a:buNone/>
            </a:pPr>
            <a:r>
              <a:rPr lang="en-US" sz="1600" dirty="0">
                <a:latin typeface="Adobe Garamond Pro" pitchFamily="18" charset="0"/>
              </a:rPr>
              <a:t>Twitter: </a:t>
            </a:r>
            <a:r>
              <a:rPr lang="en-US" sz="1600" dirty="0">
                <a:solidFill>
                  <a:srgbClr val="E46C0A"/>
                </a:solidFill>
                <a:latin typeface="Adobe Garamond Pro" pitchFamily="18" charset="0"/>
              </a:rPr>
              <a:t>@</a:t>
            </a:r>
            <a:r>
              <a:rPr lang="en-US" sz="1600" dirty="0" err="1">
                <a:solidFill>
                  <a:srgbClr val="E46C0A"/>
                </a:solidFill>
                <a:latin typeface="Adobe Garamond Pro" pitchFamily="18" charset="0"/>
              </a:rPr>
              <a:t>mlhale</a:t>
            </a:r>
            <a:r>
              <a:rPr lang="en-US" sz="1600" dirty="0">
                <a:solidFill>
                  <a:srgbClr val="E46C0A"/>
                </a:solidFill>
                <a:latin typeface="Adobe Garamond Pro" pitchFamily="18" charset="0"/>
              </a:rPr>
              <a:t>_</a:t>
            </a:r>
          </a:p>
          <a:p>
            <a:pPr algn="r"/>
            <a:endParaRPr lang="en-US" dirty="0"/>
          </a:p>
        </p:txBody>
      </p:sp>
      <p:sp>
        <p:nvSpPr>
          <p:cNvPr id="12" name="Rectangle 11"/>
          <p:cNvSpPr/>
          <p:nvPr/>
        </p:nvSpPr>
        <p:spPr>
          <a:xfrm>
            <a:off x="0" y="4809351"/>
            <a:ext cx="4495800" cy="276999"/>
          </a:xfrm>
          <a:prstGeom prst="rect">
            <a:avLst/>
          </a:prstGeom>
        </p:spPr>
        <p:txBody>
          <a:bodyPr wrap="square">
            <a:spAutoFit/>
          </a:bodyPr>
          <a:lstStyle/>
          <a:p>
            <a:pPr algn="just"/>
            <a:r>
              <a:rPr lang="en-US" sz="1200" b="1" dirty="0">
                <a:solidFill>
                  <a:srgbClr val="E46C0A"/>
                </a:solidFill>
              </a:rPr>
              <a:t>All else © </a:t>
            </a:r>
            <a:r>
              <a:rPr lang="en-US" sz="1200" dirty="0">
                <a:solidFill>
                  <a:srgbClr val="E46C0A"/>
                </a:solidFill>
              </a:rPr>
              <a:t>2014-2016 Matthew L. Hale </a:t>
            </a:r>
          </a:p>
        </p:txBody>
      </p:sp>
      <p:pic>
        <p:nvPicPr>
          <p:cNvPr id="291841" name="Picture 1"/>
          <p:cNvPicPr>
            <a:picLocks noChangeAspect="1" noChangeArrowheads="1"/>
          </p:cNvPicPr>
          <p:nvPr/>
        </p:nvPicPr>
        <p:blipFill>
          <a:blip r:embed="rId4" cstate="print"/>
          <a:srcRect/>
          <a:stretch>
            <a:fillRect/>
          </a:stretch>
        </p:blipFill>
        <p:spPr bwMode="auto">
          <a:xfrm>
            <a:off x="228600" y="133350"/>
            <a:ext cx="1219200" cy="1109414"/>
          </a:xfrm>
          <a:prstGeom prst="rect">
            <a:avLst/>
          </a:prstGeom>
          <a:noFill/>
          <a:ln w="9525">
            <a:noFill/>
            <a:miter lim="800000"/>
            <a:headEnd/>
            <a:tailEnd/>
          </a:ln>
          <a:effectLst/>
        </p:spPr>
      </p:pic>
      <p:sp>
        <p:nvSpPr>
          <p:cNvPr id="3" name="Rectangle 2"/>
          <p:cNvSpPr/>
          <p:nvPr/>
        </p:nvSpPr>
        <p:spPr>
          <a:xfrm>
            <a:off x="0" y="4629150"/>
            <a:ext cx="3347391" cy="261610"/>
          </a:xfrm>
          <a:prstGeom prst="rect">
            <a:avLst/>
          </a:prstGeom>
        </p:spPr>
        <p:txBody>
          <a:bodyPr wrap="none">
            <a:spAutoFit/>
          </a:bodyPr>
          <a:lstStyle/>
          <a:p>
            <a:r>
              <a:rPr lang="en-US" sz="1100" b="1" dirty="0">
                <a:solidFill>
                  <a:srgbClr val="FFFFFF"/>
                </a:solidFill>
              </a:rPr>
              <a:t>Some material © </a:t>
            </a:r>
            <a:r>
              <a:rPr lang="en-US" sz="1100" dirty="0"/>
              <a:t>2013 Jones and Bartlett Learning, LLC</a:t>
            </a:r>
          </a:p>
        </p:txBody>
      </p:sp>
    </p:spTree>
    <p:extLst>
      <p:ext uri="{BB962C8B-B14F-4D97-AF65-F5344CB8AC3E}">
        <p14:creationId xmlns:p14="http://schemas.microsoft.com/office/powerpoint/2010/main" val="4258298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p:cNvSpPr txBox="1">
            <a:spLocks noChangeArrowheads="1"/>
          </p:cNvSpPr>
          <p:nvPr/>
        </p:nvSpPr>
        <p:spPr bwMode="auto">
          <a:xfrm>
            <a:off x="1390650" y="440532"/>
            <a:ext cx="6400800" cy="278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a:lnSpc>
                <a:spcPct val="90000"/>
              </a:lnSpc>
            </a:pPr>
            <a:r>
              <a:rPr lang="en-US" altLang="en-US" sz="1500" b="1" i="1">
                <a:solidFill>
                  <a:srgbClr val="6699FF"/>
                </a:solidFill>
                <a:latin typeface="Arial" panose="020B0604020202020204" pitchFamily="34" charset="0"/>
              </a:rPr>
              <a:t>Applying the Risk Management Framework to Information Systems</a:t>
            </a:r>
            <a:endParaRPr lang="en-US" altLang="en-US" sz="1500">
              <a:solidFill>
                <a:srgbClr val="6699FF"/>
              </a:solidFill>
              <a:latin typeface="Verdana" panose="020B0604030504040204" pitchFamily="34" charset="0"/>
            </a:endParaRPr>
          </a:p>
        </p:txBody>
      </p:sp>
      <p:grpSp>
        <p:nvGrpSpPr>
          <p:cNvPr id="45059" name="Group 3"/>
          <p:cNvGrpSpPr>
            <a:grpSpLocks/>
          </p:cNvGrpSpPr>
          <p:nvPr/>
        </p:nvGrpSpPr>
        <p:grpSpPr bwMode="auto">
          <a:xfrm>
            <a:off x="1703785" y="885826"/>
            <a:ext cx="5575697" cy="3420666"/>
            <a:chOff x="471" y="744"/>
            <a:chExt cx="4683" cy="2873"/>
          </a:xfrm>
        </p:grpSpPr>
        <p:sp>
          <p:nvSpPr>
            <p:cNvPr id="45060" name="Text Box 4"/>
            <p:cNvSpPr txBox="1">
              <a:spLocks noChangeArrowheads="1"/>
            </p:cNvSpPr>
            <p:nvPr/>
          </p:nvSpPr>
          <p:spPr bwMode="auto">
            <a:xfrm>
              <a:off x="2274" y="2874"/>
              <a:ext cx="1026" cy="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lnSpc>
                  <a:spcPct val="90000"/>
                </a:lnSpc>
              </a:pPr>
              <a:r>
                <a:rPr lang="en-US" altLang="en-US" sz="1050" b="1" i="1">
                  <a:latin typeface="Arial Narrow" panose="020B0606020202030204" pitchFamily="34" charset="0"/>
                </a:rPr>
                <a:t>Risk Management</a:t>
              </a:r>
            </a:p>
            <a:p>
              <a:pPr algn="ctr" eaLnBrk="1" hangingPunct="1">
                <a:lnSpc>
                  <a:spcPct val="90000"/>
                </a:lnSpc>
              </a:pPr>
              <a:r>
                <a:rPr lang="en-US" altLang="en-US" sz="1050" b="1" i="1">
                  <a:latin typeface="Arial Narrow" panose="020B0606020202030204" pitchFamily="34" charset="0"/>
                </a:rPr>
                <a:t>Framework</a:t>
              </a:r>
            </a:p>
          </p:txBody>
        </p:sp>
        <p:sp>
          <p:nvSpPr>
            <p:cNvPr id="45061" name="Text Box 5"/>
            <p:cNvSpPr txBox="1">
              <a:spLocks noChangeArrowheads="1"/>
            </p:cNvSpPr>
            <p:nvPr/>
          </p:nvSpPr>
          <p:spPr bwMode="auto">
            <a:xfrm>
              <a:off x="504" y="1260"/>
              <a:ext cx="846"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a:r>
                <a:rPr lang="en-US" altLang="en-US" sz="1050" b="1" i="1">
                  <a:latin typeface="Arial" panose="020B0604020202020204" pitchFamily="34" charset="0"/>
                </a:rPr>
                <a:t>Authorization</a:t>
              </a:r>
            </a:p>
            <a:p>
              <a:pPr algn="ctr"/>
              <a:r>
                <a:rPr lang="en-US" altLang="en-US" sz="1050" b="1" i="1">
                  <a:latin typeface="Arial" panose="020B0604020202020204" pitchFamily="34" charset="0"/>
                </a:rPr>
                <a:t>Package</a:t>
              </a:r>
            </a:p>
          </p:txBody>
        </p:sp>
        <p:sp>
          <p:nvSpPr>
            <p:cNvPr id="45062" name="Text Box 6"/>
            <p:cNvSpPr txBox="1">
              <a:spLocks noChangeArrowheads="1"/>
            </p:cNvSpPr>
            <p:nvPr/>
          </p:nvSpPr>
          <p:spPr bwMode="auto">
            <a:xfrm>
              <a:off x="4278" y="1278"/>
              <a:ext cx="876"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a:r>
                <a:rPr lang="en-US" altLang="en-US" sz="1050" b="1" i="1">
                  <a:latin typeface="Arial" panose="020B0604020202020204" pitchFamily="34" charset="0"/>
                </a:rPr>
                <a:t>Artifacts and Evidence</a:t>
              </a:r>
            </a:p>
          </p:txBody>
        </p:sp>
        <p:sp>
          <p:nvSpPr>
            <p:cNvPr id="45063" name="Text Box 7"/>
            <p:cNvSpPr txBox="1">
              <a:spLocks noChangeArrowheads="1"/>
            </p:cNvSpPr>
            <p:nvPr/>
          </p:nvSpPr>
          <p:spPr bwMode="auto">
            <a:xfrm>
              <a:off x="3072" y="756"/>
              <a:ext cx="133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a:r>
                <a:rPr lang="en-US" altLang="en-US" sz="900" b="1">
                  <a:solidFill>
                    <a:srgbClr val="FFCC99"/>
                  </a:solidFill>
                  <a:latin typeface="Arial" panose="020B0604020202020204" pitchFamily="34" charset="0"/>
                </a:rPr>
                <a:t>Near Real Time Security Status Information</a:t>
              </a:r>
            </a:p>
          </p:txBody>
        </p:sp>
        <p:grpSp>
          <p:nvGrpSpPr>
            <p:cNvPr id="45064" name="Group 8"/>
            <p:cNvGrpSpPr>
              <a:grpSpLocks/>
            </p:cNvGrpSpPr>
            <p:nvPr/>
          </p:nvGrpSpPr>
          <p:grpSpPr bwMode="auto">
            <a:xfrm>
              <a:off x="1368" y="792"/>
              <a:ext cx="2898" cy="1045"/>
              <a:chOff x="1392" y="750"/>
              <a:chExt cx="2898" cy="1045"/>
            </a:xfrm>
          </p:grpSpPr>
          <p:grpSp>
            <p:nvGrpSpPr>
              <p:cNvPr id="45085" name="Group 9"/>
              <p:cNvGrpSpPr>
                <a:grpSpLocks/>
              </p:cNvGrpSpPr>
              <p:nvPr/>
            </p:nvGrpSpPr>
            <p:grpSpPr bwMode="auto">
              <a:xfrm>
                <a:off x="1392" y="948"/>
                <a:ext cx="2898" cy="847"/>
                <a:chOff x="1392" y="912"/>
                <a:chExt cx="2898" cy="847"/>
              </a:xfrm>
            </p:grpSpPr>
            <p:grpSp>
              <p:nvGrpSpPr>
                <p:cNvPr id="45087" name="Group 10"/>
                <p:cNvGrpSpPr>
                  <a:grpSpLocks/>
                </p:cNvGrpSpPr>
                <p:nvPr/>
              </p:nvGrpSpPr>
              <p:grpSpPr bwMode="auto">
                <a:xfrm>
                  <a:off x="1392" y="1015"/>
                  <a:ext cx="2898" cy="744"/>
                  <a:chOff x="1398" y="1261"/>
                  <a:chExt cx="2898" cy="744"/>
                </a:xfrm>
              </p:grpSpPr>
              <p:sp>
                <p:nvSpPr>
                  <p:cNvPr id="45089" name="AutoShape 11"/>
                  <p:cNvSpPr>
                    <a:spLocks noChangeArrowheads="1"/>
                  </p:cNvSpPr>
                  <p:nvPr/>
                </p:nvSpPr>
                <p:spPr bwMode="auto">
                  <a:xfrm>
                    <a:off x="1398" y="1261"/>
                    <a:ext cx="2898" cy="744"/>
                  </a:xfrm>
                  <a:prstGeom prst="roundRect">
                    <a:avLst>
                      <a:gd name="adj" fmla="val 16667"/>
                    </a:avLst>
                  </a:prstGeom>
                  <a:solidFill>
                    <a:srgbClr val="99CCFF"/>
                  </a:solidFill>
                  <a:ln w="12700">
                    <a:solidFill>
                      <a:srgbClr val="000000"/>
                    </a:solidFill>
                    <a:round/>
                    <a:headEnd/>
                    <a:tailEnd/>
                  </a:ln>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sz="1050">
                      <a:solidFill>
                        <a:srgbClr val="6699FF"/>
                      </a:solidFill>
                    </a:endParaRPr>
                  </a:p>
                </p:txBody>
              </p:sp>
              <p:grpSp>
                <p:nvGrpSpPr>
                  <p:cNvPr id="45090" name="Group 12"/>
                  <p:cNvGrpSpPr>
                    <a:grpSpLocks/>
                  </p:cNvGrpSpPr>
                  <p:nvPr/>
                </p:nvGrpSpPr>
                <p:grpSpPr bwMode="auto">
                  <a:xfrm>
                    <a:off x="1534" y="1398"/>
                    <a:ext cx="2634" cy="462"/>
                    <a:chOff x="1534" y="1404"/>
                    <a:chExt cx="2634" cy="462"/>
                  </a:xfrm>
                </p:grpSpPr>
                <p:sp>
                  <p:nvSpPr>
                    <p:cNvPr id="45091" name="Text Box 13"/>
                    <p:cNvSpPr txBox="1">
                      <a:spLocks noChangeArrowheads="1"/>
                    </p:cNvSpPr>
                    <p:nvPr/>
                  </p:nvSpPr>
                  <p:spPr bwMode="auto">
                    <a:xfrm>
                      <a:off x="1534" y="1404"/>
                      <a:ext cx="804" cy="462"/>
                    </a:xfrm>
                    <a:prstGeom prst="rect">
                      <a:avLst/>
                    </a:prstGeom>
                    <a:solidFill>
                      <a:schemeClr val="tx2"/>
                    </a:solidFill>
                    <a:ln w="9525">
                      <a:solidFill>
                        <a:srgbClr val="000000"/>
                      </a:solidFill>
                      <a:miter lim="800000"/>
                      <a:headEnd/>
                      <a:tailEnd/>
                    </a:ln>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a:lnSpc>
                          <a:spcPct val="90000"/>
                        </a:lnSpc>
                        <a:spcBef>
                          <a:spcPts val="225"/>
                        </a:spcBef>
                      </a:pPr>
                      <a:endParaRPr lang="en-US" altLang="en-US" sz="150" b="1">
                        <a:solidFill>
                          <a:srgbClr val="000000"/>
                        </a:solidFill>
                        <a:latin typeface="Arial" panose="020B0604020202020204" pitchFamily="34" charset="0"/>
                      </a:endParaRPr>
                    </a:p>
                    <a:p>
                      <a:pPr algn="ctr">
                        <a:lnSpc>
                          <a:spcPct val="90000"/>
                        </a:lnSpc>
                        <a:spcBef>
                          <a:spcPts val="225"/>
                        </a:spcBef>
                      </a:pPr>
                      <a:r>
                        <a:rPr lang="en-US" altLang="en-US" sz="900" b="1">
                          <a:solidFill>
                            <a:srgbClr val="000000"/>
                          </a:solidFill>
                          <a:latin typeface="Arial Narrow" panose="020B0606020202030204" pitchFamily="34" charset="0"/>
                        </a:rPr>
                        <a:t>SECURITY PLAN</a:t>
                      </a:r>
                    </a:p>
                    <a:p>
                      <a:pPr algn="ctr">
                        <a:lnSpc>
                          <a:spcPct val="90000"/>
                        </a:lnSpc>
                        <a:spcBef>
                          <a:spcPts val="225"/>
                        </a:spcBef>
                      </a:pPr>
                      <a:r>
                        <a:rPr lang="en-US" altLang="en-US" sz="900" b="1" i="1">
                          <a:solidFill>
                            <a:srgbClr val="000000"/>
                          </a:solidFill>
                          <a:latin typeface="Arial Narrow" panose="020B0606020202030204" pitchFamily="34" charset="0"/>
                        </a:rPr>
                        <a:t>including updated Risk Assessment</a:t>
                      </a:r>
                    </a:p>
                  </p:txBody>
                </p:sp>
                <p:sp>
                  <p:nvSpPr>
                    <p:cNvPr id="45092" name="Text Box 14"/>
                    <p:cNvSpPr txBox="1">
                      <a:spLocks noChangeArrowheads="1"/>
                    </p:cNvSpPr>
                    <p:nvPr/>
                  </p:nvSpPr>
                  <p:spPr bwMode="auto">
                    <a:xfrm>
                      <a:off x="2446" y="1404"/>
                      <a:ext cx="804" cy="462"/>
                    </a:xfrm>
                    <a:prstGeom prst="rect">
                      <a:avLst/>
                    </a:prstGeom>
                    <a:solidFill>
                      <a:schemeClr val="tx2"/>
                    </a:solidFill>
                    <a:ln w="9525">
                      <a:solidFill>
                        <a:srgbClr val="000000"/>
                      </a:solidFill>
                      <a:miter lim="800000"/>
                      <a:headEnd/>
                      <a:tailEnd/>
                    </a:ln>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a:lnSpc>
                          <a:spcPct val="90000"/>
                        </a:lnSpc>
                        <a:spcBef>
                          <a:spcPts val="225"/>
                        </a:spcBef>
                      </a:pPr>
                      <a:endParaRPr lang="en-US" altLang="en-US" sz="150" b="1">
                        <a:solidFill>
                          <a:srgbClr val="000000"/>
                        </a:solidFill>
                        <a:latin typeface="Arial" panose="020B0604020202020204" pitchFamily="34" charset="0"/>
                      </a:endParaRPr>
                    </a:p>
                    <a:p>
                      <a:pPr algn="ctr">
                        <a:lnSpc>
                          <a:spcPct val="90000"/>
                        </a:lnSpc>
                        <a:spcBef>
                          <a:spcPts val="225"/>
                        </a:spcBef>
                      </a:pPr>
                      <a:r>
                        <a:rPr lang="en-US" altLang="en-US" sz="900" b="1">
                          <a:solidFill>
                            <a:srgbClr val="000000"/>
                          </a:solidFill>
                          <a:latin typeface="Arial Narrow" panose="020B0606020202030204" pitchFamily="34" charset="0"/>
                        </a:rPr>
                        <a:t>SECURITY ASSESSMENT REPORT</a:t>
                      </a:r>
                      <a:endParaRPr lang="en-US" altLang="en-US" sz="900" b="1" i="1">
                        <a:solidFill>
                          <a:srgbClr val="000000"/>
                        </a:solidFill>
                        <a:latin typeface="Arial Narrow" panose="020B0606020202030204" pitchFamily="34" charset="0"/>
                      </a:endParaRPr>
                    </a:p>
                  </p:txBody>
                </p:sp>
                <p:sp>
                  <p:nvSpPr>
                    <p:cNvPr id="45093" name="Text Box 15"/>
                    <p:cNvSpPr txBox="1">
                      <a:spLocks noChangeArrowheads="1"/>
                    </p:cNvSpPr>
                    <p:nvPr/>
                  </p:nvSpPr>
                  <p:spPr bwMode="auto">
                    <a:xfrm>
                      <a:off x="3364" y="1404"/>
                      <a:ext cx="804" cy="462"/>
                    </a:xfrm>
                    <a:prstGeom prst="rect">
                      <a:avLst/>
                    </a:prstGeom>
                    <a:solidFill>
                      <a:schemeClr val="tx2"/>
                    </a:solidFill>
                    <a:ln w="9525">
                      <a:solidFill>
                        <a:srgbClr val="000000"/>
                      </a:solidFill>
                      <a:miter lim="800000"/>
                      <a:headEnd/>
                      <a:tailEnd/>
                    </a:ln>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a:lnSpc>
                          <a:spcPct val="90000"/>
                        </a:lnSpc>
                        <a:spcBef>
                          <a:spcPts val="225"/>
                        </a:spcBef>
                      </a:pPr>
                      <a:endParaRPr lang="en-US" altLang="en-US" sz="150" b="1">
                        <a:solidFill>
                          <a:srgbClr val="000000"/>
                        </a:solidFill>
                        <a:latin typeface="Arial" panose="020B0604020202020204" pitchFamily="34" charset="0"/>
                      </a:endParaRPr>
                    </a:p>
                    <a:p>
                      <a:pPr algn="ctr">
                        <a:lnSpc>
                          <a:spcPct val="90000"/>
                        </a:lnSpc>
                        <a:spcBef>
                          <a:spcPts val="225"/>
                        </a:spcBef>
                      </a:pPr>
                      <a:r>
                        <a:rPr lang="en-US" altLang="en-US" sz="900" b="1">
                          <a:solidFill>
                            <a:srgbClr val="000000"/>
                          </a:solidFill>
                          <a:latin typeface="Arial Narrow" panose="020B0606020202030204" pitchFamily="34" charset="0"/>
                        </a:rPr>
                        <a:t>PLAN OF ACTION AND MILESTONES</a:t>
                      </a:r>
                      <a:endParaRPr lang="en-US" altLang="en-US" sz="900" b="1" i="1">
                        <a:solidFill>
                          <a:srgbClr val="000000"/>
                        </a:solidFill>
                        <a:latin typeface="Arial Narrow" panose="020B0606020202030204" pitchFamily="34" charset="0"/>
                      </a:endParaRPr>
                    </a:p>
                  </p:txBody>
                </p:sp>
              </p:grpSp>
            </p:grpSp>
            <p:sp>
              <p:nvSpPr>
                <p:cNvPr id="45088" name="Rectangle 16"/>
                <p:cNvSpPr>
                  <a:spLocks noChangeArrowheads="1"/>
                </p:cNvSpPr>
                <p:nvPr/>
              </p:nvSpPr>
              <p:spPr bwMode="auto">
                <a:xfrm>
                  <a:off x="2694" y="912"/>
                  <a:ext cx="300" cy="102"/>
                </a:xfrm>
                <a:prstGeom prst="rect">
                  <a:avLst/>
                </a:prstGeom>
                <a:solidFill>
                  <a:srgbClr val="800080"/>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sz="1050"/>
                </a:p>
              </p:txBody>
            </p:sp>
          </p:grpSp>
          <p:sp>
            <p:nvSpPr>
              <p:cNvPr id="45086" name="AutoShape 17"/>
              <p:cNvSpPr>
                <a:spLocks noChangeArrowheads="1"/>
              </p:cNvSpPr>
              <p:nvPr/>
            </p:nvSpPr>
            <p:spPr bwMode="auto">
              <a:xfrm>
                <a:off x="2802" y="750"/>
                <a:ext cx="372" cy="198"/>
              </a:xfrm>
              <a:prstGeom prst="curvedDownArrow">
                <a:avLst>
                  <a:gd name="adj1" fmla="val 37576"/>
                  <a:gd name="adj2" fmla="val 75152"/>
                  <a:gd name="adj3" fmla="val 33333"/>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sz="1050"/>
              </a:p>
            </p:txBody>
          </p:sp>
        </p:grpSp>
        <p:sp>
          <p:nvSpPr>
            <p:cNvPr id="45065" name="Text Box 18"/>
            <p:cNvSpPr txBox="1">
              <a:spLocks noChangeArrowheads="1"/>
            </p:cNvSpPr>
            <p:nvPr/>
          </p:nvSpPr>
          <p:spPr bwMode="auto">
            <a:xfrm>
              <a:off x="1344" y="744"/>
              <a:ext cx="1344"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a:r>
                <a:rPr lang="en-US" altLang="en-US" sz="900" b="1">
                  <a:solidFill>
                    <a:srgbClr val="FFCC99"/>
                  </a:solidFill>
                  <a:latin typeface="Arial" panose="020B0604020202020204" pitchFamily="34" charset="0"/>
                </a:rPr>
                <a:t>Output from Automated Support Tools</a:t>
              </a:r>
            </a:p>
          </p:txBody>
        </p:sp>
        <p:grpSp>
          <p:nvGrpSpPr>
            <p:cNvPr id="45066" name="Group 19"/>
            <p:cNvGrpSpPr>
              <a:grpSpLocks/>
            </p:cNvGrpSpPr>
            <p:nvPr/>
          </p:nvGrpSpPr>
          <p:grpSpPr bwMode="auto">
            <a:xfrm>
              <a:off x="1079" y="1860"/>
              <a:ext cx="3451" cy="1757"/>
              <a:chOff x="1079" y="1860"/>
              <a:chExt cx="3451" cy="1757"/>
            </a:xfrm>
          </p:grpSpPr>
          <p:sp>
            <p:nvSpPr>
              <p:cNvPr id="45069" name="Text Box 20"/>
              <p:cNvSpPr txBox="1">
                <a:spLocks noChangeArrowheads="1"/>
              </p:cNvSpPr>
              <p:nvPr/>
            </p:nvSpPr>
            <p:spPr bwMode="auto">
              <a:xfrm>
                <a:off x="1086" y="2024"/>
                <a:ext cx="3444" cy="360"/>
              </a:xfrm>
              <a:prstGeom prst="rect">
                <a:avLst/>
              </a:prstGeom>
              <a:solidFill>
                <a:srgbClr val="FFCC99"/>
              </a:solidFill>
              <a:ln w="9525">
                <a:solidFill>
                  <a:srgbClr val="000000"/>
                </a:solidFill>
                <a:miter lim="800000"/>
                <a:headEnd/>
                <a:tailEnd/>
              </a:ln>
            </p:spPr>
            <p:txBody>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a:lnSpc>
                    <a:spcPct val="90000"/>
                  </a:lnSpc>
                </a:pPr>
                <a:endParaRPr lang="en-US" altLang="en-US" sz="750" b="1">
                  <a:solidFill>
                    <a:srgbClr val="000000"/>
                  </a:solidFill>
                  <a:latin typeface="Arial Narrow" panose="020B0606020202030204" pitchFamily="34" charset="0"/>
                </a:endParaRPr>
              </a:p>
              <a:p>
                <a:pPr algn="ctr">
                  <a:lnSpc>
                    <a:spcPct val="90000"/>
                  </a:lnSpc>
                </a:pPr>
                <a:r>
                  <a:rPr lang="en-US" altLang="en-US" sz="1200" b="1">
                    <a:solidFill>
                      <a:srgbClr val="000000"/>
                    </a:solidFill>
                    <a:latin typeface="Arial Narrow" panose="020B0606020202030204" pitchFamily="34" charset="0"/>
                  </a:rPr>
                  <a:t>INFORMATION SYSTEM</a:t>
                </a:r>
              </a:p>
              <a:p>
                <a:pPr algn="ctr">
                  <a:lnSpc>
                    <a:spcPct val="90000"/>
                  </a:lnSpc>
                </a:pPr>
                <a:endParaRPr lang="en-US" altLang="en-US" sz="1200" b="1">
                  <a:solidFill>
                    <a:srgbClr val="000000"/>
                  </a:solidFill>
                  <a:latin typeface="Arial Narrow" panose="020B0606020202030204" pitchFamily="34" charset="0"/>
                </a:endParaRPr>
              </a:p>
            </p:txBody>
          </p:sp>
          <p:sp>
            <p:nvSpPr>
              <p:cNvPr id="45070" name="AutoShape 21"/>
              <p:cNvSpPr>
                <a:spLocks noChangeArrowheads="1"/>
              </p:cNvSpPr>
              <p:nvPr/>
            </p:nvSpPr>
            <p:spPr bwMode="auto">
              <a:xfrm>
                <a:off x="2676" y="1860"/>
                <a:ext cx="264" cy="150"/>
              </a:xfrm>
              <a:prstGeom prst="upArrow">
                <a:avLst>
                  <a:gd name="adj1" fmla="val 50000"/>
                  <a:gd name="adj2" fmla="val 25000"/>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endParaRPr lang="en-US" altLang="en-US" sz="1050"/>
              </a:p>
            </p:txBody>
          </p:sp>
          <p:grpSp>
            <p:nvGrpSpPr>
              <p:cNvPr id="45071" name="Group 22"/>
              <p:cNvGrpSpPr>
                <a:grpSpLocks/>
              </p:cNvGrpSpPr>
              <p:nvPr/>
            </p:nvGrpSpPr>
            <p:grpSpPr bwMode="auto">
              <a:xfrm>
                <a:off x="1079" y="2496"/>
                <a:ext cx="3444" cy="1121"/>
                <a:chOff x="1079" y="2496"/>
                <a:chExt cx="3444" cy="1121"/>
              </a:xfrm>
            </p:grpSpPr>
            <p:sp>
              <p:nvSpPr>
                <p:cNvPr id="45072" name="Text Box 23"/>
                <p:cNvSpPr txBox="1">
                  <a:spLocks noChangeArrowheads="1"/>
                </p:cNvSpPr>
                <p:nvPr/>
              </p:nvSpPr>
              <p:spPr bwMode="auto">
                <a:xfrm>
                  <a:off x="2364" y="2496"/>
                  <a:ext cx="882" cy="378"/>
                </a:xfrm>
                <a:prstGeom prst="rect">
                  <a:avLst/>
                </a:prstGeom>
                <a:solidFill>
                  <a:srgbClr val="66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100000"/>
                    </a:spcBef>
                  </a:pPr>
                  <a:r>
                    <a:rPr lang="en-US" altLang="en-US" sz="825" b="1">
                      <a:solidFill>
                        <a:srgbClr val="000000"/>
                      </a:solidFill>
                      <a:latin typeface="Arial" panose="020B0604020202020204" pitchFamily="34" charset="0"/>
                    </a:rPr>
                    <a:t>CATEGORIZE</a:t>
                  </a:r>
                </a:p>
                <a:p>
                  <a:pPr algn="ctr" eaLnBrk="1" hangingPunct="1"/>
                  <a:r>
                    <a:rPr lang="en-US" altLang="en-US" sz="750" b="1">
                      <a:solidFill>
                        <a:srgbClr val="000000"/>
                      </a:solidFill>
                      <a:latin typeface="Arial" panose="020B0604020202020204" pitchFamily="34" charset="0"/>
                    </a:rPr>
                    <a:t>Information System</a:t>
                  </a:r>
                </a:p>
              </p:txBody>
            </p:sp>
            <p:sp>
              <p:nvSpPr>
                <p:cNvPr id="45073" name="Text Box 24"/>
                <p:cNvSpPr txBox="1">
                  <a:spLocks noChangeArrowheads="1"/>
                </p:cNvSpPr>
                <p:nvPr/>
              </p:nvSpPr>
              <p:spPr bwMode="auto">
                <a:xfrm>
                  <a:off x="2358" y="3336"/>
                  <a:ext cx="882" cy="281"/>
                </a:xfrm>
                <a:prstGeom prst="rect">
                  <a:avLst/>
                </a:prstGeom>
                <a:solidFill>
                  <a:srgbClr val="66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100000"/>
                    </a:spcBef>
                  </a:pPr>
                  <a:r>
                    <a:rPr lang="en-US" altLang="en-US" sz="825" b="1">
                      <a:solidFill>
                        <a:srgbClr val="000000"/>
                      </a:solidFill>
                      <a:latin typeface="Arial" panose="020B0604020202020204" pitchFamily="34" charset="0"/>
                    </a:rPr>
                    <a:t>ASSESS</a:t>
                  </a:r>
                </a:p>
                <a:p>
                  <a:pPr algn="ctr" eaLnBrk="1" hangingPunct="1"/>
                  <a:r>
                    <a:rPr lang="en-US" altLang="en-US" sz="750" b="1">
                      <a:solidFill>
                        <a:srgbClr val="000000"/>
                      </a:solidFill>
                      <a:latin typeface="Arial" panose="020B0604020202020204" pitchFamily="34" charset="0"/>
                    </a:rPr>
                    <a:t>Security Controls</a:t>
                  </a:r>
                </a:p>
              </p:txBody>
            </p:sp>
            <p:sp>
              <p:nvSpPr>
                <p:cNvPr id="45074" name="Text Box 25"/>
                <p:cNvSpPr txBox="1">
                  <a:spLocks noChangeArrowheads="1"/>
                </p:cNvSpPr>
                <p:nvPr/>
              </p:nvSpPr>
              <p:spPr bwMode="auto">
                <a:xfrm>
                  <a:off x="1206" y="3156"/>
                  <a:ext cx="882" cy="378"/>
                </a:xfrm>
                <a:prstGeom prst="rect">
                  <a:avLst/>
                </a:prstGeom>
                <a:solidFill>
                  <a:srgbClr val="66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100000"/>
                    </a:spcBef>
                  </a:pPr>
                  <a:r>
                    <a:rPr lang="en-US" altLang="en-US" sz="825" b="1">
                      <a:solidFill>
                        <a:srgbClr val="000000"/>
                      </a:solidFill>
                      <a:latin typeface="Arial" panose="020B0604020202020204" pitchFamily="34" charset="0"/>
                    </a:rPr>
                    <a:t>AUTHORIZE</a:t>
                  </a:r>
                </a:p>
                <a:p>
                  <a:pPr algn="ctr" eaLnBrk="1" hangingPunct="1"/>
                  <a:r>
                    <a:rPr lang="en-US" altLang="en-US" sz="750" b="1">
                      <a:solidFill>
                        <a:srgbClr val="000000"/>
                      </a:solidFill>
                      <a:latin typeface="Arial" panose="020B0604020202020204" pitchFamily="34" charset="0"/>
                    </a:rPr>
                    <a:t>Information System</a:t>
                  </a:r>
                </a:p>
              </p:txBody>
            </p:sp>
            <p:sp>
              <p:nvSpPr>
                <p:cNvPr id="45075" name="Text Box 26"/>
                <p:cNvSpPr txBox="1">
                  <a:spLocks noChangeArrowheads="1"/>
                </p:cNvSpPr>
                <p:nvPr/>
              </p:nvSpPr>
              <p:spPr bwMode="auto">
                <a:xfrm>
                  <a:off x="3528" y="3156"/>
                  <a:ext cx="882" cy="281"/>
                </a:xfrm>
                <a:prstGeom prst="rect">
                  <a:avLst/>
                </a:prstGeom>
                <a:solidFill>
                  <a:srgbClr val="66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100000"/>
                    </a:spcBef>
                  </a:pPr>
                  <a:r>
                    <a:rPr lang="en-US" altLang="en-US" sz="825" b="1">
                      <a:solidFill>
                        <a:srgbClr val="000000"/>
                      </a:solidFill>
                      <a:latin typeface="Arial" panose="020B0604020202020204" pitchFamily="34" charset="0"/>
                    </a:rPr>
                    <a:t>IMPLEMENT</a:t>
                  </a:r>
                </a:p>
                <a:p>
                  <a:pPr algn="ctr" eaLnBrk="1" hangingPunct="1"/>
                  <a:r>
                    <a:rPr lang="en-US" altLang="en-US" sz="750" b="1">
                      <a:solidFill>
                        <a:srgbClr val="000000"/>
                      </a:solidFill>
                      <a:latin typeface="Arial" panose="020B0604020202020204" pitchFamily="34" charset="0"/>
                    </a:rPr>
                    <a:t>Security Controls</a:t>
                  </a:r>
                </a:p>
              </p:txBody>
            </p:sp>
            <p:sp>
              <p:nvSpPr>
                <p:cNvPr id="45076" name="Text Box 27"/>
                <p:cNvSpPr txBox="1">
                  <a:spLocks noChangeArrowheads="1"/>
                </p:cNvSpPr>
                <p:nvPr/>
              </p:nvSpPr>
              <p:spPr bwMode="auto">
                <a:xfrm>
                  <a:off x="1206" y="2730"/>
                  <a:ext cx="882" cy="281"/>
                </a:xfrm>
                <a:prstGeom prst="rect">
                  <a:avLst/>
                </a:prstGeom>
                <a:solidFill>
                  <a:srgbClr val="66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100000"/>
                    </a:spcBef>
                  </a:pPr>
                  <a:r>
                    <a:rPr lang="en-US" altLang="en-US" sz="825" b="1">
                      <a:solidFill>
                        <a:srgbClr val="000000"/>
                      </a:solidFill>
                      <a:latin typeface="Arial" panose="020B0604020202020204" pitchFamily="34" charset="0"/>
                    </a:rPr>
                    <a:t>MONITOR</a:t>
                  </a:r>
                </a:p>
                <a:p>
                  <a:pPr algn="ctr" eaLnBrk="1" hangingPunct="1"/>
                  <a:r>
                    <a:rPr lang="en-US" altLang="en-US" sz="750" b="1">
                      <a:solidFill>
                        <a:srgbClr val="000000"/>
                      </a:solidFill>
                      <a:latin typeface="Arial" panose="020B0604020202020204" pitchFamily="34" charset="0"/>
                    </a:rPr>
                    <a:t>Security State</a:t>
                  </a:r>
                </a:p>
              </p:txBody>
            </p:sp>
            <p:sp>
              <p:nvSpPr>
                <p:cNvPr id="45077" name="Text Box 28"/>
                <p:cNvSpPr txBox="1">
                  <a:spLocks noChangeArrowheads="1"/>
                </p:cNvSpPr>
                <p:nvPr/>
              </p:nvSpPr>
              <p:spPr bwMode="auto">
                <a:xfrm>
                  <a:off x="3528" y="2724"/>
                  <a:ext cx="882" cy="281"/>
                </a:xfrm>
                <a:prstGeom prst="rect">
                  <a:avLst/>
                </a:prstGeom>
                <a:solidFill>
                  <a:srgbClr val="66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Times New Roman" panose="02020603050405020304" pitchFamily="18" charset="0"/>
                    </a:defRPr>
                  </a:lvl1pPr>
                  <a:lvl2pPr marL="742950" indent="-285750">
                    <a:defRPr sz="1400">
                      <a:solidFill>
                        <a:schemeClr val="tx1"/>
                      </a:solidFill>
                      <a:latin typeface="Times New Roman" panose="02020603050405020304" pitchFamily="18" charset="0"/>
                    </a:defRPr>
                  </a:lvl2pPr>
                  <a:lvl3pPr marL="1143000" indent="-228600">
                    <a:defRPr sz="1400">
                      <a:solidFill>
                        <a:schemeClr val="tx1"/>
                      </a:solidFill>
                      <a:latin typeface="Times New Roman" panose="02020603050405020304" pitchFamily="18" charset="0"/>
                    </a:defRPr>
                  </a:lvl3pPr>
                  <a:lvl4pPr marL="1600200" indent="-228600">
                    <a:defRPr sz="1400">
                      <a:solidFill>
                        <a:schemeClr val="tx1"/>
                      </a:solidFill>
                      <a:latin typeface="Times New Roman" panose="02020603050405020304" pitchFamily="18" charset="0"/>
                    </a:defRPr>
                  </a:lvl4pPr>
                  <a:lvl5pPr marL="2057400" indent="-228600">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Times New Roman" panose="02020603050405020304" pitchFamily="18" charset="0"/>
                    </a:defRPr>
                  </a:lvl9pPr>
                </a:lstStyle>
                <a:p>
                  <a:pPr algn="ctr" eaLnBrk="1" hangingPunct="1">
                    <a:spcBef>
                      <a:spcPct val="100000"/>
                    </a:spcBef>
                  </a:pPr>
                  <a:r>
                    <a:rPr lang="en-US" altLang="en-US" sz="825" b="1">
                      <a:solidFill>
                        <a:srgbClr val="000000"/>
                      </a:solidFill>
                      <a:latin typeface="Arial" panose="020B0604020202020204" pitchFamily="34" charset="0"/>
                    </a:rPr>
                    <a:t>SELECT</a:t>
                  </a:r>
                </a:p>
                <a:p>
                  <a:pPr algn="ctr" eaLnBrk="1" hangingPunct="1"/>
                  <a:r>
                    <a:rPr lang="en-US" altLang="en-US" sz="750" b="1">
                      <a:solidFill>
                        <a:srgbClr val="000000"/>
                      </a:solidFill>
                      <a:latin typeface="Arial" panose="020B0604020202020204" pitchFamily="34" charset="0"/>
                    </a:rPr>
                    <a:t>Security Controls</a:t>
                  </a:r>
                </a:p>
              </p:txBody>
            </p:sp>
            <p:grpSp>
              <p:nvGrpSpPr>
                <p:cNvPr id="45078" name="Group 29"/>
                <p:cNvGrpSpPr>
                  <a:grpSpLocks/>
                </p:cNvGrpSpPr>
                <p:nvPr/>
              </p:nvGrpSpPr>
              <p:grpSpPr bwMode="auto">
                <a:xfrm>
                  <a:off x="1079" y="2610"/>
                  <a:ext cx="3444" cy="936"/>
                  <a:chOff x="1079" y="2610"/>
                  <a:chExt cx="3444" cy="936"/>
                </a:xfrm>
              </p:grpSpPr>
              <p:sp>
                <p:nvSpPr>
                  <p:cNvPr id="45079" name="Line 30"/>
                  <p:cNvSpPr>
                    <a:spLocks noChangeShapeType="1"/>
                  </p:cNvSpPr>
                  <p:nvPr/>
                </p:nvSpPr>
                <p:spPr bwMode="auto">
                  <a:xfrm flipH="1">
                    <a:off x="4523" y="2935"/>
                    <a:ext cx="0" cy="226"/>
                  </a:xfrm>
                  <a:prstGeom prst="line">
                    <a:avLst/>
                  </a:prstGeom>
                  <a:noFill/>
                  <a:ln w="762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45080" name="Line 31"/>
                  <p:cNvSpPr>
                    <a:spLocks noChangeShapeType="1"/>
                  </p:cNvSpPr>
                  <p:nvPr/>
                </p:nvSpPr>
                <p:spPr bwMode="auto">
                  <a:xfrm rot="16200000" flipH="1">
                    <a:off x="3965" y="2497"/>
                    <a:ext cx="0" cy="226"/>
                  </a:xfrm>
                  <a:prstGeom prst="line">
                    <a:avLst/>
                  </a:prstGeom>
                  <a:noFill/>
                  <a:ln w="762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45081" name="Line 32"/>
                  <p:cNvSpPr>
                    <a:spLocks noChangeShapeType="1"/>
                  </p:cNvSpPr>
                  <p:nvPr/>
                </p:nvSpPr>
                <p:spPr bwMode="auto">
                  <a:xfrm rot="5400000">
                    <a:off x="1619" y="3427"/>
                    <a:ext cx="0" cy="226"/>
                  </a:xfrm>
                  <a:prstGeom prst="line">
                    <a:avLst/>
                  </a:prstGeom>
                  <a:noFill/>
                  <a:ln w="762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45082" name="Line 33"/>
                  <p:cNvSpPr>
                    <a:spLocks noChangeShapeType="1"/>
                  </p:cNvSpPr>
                  <p:nvPr/>
                </p:nvSpPr>
                <p:spPr bwMode="auto">
                  <a:xfrm rot="16200000" flipH="1">
                    <a:off x="1625" y="2497"/>
                    <a:ext cx="0" cy="226"/>
                  </a:xfrm>
                  <a:prstGeom prst="line">
                    <a:avLst/>
                  </a:prstGeom>
                  <a:noFill/>
                  <a:ln w="762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45083" name="Line 34"/>
                  <p:cNvSpPr>
                    <a:spLocks noChangeShapeType="1"/>
                  </p:cNvSpPr>
                  <p:nvPr/>
                </p:nvSpPr>
                <p:spPr bwMode="auto">
                  <a:xfrm flipH="1" flipV="1">
                    <a:off x="1079" y="2935"/>
                    <a:ext cx="0" cy="226"/>
                  </a:xfrm>
                  <a:prstGeom prst="line">
                    <a:avLst/>
                  </a:prstGeom>
                  <a:noFill/>
                  <a:ln w="762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45084" name="Line 35"/>
                  <p:cNvSpPr>
                    <a:spLocks noChangeShapeType="1"/>
                  </p:cNvSpPr>
                  <p:nvPr/>
                </p:nvSpPr>
                <p:spPr bwMode="auto">
                  <a:xfrm rot="5400000">
                    <a:off x="3953" y="3433"/>
                    <a:ext cx="0" cy="226"/>
                  </a:xfrm>
                  <a:prstGeom prst="line">
                    <a:avLst/>
                  </a:prstGeom>
                  <a:noFill/>
                  <a:ln w="76200">
                    <a:solidFill>
                      <a:srgbClr val="66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grpSp>
          </p:grpSp>
        </p:grpSp>
        <p:sp>
          <p:nvSpPr>
            <p:cNvPr id="45067" name="AutoShape 36"/>
            <p:cNvSpPr>
              <a:spLocks noChangeArrowheads="1"/>
            </p:cNvSpPr>
            <p:nvPr/>
          </p:nvSpPr>
          <p:spPr bwMode="auto">
            <a:xfrm rot="-5400000">
              <a:off x="570" y="2154"/>
              <a:ext cx="474" cy="672"/>
            </a:xfrm>
            <a:custGeom>
              <a:avLst/>
              <a:gdLst>
                <a:gd name="T0" fmla="*/ 203 w 21600"/>
                <a:gd name="T1" fmla="*/ 0 h 21600"/>
                <a:gd name="T2" fmla="*/ 67 w 21600"/>
                <a:gd name="T3" fmla="*/ 672 h 21600"/>
                <a:gd name="T4" fmla="*/ 213 w 21600"/>
                <a:gd name="T5" fmla="*/ 259 h 21600"/>
                <a:gd name="T6" fmla="*/ 344 w 21600"/>
                <a:gd name="T7" fmla="*/ 444 h 21600"/>
                <a:gd name="T8" fmla="*/ 474 w 21600"/>
                <a:gd name="T9" fmla="*/ 259 h 21600"/>
                <a:gd name="T10" fmla="*/ 17694720 60000 65536"/>
                <a:gd name="T11" fmla="*/ 5898240 60000 65536"/>
                <a:gd name="T12" fmla="*/ 5898240 60000 65536"/>
                <a:gd name="T13" fmla="*/ 5898240 60000 65536"/>
                <a:gd name="T14" fmla="*/ 0 60000 65536"/>
                <a:gd name="T15" fmla="*/ 0 w 21600"/>
                <a:gd name="T16" fmla="*/ 8325 h 21600"/>
                <a:gd name="T17" fmla="*/ 6106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15662" y="14285"/>
                  </a:moveTo>
                  <a:lnTo>
                    <a:pt x="21600" y="8310"/>
                  </a:lnTo>
                  <a:lnTo>
                    <a:pt x="18630" y="8310"/>
                  </a:lnTo>
                  <a:cubicBezTo>
                    <a:pt x="18630" y="3721"/>
                    <a:pt x="14430" y="0"/>
                    <a:pt x="9250" y="0"/>
                  </a:cubicBezTo>
                  <a:cubicBezTo>
                    <a:pt x="4141" y="0"/>
                    <a:pt x="0" y="3799"/>
                    <a:pt x="0" y="8485"/>
                  </a:cubicBezTo>
                  <a:lnTo>
                    <a:pt x="0" y="21600"/>
                  </a:lnTo>
                  <a:lnTo>
                    <a:pt x="6110" y="21600"/>
                  </a:lnTo>
                  <a:lnTo>
                    <a:pt x="6110" y="8310"/>
                  </a:lnTo>
                  <a:cubicBezTo>
                    <a:pt x="6110" y="6947"/>
                    <a:pt x="7362" y="5842"/>
                    <a:pt x="8907" y="5842"/>
                  </a:cubicBezTo>
                  <a:lnTo>
                    <a:pt x="9725" y="5842"/>
                  </a:lnTo>
                  <a:cubicBezTo>
                    <a:pt x="11269" y="5842"/>
                    <a:pt x="12520" y="6947"/>
                    <a:pt x="12520" y="8310"/>
                  </a:cubicBezTo>
                  <a:lnTo>
                    <a:pt x="9725" y="8310"/>
                  </a:lnTo>
                  <a:lnTo>
                    <a:pt x="15662" y="14285"/>
                  </a:lnTo>
                  <a:close/>
                </a:path>
              </a:pathLst>
            </a:cu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5068" name="AutoShape 37"/>
            <p:cNvSpPr>
              <a:spLocks noChangeArrowheads="1"/>
            </p:cNvSpPr>
            <p:nvPr/>
          </p:nvSpPr>
          <p:spPr bwMode="auto">
            <a:xfrm rot="5400000" flipH="1">
              <a:off x="4578" y="2160"/>
              <a:ext cx="474" cy="672"/>
            </a:xfrm>
            <a:custGeom>
              <a:avLst/>
              <a:gdLst>
                <a:gd name="T0" fmla="*/ 203 w 21600"/>
                <a:gd name="T1" fmla="*/ 0 h 21600"/>
                <a:gd name="T2" fmla="*/ 67 w 21600"/>
                <a:gd name="T3" fmla="*/ 672 h 21600"/>
                <a:gd name="T4" fmla="*/ 213 w 21600"/>
                <a:gd name="T5" fmla="*/ 259 h 21600"/>
                <a:gd name="T6" fmla="*/ 344 w 21600"/>
                <a:gd name="T7" fmla="*/ 444 h 21600"/>
                <a:gd name="T8" fmla="*/ 474 w 21600"/>
                <a:gd name="T9" fmla="*/ 259 h 21600"/>
                <a:gd name="T10" fmla="*/ 17694720 60000 65536"/>
                <a:gd name="T11" fmla="*/ 5898240 60000 65536"/>
                <a:gd name="T12" fmla="*/ 5898240 60000 65536"/>
                <a:gd name="T13" fmla="*/ 5898240 60000 65536"/>
                <a:gd name="T14" fmla="*/ 0 60000 65536"/>
                <a:gd name="T15" fmla="*/ 0 w 21600"/>
                <a:gd name="T16" fmla="*/ 8325 h 21600"/>
                <a:gd name="T17" fmla="*/ 6106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15662" y="14285"/>
                  </a:moveTo>
                  <a:lnTo>
                    <a:pt x="21600" y="8310"/>
                  </a:lnTo>
                  <a:lnTo>
                    <a:pt x="18630" y="8310"/>
                  </a:lnTo>
                  <a:cubicBezTo>
                    <a:pt x="18630" y="3721"/>
                    <a:pt x="14430" y="0"/>
                    <a:pt x="9250" y="0"/>
                  </a:cubicBezTo>
                  <a:cubicBezTo>
                    <a:pt x="4141" y="0"/>
                    <a:pt x="0" y="3799"/>
                    <a:pt x="0" y="8485"/>
                  </a:cubicBezTo>
                  <a:lnTo>
                    <a:pt x="0" y="21600"/>
                  </a:lnTo>
                  <a:lnTo>
                    <a:pt x="6110" y="21600"/>
                  </a:lnTo>
                  <a:lnTo>
                    <a:pt x="6110" y="8310"/>
                  </a:lnTo>
                  <a:cubicBezTo>
                    <a:pt x="6110" y="6947"/>
                    <a:pt x="7362" y="5842"/>
                    <a:pt x="8907" y="5842"/>
                  </a:cubicBezTo>
                  <a:lnTo>
                    <a:pt x="9725" y="5842"/>
                  </a:lnTo>
                  <a:cubicBezTo>
                    <a:pt x="11269" y="5842"/>
                    <a:pt x="12520" y="6947"/>
                    <a:pt x="12520" y="8310"/>
                  </a:cubicBezTo>
                  <a:lnTo>
                    <a:pt x="9725" y="8310"/>
                  </a:lnTo>
                  <a:lnTo>
                    <a:pt x="15662" y="14285"/>
                  </a:lnTo>
                  <a:close/>
                </a:path>
              </a:pathLst>
            </a:cu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spTree>
    <p:extLst>
      <p:ext uri="{BB962C8B-B14F-4D97-AF65-F5344CB8AC3E}">
        <p14:creationId xmlns:p14="http://schemas.microsoft.com/office/powerpoint/2010/main" val="2484088147"/>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Adobe Garamond Pro Bold"/>
        <a:ea typeface=""/>
        <a:cs typeface=""/>
      </a:majorFont>
      <a:minorFont>
        <a:latin typeface="Adobe Garamon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1800" b="1"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1800" b="1"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9902</TotalTime>
  <Words>5736</Words>
  <Application>Microsoft Macintosh PowerPoint</Application>
  <PresentationFormat>On-screen Show (16:9)</PresentationFormat>
  <Paragraphs>1114</Paragraphs>
  <Slides>81</Slides>
  <Notes>80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81</vt:i4>
      </vt:variant>
    </vt:vector>
  </HeadingPairs>
  <TitlesOfParts>
    <vt:vector size="93" baseType="lpstr">
      <vt:lpstr>Calibri</vt:lpstr>
      <vt:lpstr>Arial Narrow</vt:lpstr>
      <vt:lpstr>Arial Black</vt:lpstr>
      <vt:lpstr>Times New Roman</vt:lpstr>
      <vt:lpstr>Verdana</vt:lpstr>
      <vt:lpstr>Adobe Garamond Pro Bold</vt:lpstr>
      <vt:lpstr>Adobe Garamond Pro</vt:lpstr>
      <vt:lpstr>Wingdings</vt:lpstr>
      <vt:lpstr>Arial</vt:lpstr>
      <vt:lpstr>Trebuchet MS</vt:lpstr>
      <vt:lpstr>Office Theme</vt:lpstr>
      <vt:lpstr>1_Default Design</vt:lpstr>
      <vt:lpstr>PowerPoint Presentation</vt:lpstr>
      <vt:lpstr>PowerPoint Presentation</vt:lpstr>
      <vt:lpstr>A Unified Framework For Information Security</vt:lpstr>
      <vt:lpstr>Risk Management Framework</vt:lpstr>
      <vt:lpstr>Security Categorization</vt:lpstr>
      <vt:lpstr>Security Control Baselines</vt:lpstr>
      <vt:lpstr>Tailoring Security Controls Scoping, Parameterization, and Compensating Controls</vt:lpstr>
      <vt:lpstr>Large and Complex Systems</vt:lpstr>
      <vt:lpstr>PowerPoint Presentation</vt:lpstr>
      <vt:lpstr>PowerPoint Presentation</vt:lpstr>
      <vt:lpstr>Trust Relationships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ISO/IEC 27000 family review</vt:lpstr>
      <vt:lpstr>ISO/IEC 27001:2013 principles</vt:lpstr>
      <vt:lpstr>ISMS Measurement as a feedback</vt:lpstr>
      <vt:lpstr>Examples of ISMS metrics</vt:lpstr>
      <vt:lpstr>CMM® Security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vector>
  </TitlesOfParts>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Matt</dc:creator>
  <cp:lastModifiedBy>Matt Hale</cp:lastModifiedBy>
  <cp:revision>637</cp:revision>
  <dcterms:created xsi:type="dcterms:W3CDTF">2006-08-16T00:00:00Z</dcterms:created>
  <dcterms:modified xsi:type="dcterms:W3CDTF">2017-09-28T18:13:44Z</dcterms:modified>
</cp:coreProperties>
</file>